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custDataLst>
    <p:tags r:id="rId13"/>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45" autoAdjust="0"/>
    <p:restoredTop sz="86429" autoAdjust="0"/>
  </p:normalViewPr>
  <p:slideViewPr>
    <p:cSldViewPr>
      <p:cViewPr varScale="1">
        <p:scale>
          <a:sx n="63" d="100"/>
          <a:sy n="63" d="100"/>
        </p:scale>
        <p:origin x="-1362" y="-96"/>
      </p:cViewPr>
      <p:guideLst>
        <p:guide orient="horz" pos="2160"/>
        <p:guide pos="2880"/>
      </p:guideLst>
    </p:cSldViewPr>
  </p:slideViewPr>
  <p:outlineViewPr>
    <p:cViewPr>
      <p:scale>
        <a:sx n="33" d="100"/>
        <a:sy n="33" d="100"/>
      </p:scale>
      <p:origin x="0" y="246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BDBECA9-E0FB-4562-89A9-C96E6F3250DB}" type="datetimeFigureOut">
              <a:rPr lang="ru-RU" smtClean="0"/>
              <a:pPr/>
              <a:t>16.12.2016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EB425E-3FE7-42A3-AC5D-7B292F522E6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57000"/>
            <a:lum/>
          </a:blip>
          <a:srcRect/>
          <a:stretch>
            <a:fillRect l="-17000" r="-17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BECA9-E0FB-4562-89A9-C96E6F3250DB}" type="datetimeFigureOut">
              <a:rPr lang="ru-RU" smtClean="0"/>
              <a:pPr/>
              <a:t>16.12.2016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EB425E-3FE7-42A3-AC5D-7B292F522E6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899592" y="332656"/>
            <a:ext cx="7772400" cy="5717319"/>
          </a:xfrm>
        </p:spPr>
        <p:txBody>
          <a:bodyPr>
            <a:noAutofit/>
          </a:bodyPr>
          <a:lstStyle/>
          <a:p>
            <a:pPr algn="just"/>
            <a:r>
              <a:rPr lang="ru-RU" dirty="0" smtClean="0">
                <a:latin typeface="Times New Roman"/>
                <a:ea typeface="Times New Roman"/>
              </a:rPr>
              <a:t> </a:t>
            </a:r>
            <a:r>
              <a:rPr lang="en-US" dirty="0" smtClean="0">
                <a:solidFill>
                  <a:srgbClr val="FF0000"/>
                </a:solidFill>
                <a:latin typeface="Times New Roman"/>
                <a:ea typeface="Times New Roman"/>
              </a:rPr>
              <a:t>MAVZU: </a:t>
            </a:r>
            <a:br>
              <a:rPr lang="en-US" dirty="0" smtClean="0">
                <a:solidFill>
                  <a:srgbClr val="FF0000"/>
                </a:solidFill>
                <a:latin typeface="Times New Roman"/>
                <a:ea typeface="Times New Roman"/>
              </a:rPr>
            </a:br>
            <a:r>
              <a:rPr lang="en-US" b="1" dirty="0" err="1" smtClean="0">
                <a:latin typeface="Times New Roman"/>
                <a:ea typeface="Times New Roman"/>
              </a:rPr>
              <a:t>Kristolografiya.Kristall</a:t>
            </a:r>
            <a:r>
              <a:rPr lang="en-US" b="1" dirty="0" smtClean="0">
                <a:latin typeface="Times New Roman"/>
                <a:ea typeface="Times New Roman"/>
              </a:rPr>
              <a:t> </a:t>
            </a:r>
            <a:r>
              <a:rPr lang="en-US" b="1" dirty="0" err="1" smtClean="0">
                <a:latin typeface="Times New Roman"/>
                <a:ea typeface="Times New Roman"/>
              </a:rPr>
              <a:t>panjaralar</a:t>
            </a:r>
            <a:r>
              <a:rPr lang="en-US" b="1" dirty="0" smtClean="0">
                <a:latin typeface="Times New Roman"/>
                <a:ea typeface="Times New Roman"/>
              </a:rPr>
              <a:t>, </a:t>
            </a:r>
            <a:r>
              <a:rPr lang="en-US" b="1" dirty="0" err="1" smtClean="0">
                <a:latin typeface="Times New Roman"/>
                <a:ea typeface="Times New Roman"/>
              </a:rPr>
              <a:t>kristallografik</a:t>
            </a:r>
            <a:r>
              <a:rPr lang="en-US" b="1" dirty="0" smtClean="0">
                <a:latin typeface="Times New Roman"/>
                <a:ea typeface="Times New Roman"/>
              </a:rPr>
              <a:t> </a:t>
            </a:r>
            <a:r>
              <a:rPr lang="en-US" b="1" dirty="0" err="1" smtClean="0">
                <a:latin typeface="Times New Roman"/>
                <a:ea typeface="Times New Roman"/>
              </a:rPr>
              <a:t>shakllar</a:t>
            </a:r>
            <a:r>
              <a:rPr lang="en-US" b="1" dirty="0" smtClean="0">
                <a:latin typeface="Times New Roman"/>
                <a:ea typeface="Times New Roman"/>
              </a:rPr>
              <a:t>. </a:t>
            </a:r>
            <a:r>
              <a:rPr lang="en-US" b="1" dirty="0" err="1" smtClean="0">
                <a:latin typeface="Times New Roman"/>
                <a:ea typeface="Times New Roman"/>
              </a:rPr>
              <a:t>Minerallar</a:t>
            </a:r>
            <a:r>
              <a:rPr lang="en-US" b="1" dirty="0" smtClean="0">
                <a:latin typeface="Times New Roman"/>
                <a:ea typeface="Times New Roman"/>
              </a:rPr>
              <a:t> va tog‘ </a:t>
            </a:r>
            <a:r>
              <a:rPr lang="en-US" b="1" dirty="0" err="1" smtClean="0">
                <a:latin typeface="Times New Roman"/>
                <a:ea typeface="Times New Roman"/>
              </a:rPr>
              <a:t>jinslari</a:t>
            </a:r>
            <a:r>
              <a:rPr lang="en-US" b="1" dirty="0" smtClean="0">
                <a:latin typeface="Times New Roman"/>
                <a:ea typeface="Times New Roman"/>
              </a:rPr>
              <a:t> </a:t>
            </a:r>
            <a:r>
              <a:rPr lang="en-US" b="1" dirty="0" err="1" smtClean="0">
                <a:latin typeface="Times New Roman"/>
                <a:ea typeface="Times New Roman"/>
              </a:rPr>
              <a:t>xaqida</a:t>
            </a:r>
            <a:r>
              <a:rPr lang="en-US" b="1" dirty="0" smtClean="0">
                <a:latin typeface="Times New Roman"/>
                <a:ea typeface="Times New Roman"/>
              </a:rPr>
              <a:t> </a:t>
            </a:r>
            <a:r>
              <a:rPr lang="en-US" b="1" dirty="0" err="1" smtClean="0">
                <a:latin typeface="Times New Roman"/>
                <a:ea typeface="Times New Roman"/>
              </a:rPr>
              <a:t>tushuncha</a:t>
            </a:r>
            <a:r>
              <a:rPr lang="en-US" b="1" dirty="0" smtClean="0">
                <a:latin typeface="Times New Roman"/>
                <a:ea typeface="Times New Roman"/>
              </a:rPr>
              <a:t>, </a:t>
            </a:r>
            <a:r>
              <a:rPr lang="en-US" b="1" dirty="0" err="1" smtClean="0">
                <a:latin typeface="Times New Roman"/>
                <a:ea typeface="Times New Roman"/>
              </a:rPr>
              <a:t>konlar</a:t>
            </a:r>
            <a:r>
              <a:rPr lang="en-US" b="1" dirty="0" smtClean="0">
                <a:latin typeface="Times New Roman"/>
                <a:ea typeface="Times New Roman"/>
              </a:rPr>
              <a:t> va </a:t>
            </a:r>
            <a:r>
              <a:rPr lang="en-US" b="1" dirty="0" err="1" smtClean="0">
                <a:latin typeface="Times New Roman"/>
                <a:ea typeface="Times New Roman"/>
              </a:rPr>
              <a:t>foydali</a:t>
            </a:r>
            <a:r>
              <a:rPr lang="en-US" b="1" dirty="0" smtClean="0">
                <a:latin typeface="Times New Roman"/>
                <a:ea typeface="Times New Roman"/>
              </a:rPr>
              <a:t> </a:t>
            </a:r>
            <a:r>
              <a:rPr lang="en-US" b="1" dirty="0" err="1" smtClean="0">
                <a:latin typeface="Times New Roman"/>
                <a:ea typeface="Times New Roman"/>
              </a:rPr>
              <a:t>qazilmalar</a:t>
            </a:r>
            <a:r>
              <a:rPr lang="en-US" b="1" dirty="0" smtClean="0">
                <a:latin typeface="Times New Roman"/>
                <a:ea typeface="Times New Roman"/>
              </a:rPr>
              <a:t> </a:t>
            </a:r>
            <a:r>
              <a:rPr lang="en-US" b="1" dirty="0" err="1" smtClean="0">
                <a:latin typeface="Times New Roman"/>
                <a:ea typeface="Times New Roman"/>
              </a:rPr>
              <a:t>xaqida</a:t>
            </a:r>
            <a:r>
              <a:rPr lang="en-US" b="1" dirty="0" smtClean="0">
                <a:latin typeface="Times New Roman"/>
                <a:ea typeface="Times New Roman"/>
              </a:rPr>
              <a:t> </a:t>
            </a:r>
            <a:r>
              <a:rPr lang="en-US" b="1" dirty="0" err="1" smtClean="0">
                <a:latin typeface="Times New Roman"/>
                <a:ea typeface="Times New Roman"/>
              </a:rPr>
              <a:t>tushuncha</a:t>
            </a:r>
            <a:r>
              <a:rPr lang="en-US" b="1" dirty="0" smtClean="0">
                <a:latin typeface="Times New Roman"/>
                <a:ea typeface="Times New Roman"/>
              </a:rPr>
              <a:t>. </a:t>
            </a:r>
            <a:r>
              <a:rPr lang="ru-RU" b="1" dirty="0" err="1" smtClean="0">
                <a:latin typeface="Times New Roman"/>
                <a:ea typeface="Times New Roman"/>
              </a:rPr>
              <a:t>Minerallar</a:t>
            </a:r>
            <a:r>
              <a:rPr lang="ru-RU" b="1" dirty="0" smtClean="0">
                <a:latin typeface="Times New Roman"/>
                <a:ea typeface="Times New Roman"/>
              </a:rPr>
              <a:t> </a:t>
            </a:r>
            <a:r>
              <a:rPr lang="ru-RU" b="1" dirty="0" err="1" smtClean="0">
                <a:latin typeface="Times New Roman"/>
                <a:ea typeface="Times New Roman"/>
              </a:rPr>
              <a:t>tasnifi</a:t>
            </a:r>
            <a:r>
              <a:rPr lang="ru-RU" b="1" dirty="0" smtClean="0">
                <a:latin typeface="Times New Roman"/>
                <a:ea typeface="Times New Roman"/>
              </a:rPr>
              <a:t>. </a:t>
            </a:r>
            <a:r>
              <a:rPr lang="ru-RU" b="1" dirty="0" err="1" smtClean="0">
                <a:latin typeface="Times New Roman"/>
                <a:ea typeface="Times New Roman"/>
              </a:rPr>
              <a:t>Silikatlar</a:t>
            </a:r>
            <a:r>
              <a:rPr lang="ru-RU" b="1" dirty="0" smtClean="0">
                <a:latin typeface="Times New Roman"/>
                <a:ea typeface="Times New Roman"/>
              </a:rPr>
              <a:t>, </a:t>
            </a:r>
            <a:r>
              <a:rPr lang="ru-RU" b="1" dirty="0" err="1" smtClean="0">
                <a:latin typeface="Times New Roman"/>
                <a:ea typeface="Times New Roman"/>
              </a:rPr>
              <a:t>sulfidlar</a:t>
            </a:r>
            <a:r>
              <a:rPr lang="ru-RU" b="1" dirty="0" smtClean="0">
                <a:latin typeface="Times New Roman"/>
                <a:ea typeface="Times New Roman"/>
              </a:rPr>
              <a:t>, </a:t>
            </a:r>
            <a:r>
              <a:rPr lang="ru-RU" b="1" dirty="0" err="1" smtClean="0">
                <a:latin typeface="Times New Roman"/>
                <a:ea typeface="Times New Roman"/>
              </a:rPr>
              <a:t>karbonatlar</a:t>
            </a:r>
            <a:r>
              <a:rPr lang="ru-RU" b="1" dirty="0" smtClean="0">
                <a:latin typeface="Times New Roman"/>
                <a:ea typeface="Times New Roman"/>
              </a:rPr>
              <a:t> va </a:t>
            </a:r>
            <a:r>
              <a:rPr lang="ru-RU" b="1" dirty="0" err="1" smtClean="0">
                <a:latin typeface="Times New Roman"/>
                <a:ea typeface="Times New Roman"/>
              </a:rPr>
              <a:t>boshqalar</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Заголовок 2"/>
          <p:cNvSpPr>
            <a:spLocks noGrp="1"/>
          </p:cNvSpPr>
          <p:nvPr>
            <p:ph type="title" idx="4294967295"/>
          </p:nvPr>
        </p:nvSpPr>
        <p:spPr>
          <a:xfrm>
            <a:off x="457200" y="274638"/>
            <a:ext cx="8229600" cy="6369072"/>
          </a:xfrm>
        </p:spPr>
        <p:txBody>
          <a:bodyPr>
            <a:normAutofit fontScale="90000"/>
          </a:bodyPr>
          <a:lstStyle/>
          <a:p>
            <a:r>
              <a:rPr lang="uz-Cyrl-UZ" sz="2400" b="1" dirty="0" smtClean="0">
                <a:latin typeface="Times New Roman"/>
                <a:ea typeface="Calibri"/>
                <a:cs typeface="Times New Roman"/>
              </a:rPr>
              <a:t>Blis-savollar</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1. </a:t>
            </a:r>
            <a:r>
              <a:rPr lang="en-US" sz="2400" b="1" dirty="0" err="1" smtClean="0">
                <a:latin typeface="Times New Roman"/>
                <a:ea typeface="Calibri"/>
                <a:cs typeface="Times New Roman"/>
              </a:rPr>
              <a:t>Kristall</a:t>
            </a:r>
            <a:r>
              <a:rPr lang="en-US" sz="2400" b="1" dirty="0" smtClean="0">
                <a:latin typeface="Times New Roman"/>
                <a:ea typeface="Calibri"/>
                <a:cs typeface="Times New Roman"/>
              </a:rPr>
              <a:t> </a:t>
            </a:r>
            <a:r>
              <a:rPr lang="en-US" sz="2400" b="1" dirty="0" err="1" smtClean="0">
                <a:latin typeface="Times New Roman"/>
                <a:ea typeface="Calibri"/>
                <a:cs typeface="Times New Roman"/>
              </a:rPr>
              <a:t>nima</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	2. </a:t>
            </a:r>
            <a:r>
              <a:rPr lang="en-US" sz="2400" b="1" dirty="0" err="1" smtClean="0">
                <a:latin typeface="Times New Roman"/>
                <a:ea typeface="Calibri"/>
                <a:cs typeface="Times New Roman"/>
              </a:rPr>
              <a:t>Kristallar</a:t>
            </a:r>
            <a:r>
              <a:rPr lang="en-US" sz="2400" b="1" dirty="0" smtClean="0">
                <a:latin typeface="Times New Roman"/>
                <a:ea typeface="Calibri"/>
                <a:cs typeface="Times New Roman"/>
              </a:rPr>
              <a:t> </a:t>
            </a:r>
            <a:r>
              <a:rPr lang="en-US" sz="2400" b="1" dirty="0" err="1" smtClean="0">
                <a:latin typeface="Times New Roman"/>
                <a:ea typeface="Calibri"/>
                <a:cs typeface="Times New Roman"/>
              </a:rPr>
              <a:t>amorf</a:t>
            </a:r>
            <a:r>
              <a:rPr lang="en-US" sz="2400" b="1" dirty="0" smtClean="0">
                <a:latin typeface="Times New Roman"/>
                <a:ea typeface="Calibri"/>
                <a:cs typeface="Times New Roman"/>
              </a:rPr>
              <a:t> </a:t>
            </a:r>
            <a:r>
              <a:rPr lang="en-US" sz="2400" b="1" dirty="0" err="1" smtClean="0">
                <a:latin typeface="Times New Roman"/>
                <a:ea typeface="Calibri"/>
                <a:cs typeface="Times New Roman"/>
              </a:rPr>
              <a:t>moddalardan</a:t>
            </a:r>
            <a:r>
              <a:rPr lang="en-US" sz="2400" b="1" dirty="0" smtClean="0">
                <a:latin typeface="Times New Roman"/>
                <a:ea typeface="Calibri"/>
                <a:cs typeface="Times New Roman"/>
              </a:rPr>
              <a:t> </a:t>
            </a:r>
            <a:r>
              <a:rPr lang="en-US" sz="2400" b="1" dirty="0" err="1" smtClean="0">
                <a:latin typeface="Times New Roman"/>
                <a:ea typeface="Calibri"/>
                <a:cs typeface="Times New Roman"/>
              </a:rPr>
              <a:t>kanday</a:t>
            </a:r>
            <a:r>
              <a:rPr lang="en-US" sz="2400" b="1" dirty="0" smtClean="0">
                <a:latin typeface="Times New Roman"/>
                <a:ea typeface="Calibri"/>
                <a:cs typeface="Times New Roman"/>
              </a:rPr>
              <a:t> </a:t>
            </a:r>
            <a:r>
              <a:rPr lang="en-US" sz="2400" b="1" dirty="0" err="1" smtClean="0">
                <a:latin typeface="Times New Roman"/>
                <a:ea typeface="Calibri"/>
                <a:cs typeface="Times New Roman"/>
              </a:rPr>
              <a:t>fark</a:t>
            </a:r>
            <a:r>
              <a:rPr lang="en-US" sz="2400" b="1" dirty="0" smtClean="0">
                <a:latin typeface="Times New Roman"/>
                <a:ea typeface="Calibri"/>
                <a:cs typeface="Times New Roman"/>
              </a:rPr>
              <a:t> </a:t>
            </a:r>
            <a:r>
              <a:rPr lang="en-US" sz="2400" b="1" dirty="0" err="1" smtClean="0">
                <a:latin typeface="Times New Roman"/>
                <a:ea typeface="Calibri"/>
                <a:cs typeface="Times New Roman"/>
              </a:rPr>
              <a:t>kiladi</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	3. </a:t>
            </a:r>
            <a:r>
              <a:rPr lang="en-US" sz="2400" b="1" dirty="0" err="1" smtClean="0">
                <a:latin typeface="Times New Roman"/>
                <a:ea typeface="Calibri"/>
                <a:cs typeface="Times New Roman"/>
              </a:rPr>
              <a:t>Kristall</a:t>
            </a:r>
            <a:r>
              <a:rPr lang="en-US" sz="2400" b="1" dirty="0" smtClean="0">
                <a:latin typeface="Times New Roman"/>
                <a:ea typeface="Calibri"/>
                <a:cs typeface="Times New Roman"/>
              </a:rPr>
              <a:t> </a:t>
            </a:r>
            <a:r>
              <a:rPr lang="en-US" sz="2400" b="1" dirty="0" err="1" smtClean="0">
                <a:latin typeface="Times New Roman"/>
                <a:ea typeface="Calibri"/>
                <a:cs typeface="Times New Roman"/>
              </a:rPr>
              <a:t>panjarasi</a:t>
            </a:r>
            <a:r>
              <a:rPr lang="en-US" sz="2400" b="1" dirty="0" smtClean="0">
                <a:latin typeface="Times New Roman"/>
                <a:ea typeface="Calibri"/>
                <a:cs typeface="Times New Roman"/>
              </a:rPr>
              <a:t> va </a:t>
            </a:r>
            <a:r>
              <a:rPr lang="en-US" sz="2400" b="1" dirty="0" err="1" smtClean="0">
                <a:latin typeface="Times New Roman"/>
                <a:ea typeface="Calibri"/>
                <a:cs typeface="Times New Roman"/>
              </a:rPr>
              <a:t>elementlari</a:t>
            </a:r>
            <a:r>
              <a:rPr lang="en-US" sz="2400" b="1" dirty="0" smtClean="0">
                <a:latin typeface="Times New Roman"/>
                <a:ea typeface="Calibri"/>
                <a:cs typeface="Times New Roman"/>
              </a:rPr>
              <a:t> </a:t>
            </a:r>
            <a:r>
              <a:rPr lang="en-US" sz="2400" b="1" dirty="0" err="1" smtClean="0">
                <a:latin typeface="Times New Roman"/>
                <a:ea typeface="Calibri"/>
                <a:cs typeface="Times New Roman"/>
              </a:rPr>
              <a:t>nima</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	4. </a:t>
            </a:r>
            <a:r>
              <a:rPr lang="en-US" sz="2400" b="1" dirty="0" err="1" smtClean="0">
                <a:latin typeface="Times New Roman"/>
                <a:ea typeface="Calibri"/>
                <a:cs typeface="Times New Roman"/>
              </a:rPr>
              <a:t>Kristall</a:t>
            </a:r>
            <a:r>
              <a:rPr lang="en-US" sz="2400" b="1" dirty="0" smtClean="0">
                <a:latin typeface="Times New Roman"/>
                <a:ea typeface="Calibri"/>
                <a:cs typeface="Times New Roman"/>
              </a:rPr>
              <a:t> </a:t>
            </a:r>
            <a:r>
              <a:rPr lang="en-US" sz="2400" b="1" dirty="0" err="1" smtClean="0">
                <a:latin typeface="Times New Roman"/>
                <a:ea typeface="Calibri"/>
                <a:cs typeface="Times New Roman"/>
              </a:rPr>
              <a:t>panjarasining</a:t>
            </a:r>
            <a:r>
              <a:rPr lang="en-US" sz="2400" b="1" dirty="0" smtClean="0">
                <a:latin typeface="Times New Roman"/>
                <a:ea typeface="Calibri"/>
                <a:cs typeface="Times New Roman"/>
              </a:rPr>
              <a:t> </a:t>
            </a:r>
            <a:r>
              <a:rPr lang="en-US" sz="2400" b="1" dirty="0" err="1" smtClean="0">
                <a:latin typeface="Times New Roman"/>
                <a:ea typeface="Calibri"/>
                <a:cs typeface="Times New Roman"/>
              </a:rPr>
              <a:t>elementlar</a:t>
            </a:r>
            <a:r>
              <a:rPr lang="en-US" sz="2400" b="1" dirty="0" smtClean="0">
                <a:latin typeface="Times New Roman"/>
                <a:ea typeface="Calibri"/>
                <a:cs typeface="Times New Roman"/>
              </a:rPr>
              <a:t> </a:t>
            </a:r>
            <a:r>
              <a:rPr lang="en-US" sz="2400" b="1" dirty="0" err="1" smtClean="0">
                <a:latin typeface="Times New Roman"/>
                <a:ea typeface="Calibri"/>
                <a:cs typeface="Times New Roman"/>
              </a:rPr>
              <a:t>katagi</a:t>
            </a:r>
            <a:r>
              <a:rPr lang="en-US" sz="2400" b="1" dirty="0" smtClean="0">
                <a:latin typeface="Times New Roman"/>
                <a:ea typeface="Calibri"/>
                <a:cs typeface="Times New Roman"/>
              </a:rPr>
              <a:t>, </a:t>
            </a:r>
            <a:r>
              <a:rPr lang="en-US" sz="2400" b="1" dirty="0" err="1" smtClean="0">
                <a:latin typeface="Times New Roman"/>
                <a:ea typeface="Calibri"/>
                <a:cs typeface="Times New Roman"/>
              </a:rPr>
              <a:t>parametrlari</a:t>
            </a:r>
            <a:r>
              <a:rPr lang="en-US" sz="2400" b="1" dirty="0" smtClean="0">
                <a:latin typeface="Times New Roman"/>
                <a:ea typeface="Calibri"/>
                <a:cs typeface="Times New Roman"/>
              </a:rPr>
              <a:t> </a:t>
            </a:r>
            <a:r>
              <a:rPr lang="en-US" sz="2400" b="1" dirty="0" err="1" smtClean="0">
                <a:latin typeface="Times New Roman"/>
                <a:ea typeface="Calibri"/>
                <a:cs typeface="Times New Roman"/>
              </a:rPr>
              <a:t>bilan</a:t>
            </a:r>
            <a:r>
              <a:rPr lang="en-US" sz="2400" b="1" dirty="0" smtClean="0">
                <a:latin typeface="Times New Roman"/>
                <a:ea typeface="Calibri"/>
                <a:cs typeface="Times New Roman"/>
              </a:rPr>
              <a:t> </a:t>
            </a:r>
            <a:r>
              <a:rPr lang="en-US" sz="2400" b="1" dirty="0" err="1" smtClean="0">
                <a:latin typeface="Times New Roman"/>
                <a:ea typeface="Calibri"/>
                <a:cs typeface="Times New Roman"/>
              </a:rPr>
              <a:t>kristall</a:t>
            </a:r>
            <a:r>
              <a:rPr lang="en-US" sz="2400" b="1" dirty="0" smtClean="0">
                <a:latin typeface="Times New Roman"/>
                <a:ea typeface="Calibri"/>
                <a:cs typeface="Times New Roman"/>
              </a:rPr>
              <a:t> </a:t>
            </a:r>
            <a:r>
              <a:rPr lang="en-US" sz="2400" b="1" dirty="0" err="1" smtClean="0">
                <a:latin typeface="Times New Roman"/>
                <a:ea typeface="Calibri"/>
                <a:cs typeface="Times New Roman"/>
              </a:rPr>
              <a:t>shaklini</a:t>
            </a:r>
            <a:r>
              <a:rPr lang="en-US" sz="2400" b="1" dirty="0" smtClean="0">
                <a:latin typeface="Times New Roman"/>
                <a:ea typeface="Calibri"/>
                <a:cs typeface="Times New Roman"/>
              </a:rPr>
              <a:t> </a:t>
            </a:r>
            <a:r>
              <a:rPr lang="en-US" sz="2400" b="1" dirty="0" err="1" smtClean="0">
                <a:latin typeface="Times New Roman"/>
                <a:ea typeface="Calibri"/>
                <a:cs typeface="Times New Roman"/>
              </a:rPr>
              <a:t>uzviy</a:t>
            </a:r>
            <a:r>
              <a:rPr lang="en-US" sz="2400" b="1" dirty="0" smtClean="0">
                <a:latin typeface="Times New Roman"/>
                <a:ea typeface="Calibri"/>
                <a:cs typeface="Times New Roman"/>
              </a:rPr>
              <a:t> </a:t>
            </a:r>
            <a:r>
              <a:rPr lang="en-US" sz="2400" b="1" dirty="0" err="1" smtClean="0">
                <a:latin typeface="Times New Roman"/>
                <a:ea typeface="Calibri"/>
                <a:cs typeface="Times New Roman"/>
              </a:rPr>
              <a:t>boglanishini</a:t>
            </a:r>
            <a:r>
              <a:rPr lang="en-US" sz="2400" b="1" dirty="0" smtClean="0">
                <a:latin typeface="Times New Roman"/>
                <a:ea typeface="Calibri"/>
                <a:cs typeface="Times New Roman"/>
              </a:rPr>
              <a:t> </a:t>
            </a:r>
            <a:r>
              <a:rPr lang="en-US" sz="2400" b="1" dirty="0" err="1" smtClean="0">
                <a:latin typeface="Times New Roman"/>
                <a:ea typeface="Calibri"/>
                <a:cs typeface="Times New Roman"/>
              </a:rPr>
              <a:t>ta’riflab</a:t>
            </a:r>
            <a:r>
              <a:rPr lang="en-US" sz="2400" b="1" dirty="0" smtClean="0">
                <a:latin typeface="Times New Roman"/>
                <a:ea typeface="Calibri"/>
                <a:cs typeface="Times New Roman"/>
              </a:rPr>
              <a:t> </a:t>
            </a:r>
            <a:r>
              <a:rPr lang="en-US" sz="2400" b="1" dirty="0" err="1" smtClean="0">
                <a:latin typeface="Times New Roman"/>
                <a:ea typeface="Calibri"/>
                <a:cs typeface="Times New Roman"/>
              </a:rPr>
              <a:t>bering</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	5. </a:t>
            </a:r>
            <a:r>
              <a:rPr lang="en-US" sz="2400" b="1" dirty="0" err="1" smtClean="0">
                <a:latin typeface="Times New Roman"/>
                <a:ea typeface="Calibri"/>
                <a:cs typeface="Times New Roman"/>
              </a:rPr>
              <a:t>Kristallarning</a:t>
            </a:r>
            <a:r>
              <a:rPr lang="en-US" sz="2400" b="1" dirty="0" smtClean="0">
                <a:latin typeface="Times New Roman"/>
                <a:ea typeface="Calibri"/>
                <a:cs typeface="Times New Roman"/>
              </a:rPr>
              <a:t> </a:t>
            </a:r>
            <a:r>
              <a:rPr lang="en-US" sz="2400" b="1" dirty="0" err="1" smtClean="0">
                <a:latin typeface="Times New Roman"/>
                <a:ea typeface="Calibri"/>
                <a:cs typeface="Times New Roman"/>
              </a:rPr>
              <a:t>cheklovchi</a:t>
            </a:r>
            <a:r>
              <a:rPr lang="en-US" sz="2400" b="1" dirty="0" smtClean="0">
                <a:latin typeface="Times New Roman"/>
                <a:ea typeface="Calibri"/>
                <a:cs typeface="Times New Roman"/>
              </a:rPr>
              <a:t> </a:t>
            </a:r>
            <a:r>
              <a:rPr lang="en-US" sz="2400" b="1" dirty="0" err="1" smtClean="0">
                <a:latin typeface="Times New Roman"/>
                <a:ea typeface="Calibri"/>
                <a:cs typeface="Times New Roman"/>
              </a:rPr>
              <a:t>elementlari</a:t>
            </a:r>
            <a:r>
              <a:rPr lang="en-US" sz="2400" b="1" dirty="0" smtClean="0">
                <a:latin typeface="Times New Roman"/>
                <a:ea typeface="Calibri"/>
                <a:cs typeface="Times New Roman"/>
              </a:rPr>
              <a:t> va </a:t>
            </a:r>
            <a:r>
              <a:rPr lang="en-US" sz="2400" b="1" dirty="0" err="1" smtClean="0">
                <a:latin typeface="Times New Roman"/>
                <a:ea typeface="Calibri"/>
                <a:cs typeface="Times New Roman"/>
              </a:rPr>
              <a:t>ular</a:t>
            </a:r>
            <a:r>
              <a:rPr lang="en-US" sz="2400" b="1" dirty="0" smtClean="0">
                <a:latin typeface="Times New Roman"/>
                <a:ea typeface="Calibri"/>
                <a:cs typeface="Times New Roman"/>
              </a:rPr>
              <a:t> </a:t>
            </a:r>
            <a:r>
              <a:rPr lang="en-US" sz="2400" b="1" dirty="0" err="1" smtClean="0">
                <a:latin typeface="Times New Roman"/>
                <a:ea typeface="Calibri"/>
                <a:cs typeface="Times New Roman"/>
              </a:rPr>
              <a:t>yok</a:t>
            </a:r>
            <a:r>
              <a:rPr lang="en-US" sz="2400" b="1" dirty="0" smtClean="0">
                <a:latin typeface="Times New Roman"/>
                <a:ea typeface="Calibri"/>
                <a:cs typeface="Times New Roman"/>
              </a:rPr>
              <a:t> </a:t>
            </a:r>
            <a:r>
              <a:rPr lang="en-US" sz="2400" b="1" dirty="0" err="1" smtClean="0">
                <a:latin typeface="Times New Roman"/>
                <a:ea typeface="Calibri"/>
                <a:cs typeface="Times New Roman"/>
              </a:rPr>
              <a:t>burchaklarining</a:t>
            </a:r>
            <a:r>
              <a:rPr lang="en-US" sz="2400" b="1" dirty="0" smtClean="0">
                <a:latin typeface="Times New Roman"/>
                <a:ea typeface="Calibri"/>
                <a:cs typeface="Times New Roman"/>
              </a:rPr>
              <a:t> </a:t>
            </a:r>
            <a:r>
              <a:rPr lang="en-US" sz="2400" b="1" dirty="0" err="1" smtClean="0">
                <a:latin typeface="Times New Roman"/>
                <a:ea typeface="Calibri"/>
                <a:cs typeface="Times New Roman"/>
              </a:rPr>
              <a:t>doimiylik</a:t>
            </a:r>
            <a:r>
              <a:rPr lang="en-US" sz="2400" b="1" dirty="0" smtClean="0">
                <a:latin typeface="Times New Roman"/>
                <a:ea typeface="Calibri"/>
                <a:cs typeface="Times New Roman"/>
              </a:rPr>
              <a:t> </a:t>
            </a:r>
            <a:r>
              <a:rPr lang="en-US" sz="2400" b="1" dirty="0" err="1" smtClean="0">
                <a:latin typeface="Times New Roman"/>
                <a:ea typeface="Calibri"/>
                <a:cs typeface="Times New Roman"/>
              </a:rPr>
              <a:t>konuni</a:t>
            </a:r>
            <a:r>
              <a:rPr lang="en-US" sz="2400" b="1" dirty="0" smtClean="0">
                <a:latin typeface="Times New Roman"/>
                <a:ea typeface="Calibri"/>
                <a:cs typeface="Times New Roman"/>
              </a:rPr>
              <a:t> </a:t>
            </a:r>
            <a:r>
              <a:rPr lang="en-US" sz="2400" b="1" dirty="0" err="1" smtClean="0">
                <a:latin typeface="Times New Roman"/>
                <a:ea typeface="Calibri"/>
                <a:cs typeface="Times New Roman"/>
              </a:rPr>
              <a:t>kanday</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	6. </a:t>
            </a:r>
            <a:r>
              <a:rPr lang="en-US" sz="2400" b="1" dirty="0" err="1" smtClean="0">
                <a:latin typeface="Times New Roman"/>
                <a:ea typeface="Calibri"/>
                <a:cs typeface="Times New Roman"/>
              </a:rPr>
              <a:t>Simmetriya</a:t>
            </a:r>
            <a:r>
              <a:rPr lang="en-US" sz="2400" b="1" dirty="0" smtClean="0">
                <a:latin typeface="Times New Roman"/>
                <a:ea typeface="Calibri"/>
                <a:cs typeface="Times New Roman"/>
              </a:rPr>
              <a:t> </a:t>
            </a:r>
            <a:r>
              <a:rPr lang="en-US" sz="2400" b="1" dirty="0" err="1" smtClean="0">
                <a:latin typeface="Times New Roman"/>
                <a:ea typeface="Calibri"/>
                <a:cs typeface="Times New Roman"/>
              </a:rPr>
              <a:t>elementlari</a:t>
            </a:r>
            <a:r>
              <a:rPr lang="en-US" sz="2400" b="1" dirty="0" smtClean="0">
                <a:latin typeface="Times New Roman"/>
                <a:ea typeface="Calibri"/>
                <a:cs typeface="Times New Roman"/>
              </a:rPr>
              <a:t> </a:t>
            </a:r>
            <a:r>
              <a:rPr lang="en-US" sz="2400" b="1" dirty="0" err="1" smtClean="0">
                <a:latin typeface="Times New Roman"/>
                <a:ea typeface="Calibri"/>
                <a:cs typeface="Times New Roman"/>
              </a:rPr>
              <a:t>nima</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	7. </a:t>
            </a:r>
            <a:r>
              <a:rPr lang="en-US" sz="2400" b="1" dirty="0" err="1" smtClean="0">
                <a:latin typeface="Times New Roman"/>
                <a:ea typeface="Calibri"/>
                <a:cs typeface="Times New Roman"/>
              </a:rPr>
              <a:t>Simmetriya</a:t>
            </a:r>
            <a:r>
              <a:rPr lang="en-US" sz="2400" b="1" dirty="0" smtClean="0">
                <a:latin typeface="Times New Roman"/>
                <a:ea typeface="Calibri"/>
                <a:cs typeface="Times New Roman"/>
              </a:rPr>
              <a:t> </a:t>
            </a:r>
            <a:r>
              <a:rPr lang="en-US" sz="2400" b="1" dirty="0" err="1" smtClean="0">
                <a:latin typeface="Times New Roman"/>
                <a:ea typeface="Calibri"/>
                <a:cs typeface="Times New Roman"/>
              </a:rPr>
              <a:t>o‘qining</a:t>
            </a:r>
            <a:r>
              <a:rPr lang="en-US" sz="2400" b="1" dirty="0" smtClean="0">
                <a:latin typeface="Times New Roman"/>
                <a:ea typeface="Calibri"/>
                <a:cs typeface="Times New Roman"/>
              </a:rPr>
              <a:t> </a:t>
            </a:r>
            <a:r>
              <a:rPr lang="en-US" sz="2400" b="1" dirty="0" err="1" smtClean="0">
                <a:latin typeface="Times New Roman"/>
                <a:ea typeface="Calibri"/>
                <a:cs typeface="Times New Roman"/>
              </a:rPr>
              <a:t>ta’rifi</a:t>
            </a:r>
            <a:r>
              <a:rPr lang="en-US" sz="2400" b="1" dirty="0" smtClean="0">
                <a:latin typeface="Times New Roman"/>
                <a:ea typeface="Calibri"/>
                <a:cs typeface="Times New Roman"/>
              </a:rPr>
              <a:t> va </a:t>
            </a:r>
            <a:r>
              <a:rPr lang="en-US" sz="2400" b="1" dirty="0" err="1" smtClean="0">
                <a:latin typeface="Times New Roman"/>
                <a:ea typeface="Calibri"/>
                <a:cs typeface="Times New Roman"/>
              </a:rPr>
              <a:t>uning</a:t>
            </a:r>
            <a:r>
              <a:rPr lang="en-US" sz="2400" b="1" dirty="0" smtClean="0">
                <a:latin typeface="Times New Roman"/>
                <a:ea typeface="Calibri"/>
                <a:cs typeface="Times New Roman"/>
              </a:rPr>
              <a:t> </a:t>
            </a:r>
            <a:r>
              <a:rPr lang="en-US" sz="2400" b="1" dirty="0" err="1" smtClean="0">
                <a:latin typeface="Times New Roman"/>
                <a:ea typeface="Calibri"/>
                <a:cs typeface="Times New Roman"/>
              </a:rPr>
              <a:t>axamiyati</a:t>
            </a:r>
            <a:r>
              <a:rPr lang="en-US" sz="2400" b="1" dirty="0" smtClean="0">
                <a:latin typeface="Times New Roman"/>
                <a:ea typeface="Calibri"/>
                <a:cs typeface="Times New Roman"/>
              </a:rPr>
              <a:t> </a:t>
            </a:r>
            <a:r>
              <a:rPr lang="en-US" sz="2400" b="1" dirty="0" err="1" smtClean="0">
                <a:latin typeface="Times New Roman"/>
                <a:ea typeface="Calibri"/>
                <a:cs typeface="Times New Roman"/>
              </a:rPr>
              <a:t>nimadan</a:t>
            </a:r>
            <a:r>
              <a:rPr lang="en-US" sz="2400" b="1" dirty="0" smtClean="0">
                <a:latin typeface="Times New Roman"/>
                <a:ea typeface="Calibri"/>
                <a:cs typeface="Times New Roman"/>
              </a:rPr>
              <a:t> </a:t>
            </a:r>
            <a:r>
              <a:rPr lang="en-US" sz="2400" b="1" dirty="0" err="1" smtClean="0">
                <a:latin typeface="Times New Roman"/>
                <a:ea typeface="Calibri"/>
                <a:cs typeface="Times New Roman"/>
              </a:rPr>
              <a:t>iborat</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	8. </a:t>
            </a:r>
            <a:r>
              <a:rPr lang="en-US" sz="2400" b="1" dirty="0" err="1" smtClean="0">
                <a:latin typeface="Times New Roman"/>
                <a:ea typeface="Calibri"/>
                <a:cs typeface="Times New Roman"/>
              </a:rPr>
              <a:t>Singoniyalar</a:t>
            </a:r>
            <a:r>
              <a:rPr lang="en-US" sz="2400" b="1" dirty="0" smtClean="0">
                <a:latin typeface="Times New Roman"/>
                <a:ea typeface="Calibri"/>
                <a:cs typeface="Times New Roman"/>
              </a:rPr>
              <a:t> </a:t>
            </a:r>
            <a:r>
              <a:rPr lang="en-US" sz="2400" b="1" dirty="0" err="1" smtClean="0">
                <a:latin typeface="Times New Roman"/>
                <a:ea typeface="Calibri"/>
                <a:cs typeface="Times New Roman"/>
              </a:rPr>
              <a:t>soni</a:t>
            </a:r>
            <a:r>
              <a:rPr lang="en-US" sz="2400" b="1" dirty="0" smtClean="0">
                <a:latin typeface="Times New Roman"/>
                <a:ea typeface="Calibri"/>
                <a:cs typeface="Times New Roman"/>
              </a:rPr>
              <a:t> va </a:t>
            </a:r>
            <a:r>
              <a:rPr lang="en-US" sz="2400" b="1" dirty="0" err="1" smtClean="0">
                <a:latin typeface="Times New Roman"/>
                <a:ea typeface="Calibri"/>
                <a:cs typeface="Times New Roman"/>
              </a:rPr>
              <a:t>ularga</a:t>
            </a:r>
            <a:r>
              <a:rPr lang="en-US" sz="2400" b="1" dirty="0" smtClean="0">
                <a:latin typeface="Times New Roman"/>
                <a:ea typeface="Calibri"/>
                <a:cs typeface="Times New Roman"/>
              </a:rPr>
              <a:t> </a:t>
            </a:r>
            <a:r>
              <a:rPr lang="en-US" sz="2400" b="1" dirty="0" err="1" smtClean="0">
                <a:latin typeface="Times New Roman"/>
                <a:ea typeface="Calibri"/>
                <a:cs typeface="Times New Roman"/>
              </a:rPr>
              <a:t>xarakteristika</a:t>
            </a:r>
            <a:r>
              <a:rPr lang="en-US" sz="2400" b="1" dirty="0" smtClean="0">
                <a:latin typeface="Times New Roman"/>
                <a:ea typeface="Calibri"/>
                <a:cs typeface="Times New Roman"/>
              </a:rPr>
              <a:t> </a:t>
            </a:r>
            <a:r>
              <a:rPr lang="en-US" sz="2400" b="1" dirty="0" err="1" smtClean="0">
                <a:latin typeface="Times New Roman"/>
                <a:ea typeface="Calibri"/>
                <a:cs typeface="Times New Roman"/>
              </a:rPr>
              <a:t>bering</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	9. </a:t>
            </a:r>
            <a:r>
              <a:rPr lang="en-US" sz="2400" b="1" dirty="0" err="1" smtClean="0">
                <a:latin typeface="Times New Roman"/>
                <a:ea typeface="Calibri"/>
                <a:cs typeface="Times New Roman"/>
              </a:rPr>
              <a:t>Kanday</a:t>
            </a:r>
            <a:r>
              <a:rPr lang="en-US" sz="2400" b="1" dirty="0" smtClean="0">
                <a:latin typeface="Times New Roman"/>
                <a:ea typeface="Calibri"/>
                <a:cs typeface="Times New Roman"/>
              </a:rPr>
              <a:t> </a:t>
            </a:r>
            <a:r>
              <a:rPr lang="en-US" sz="2400" b="1" dirty="0" err="1" smtClean="0">
                <a:latin typeface="Times New Roman"/>
                <a:ea typeface="Calibri"/>
                <a:cs typeface="Times New Roman"/>
              </a:rPr>
              <a:t>kategoriya</a:t>
            </a:r>
            <a:r>
              <a:rPr lang="en-US" sz="2400" b="1" dirty="0" smtClean="0">
                <a:latin typeface="Times New Roman"/>
                <a:ea typeface="Calibri"/>
                <a:cs typeface="Times New Roman"/>
              </a:rPr>
              <a:t> </a:t>
            </a:r>
            <a:r>
              <a:rPr lang="en-US" sz="2400" b="1" dirty="0" err="1" smtClean="0">
                <a:latin typeface="Times New Roman"/>
                <a:ea typeface="Calibri"/>
                <a:cs typeface="Times New Roman"/>
              </a:rPr>
              <a:t>xillari</a:t>
            </a:r>
            <a:r>
              <a:rPr lang="en-US" sz="2400" b="1" dirty="0" smtClean="0">
                <a:latin typeface="Times New Roman"/>
                <a:ea typeface="Calibri"/>
                <a:cs typeface="Times New Roman"/>
              </a:rPr>
              <a:t> </a:t>
            </a:r>
            <a:r>
              <a:rPr lang="en-US" sz="2400" b="1" dirty="0" err="1" smtClean="0">
                <a:latin typeface="Times New Roman"/>
                <a:ea typeface="Calibri"/>
                <a:cs typeface="Times New Roman"/>
              </a:rPr>
              <a:t>bor</a:t>
            </a:r>
            <a:r>
              <a:rPr lang="en-US" sz="2400" b="1" dirty="0" smtClean="0">
                <a:latin typeface="Times New Roman"/>
                <a:ea typeface="Calibri"/>
                <a:cs typeface="Times New Roman"/>
              </a:rPr>
              <a:t> va </a:t>
            </a:r>
            <a:r>
              <a:rPr lang="en-US" sz="2400" b="1" dirty="0" err="1" smtClean="0">
                <a:latin typeface="Times New Roman"/>
                <a:ea typeface="Calibri"/>
                <a:cs typeface="Times New Roman"/>
              </a:rPr>
              <a:t>ularning</a:t>
            </a:r>
            <a:r>
              <a:rPr lang="en-US" sz="2400" b="1" dirty="0" smtClean="0">
                <a:latin typeface="Times New Roman"/>
                <a:ea typeface="Calibri"/>
                <a:cs typeface="Times New Roman"/>
              </a:rPr>
              <a:t> </a:t>
            </a:r>
            <a:r>
              <a:rPr lang="en-US" sz="2400" b="1" dirty="0" err="1" smtClean="0">
                <a:latin typeface="Times New Roman"/>
                <a:ea typeface="Calibri"/>
                <a:cs typeface="Times New Roman"/>
              </a:rPr>
              <a:t>bir-biridan</a:t>
            </a:r>
            <a:r>
              <a:rPr lang="en-US" sz="2400" b="1" dirty="0" smtClean="0">
                <a:latin typeface="Times New Roman"/>
                <a:ea typeface="Calibri"/>
                <a:cs typeface="Times New Roman"/>
              </a:rPr>
              <a:t> </a:t>
            </a:r>
            <a:r>
              <a:rPr lang="en-US" sz="2400" b="1" dirty="0" err="1" smtClean="0">
                <a:latin typeface="Times New Roman"/>
                <a:ea typeface="Calibri"/>
                <a:cs typeface="Times New Roman"/>
              </a:rPr>
              <a:t>farki</a:t>
            </a:r>
            <a:r>
              <a:rPr lang="en-US" sz="2400" b="1" dirty="0" smtClean="0">
                <a:latin typeface="Times New Roman"/>
                <a:ea typeface="Calibri"/>
                <a:cs typeface="Times New Roman"/>
              </a:rPr>
              <a:t> </a:t>
            </a:r>
            <a:r>
              <a:rPr lang="en-US" sz="2400" b="1" dirty="0" err="1" smtClean="0">
                <a:latin typeface="Times New Roman"/>
                <a:ea typeface="Calibri"/>
                <a:cs typeface="Times New Roman"/>
              </a:rPr>
              <a:t>nimada</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pPr marL="1165225" indent="-176213" algn="l"/>
            <a:r>
              <a:rPr lang="en-US" sz="2400" b="1" dirty="0" smtClean="0">
                <a:latin typeface="Times New Roman"/>
                <a:ea typeface="Calibri"/>
                <a:cs typeface="Times New Roman"/>
              </a:rPr>
              <a:t>	10. </a:t>
            </a:r>
            <a:r>
              <a:rPr lang="en-US" sz="2400" b="1" dirty="0" err="1" smtClean="0">
                <a:latin typeface="Times New Roman"/>
                <a:ea typeface="Calibri"/>
                <a:cs typeface="Times New Roman"/>
              </a:rPr>
              <a:t>Simmetriya</a:t>
            </a:r>
            <a:r>
              <a:rPr lang="en-US" sz="2400" b="1" dirty="0" smtClean="0">
                <a:latin typeface="Times New Roman"/>
                <a:ea typeface="Calibri"/>
                <a:cs typeface="Times New Roman"/>
              </a:rPr>
              <a:t> </a:t>
            </a:r>
            <a:r>
              <a:rPr lang="en-US" sz="2400" b="1" dirty="0" err="1" smtClean="0">
                <a:latin typeface="Times New Roman"/>
                <a:ea typeface="Calibri"/>
                <a:cs typeface="Times New Roman"/>
              </a:rPr>
              <a:t>elementlari</a:t>
            </a:r>
            <a:r>
              <a:rPr lang="en-US" sz="2400" b="1" dirty="0" smtClean="0">
                <a:latin typeface="Times New Roman"/>
                <a:ea typeface="Calibri"/>
                <a:cs typeface="Times New Roman"/>
              </a:rPr>
              <a:t> </a:t>
            </a:r>
            <a:r>
              <a:rPr lang="en-US" sz="2400" b="1" dirty="0" err="1" smtClean="0">
                <a:latin typeface="Times New Roman"/>
                <a:ea typeface="Calibri"/>
                <a:cs typeface="Times New Roman"/>
              </a:rPr>
              <a:t>yordamida</a:t>
            </a:r>
            <a:r>
              <a:rPr lang="en-US" sz="2400" b="1" dirty="0" smtClean="0">
                <a:latin typeface="Times New Roman"/>
                <a:ea typeface="Calibri"/>
                <a:cs typeface="Times New Roman"/>
              </a:rPr>
              <a:t> </a:t>
            </a:r>
            <a:r>
              <a:rPr lang="en-US" sz="2400" b="1" dirty="0" err="1" smtClean="0">
                <a:latin typeface="Times New Roman"/>
                <a:ea typeface="Calibri"/>
                <a:cs typeface="Times New Roman"/>
              </a:rPr>
              <a:t>kristallar</a:t>
            </a:r>
            <a:r>
              <a:rPr lang="en-US" sz="2400" b="1" dirty="0" smtClean="0">
                <a:latin typeface="Times New Roman"/>
                <a:ea typeface="Calibri"/>
                <a:cs typeface="Times New Roman"/>
              </a:rPr>
              <a:t> </a:t>
            </a:r>
            <a:r>
              <a:rPr lang="en-US" sz="2400" b="1" dirty="0" err="1" smtClean="0">
                <a:latin typeface="Times New Roman"/>
                <a:ea typeface="Calibri"/>
                <a:cs typeface="Times New Roman"/>
              </a:rPr>
              <a:t>singoniyalarini</a:t>
            </a:r>
            <a:r>
              <a:rPr lang="en-US" sz="2400" b="1" dirty="0" smtClean="0">
                <a:latin typeface="Times New Roman"/>
                <a:ea typeface="Calibri"/>
                <a:cs typeface="Times New Roman"/>
              </a:rPr>
              <a:t>, </a:t>
            </a:r>
            <a:r>
              <a:rPr lang="en-US" sz="2400" b="1" dirty="0" err="1" smtClean="0">
                <a:latin typeface="Times New Roman"/>
                <a:ea typeface="Calibri"/>
                <a:cs typeface="Times New Roman"/>
              </a:rPr>
              <a:t>kategoriyalarini</a:t>
            </a:r>
            <a:r>
              <a:rPr lang="en-US" sz="2400" b="1" dirty="0" smtClean="0">
                <a:latin typeface="Times New Roman"/>
                <a:ea typeface="Calibri"/>
                <a:cs typeface="Times New Roman"/>
              </a:rPr>
              <a:t> </a:t>
            </a:r>
            <a:r>
              <a:rPr lang="en-US" sz="2400" b="1" dirty="0" err="1" smtClean="0">
                <a:latin typeface="Times New Roman"/>
                <a:ea typeface="Calibri"/>
                <a:cs typeface="Times New Roman"/>
              </a:rPr>
              <a:t>aniqlash</a:t>
            </a:r>
            <a:r>
              <a:rPr lang="en-US" sz="2400" b="1" dirty="0" smtClean="0">
                <a:latin typeface="Times New Roman"/>
                <a:ea typeface="Calibri"/>
                <a:cs typeface="Times New Roman"/>
              </a:rPr>
              <a:t> </a:t>
            </a:r>
            <a:r>
              <a:rPr lang="en-US" sz="2400" b="1" dirty="0" err="1" smtClean="0">
                <a:latin typeface="Times New Roman"/>
                <a:ea typeface="Calibri"/>
                <a:cs typeface="Times New Roman"/>
              </a:rPr>
              <a:t>koidalarini</a:t>
            </a:r>
            <a:r>
              <a:rPr lang="en-US" sz="2400" b="1" dirty="0" smtClean="0">
                <a:latin typeface="Times New Roman"/>
                <a:ea typeface="Calibri"/>
                <a:cs typeface="Times New Roman"/>
              </a:rPr>
              <a:t> </a:t>
            </a:r>
            <a:r>
              <a:rPr lang="en-US" sz="2400" b="1" dirty="0" err="1" smtClean="0">
                <a:latin typeface="Times New Roman"/>
                <a:ea typeface="Calibri"/>
                <a:cs typeface="Times New Roman"/>
              </a:rPr>
              <a:t>aytib</a:t>
            </a:r>
            <a:r>
              <a:rPr lang="en-US" sz="2400" b="1" dirty="0" smtClean="0">
                <a:latin typeface="Times New Roman"/>
                <a:ea typeface="Calibri"/>
                <a:cs typeface="Times New Roman"/>
              </a:rPr>
              <a:t> </a:t>
            </a:r>
            <a:r>
              <a:rPr lang="en-US" sz="2400" b="1" dirty="0" err="1" smtClean="0">
                <a:latin typeface="Times New Roman"/>
                <a:ea typeface="Calibri"/>
                <a:cs typeface="Times New Roman"/>
              </a:rPr>
              <a:t>bering</a:t>
            </a:r>
            <a:r>
              <a:rPr lang="en-US" sz="2400" b="1" dirty="0" smtClean="0">
                <a:latin typeface="Times New Roman"/>
                <a:ea typeface="Calibri"/>
                <a:cs typeface="Times New Roman"/>
              </a:rPr>
              <a:t>.</a:t>
            </a:r>
            <a:endParaRPr lang="ru-RU" sz="2400" b="1" dirty="0" smtClean="0">
              <a:latin typeface="Calibri"/>
              <a:ea typeface="Calibri"/>
              <a:cs typeface="Times New Roman"/>
            </a:endParaRPr>
          </a:p>
          <a:p>
            <a:endParaRPr lang="ru-RU" sz="2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3" name="Picture 1" descr="формы кристаллов"/>
          <p:cNvPicPr>
            <a:picLocks noChangeAspect="1" noChangeArrowheads="1"/>
          </p:cNvPicPr>
          <p:nvPr/>
        </p:nvPicPr>
        <p:blipFill>
          <a:blip r:embed="rId2" cstate="print"/>
          <a:srcRect/>
          <a:stretch>
            <a:fillRect/>
          </a:stretch>
        </p:blipFill>
        <p:spPr bwMode="auto">
          <a:xfrm>
            <a:off x="1" y="1"/>
            <a:ext cx="4929190" cy="5786454"/>
          </a:xfrm>
          <a:prstGeom prst="rect">
            <a:avLst/>
          </a:prstGeom>
          <a:noFill/>
          <a:ln w="9525">
            <a:noFill/>
            <a:miter lim="800000"/>
            <a:headEnd/>
            <a:tailEnd/>
          </a:ln>
        </p:spPr>
      </p:pic>
      <p:sp>
        <p:nvSpPr>
          <p:cNvPr id="3" name="Заголовок 2"/>
          <p:cNvSpPr>
            <a:spLocks noGrp="1"/>
          </p:cNvSpPr>
          <p:nvPr>
            <p:ph type="title" idx="4294967295"/>
          </p:nvPr>
        </p:nvSpPr>
        <p:spPr>
          <a:xfrm>
            <a:off x="5072066" y="1071546"/>
            <a:ext cx="4071934" cy="4357718"/>
          </a:xfrm>
        </p:spPr>
        <p:txBody>
          <a:bodyPr>
            <a:normAutofit/>
          </a:bodyPr>
          <a:lstStyle/>
          <a:p>
            <a:r>
              <a:rPr lang="uz-Cyrl-UZ" sz="2400" b="1" dirty="0" smtClean="0">
                <a:latin typeface="Times New Roman"/>
                <a:ea typeface="Calibri"/>
                <a:cs typeface="Times New Roman"/>
              </a:rPr>
              <a:t>1. Tetraedr  2. Oktaedr  3. Kub  4. Rombododekaedr  5. Pentagondodekaedr  6. Tetragontrioktaedr</a:t>
            </a:r>
            <a:endParaRPr lang="ru-RU" sz="2400" b="1" dirty="0" smtClean="0">
              <a:latin typeface="Calibri"/>
              <a:ea typeface="Calibri"/>
              <a:cs typeface="Times New Roman"/>
            </a:endParaRPr>
          </a:p>
          <a:p>
            <a:r>
              <a:rPr lang="uz-Cyrl-UZ" sz="2400" b="1" dirty="0" smtClean="0">
                <a:latin typeface="Times New Roman"/>
                <a:ea typeface="Calibri"/>
                <a:cs typeface="Times New Roman"/>
              </a:rPr>
              <a:t>7. Romboedr  8. Skalenoedr  9. Trapesoedr  10. </a:t>
            </a:r>
            <a:r>
              <a:rPr lang="en-US" sz="2400" b="1" dirty="0" err="1" smtClean="0">
                <a:latin typeface="Times New Roman"/>
                <a:ea typeface="Calibri"/>
                <a:cs typeface="Times New Roman"/>
              </a:rPr>
              <a:t>Trexgrannaya</a:t>
            </a:r>
            <a:r>
              <a:rPr lang="en-US" sz="2400" b="1" dirty="0" smtClean="0">
                <a:latin typeface="Times New Roman"/>
                <a:ea typeface="Calibri"/>
                <a:cs typeface="Times New Roman"/>
              </a:rPr>
              <a:t> </a:t>
            </a:r>
            <a:r>
              <a:rPr lang="en-US" sz="2400" b="1" dirty="0" err="1" smtClean="0">
                <a:latin typeface="Times New Roman"/>
                <a:ea typeface="Calibri"/>
                <a:cs typeface="Times New Roman"/>
              </a:rPr>
              <a:t>prizma</a:t>
            </a:r>
            <a:r>
              <a:rPr lang="en-US" sz="2400" b="1" dirty="0" smtClean="0">
                <a:latin typeface="Times New Roman"/>
                <a:ea typeface="Calibri"/>
                <a:cs typeface="Times New Roman"/>
              </a:rPr>
              <a:t>  11. </a:t>
            </a:r>
            <a:r>
              <a:rPr lang="en-US" sz="2400" b="1" dirty="0" err="1" smtClean="0">
                <a:latin typeface="Times New Roman"/>
                <a:ea typeface="Calibri"/>
                <a:cs typeface="Times New Roman"/>
              </a:rPr>
              <a:t>Trexgrannaya</a:t>
            </a:r>
            <a:r>
              <a:rPr lang="en-US" sz="2400" b="1" dirty="0" smtClean="0">
                <a:latin typeface="Times New Roman"/>
                <a:ea typeface="Calibri"/>
                <a:cs typeface="Times New Roman"/>
              </a:rPr>
              <a:t> </a:t>
            </a:r>
            <a:r>
              <a:rPr lang="en-US" sz="2400" b="1" dirty="0" err="1" smtClean="0">
                <a:latin typeface="Times New Roman"/>
                <a:ea typeface="Calibri"/>
                <a:cs typeface="Times New Roman"/>
              </a:rPr>
              <a:t>bipiramida</a:t>
            </a:r>
            <a:endParaRPr lang="ru-RU" sz="2400" b="1" dirty="0" smtClean="0">
              <a:latin typeface="Calibri"/>
              <a:ea typeface="Calibri"/>
              <a:cs typeface="Times New Roman"/>
            </a:endParaRPr>
          </a:p>
          <a:p>
            <a:r>
              <a:rPr lang="en-US" sz="2400" b="1" dirty="0" smtClean="0">
                <a:latin typeface="Times New Roman"/>
                <a:ea typeface="Calibri"/>
                <a:cs typeface="Times New Roman"/>
              </a:rPr>
              <a:t>12. </a:t>
            </a:r>
            <a:r>
              <a:rPr lang="en-US" sz="2400" b="1" dirty="0" err="1" smtClean="0">
                <a:latin typeface="Times New Roman"/>
                <a:ea typeface="Calibri"/>
                <a:cs typeface="Times New Roman"/>
              </a:rPr>
              <a:t>Shestigrannaya</a:t>
            </a:r>
            <a:r>
              <a:rPr lang="en-US" sz="2400" b="1" dirty="0" smtClean="0">
                <a:latin typeface="Times New Roman"/>
                <a:ea typeface="Calibri"/>
                <a:cs typeface="Times New Roman"/>
              </a:rPr>
              <a:t> </a:t>
            </a:r>
            <a:r>
              <a:rPr lang="en-US" sz="2400" b="1" dirty="0" err="1" smtClean="0">
                <a:latin typeface="Times New Roman"/>
                <a:ea typeface="Calibri"/>
                <a:cs typeface="Times New Roman"/>
              </a:rPr>
              <a:t>prizma</a:t>
            </a:r>
            <a:r>
              <a:rPr lang="en-US" sz="2400" b="1" dirty="0" smtClean="0">
                <a:latin typeface="Times New Roman"/>
                <a:ea typeface="Calibri"/>
                <a:cs typeface="Times New Roman"/>
              </a:rPr>
              <a:t>  </a:t>
            </a:r>
            <a:endParaRPr lang="ru-RU" sz="2400" b="1" dirty="0" smtClean="0">
              <a:latin typeface="Calibri"/>
              <a:ea typeface="Calibri"/>
              <a:cs typeface="Times New Roman"/>
            </a:endParaRP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457200" y="274638"/>
            <a:ext cx="8229600" cy="5940444"/>
          </a:xfrm>
        </p:spPr>
        <p:txBody>
          <a:bodyPr>
            <a:noAutofit/>
          </a:bodyPr>
          <a:lstStyle/>
          <a:p>
            <a:r>
              <a:rPr lang="uz-Cyrl-UZ" sz="3600" b="1" dirty="0" smtClean="0">
                <a:solidFill>
                  <a:srgbClr val="FF0000"/>
                </a:solidFill>
                <a:latin typeface="Times New Roman"/>
                <a:ea typeface="Calibri"/>
                <a:cs typeface="Times New Roman"/>
              </a:rPr>
              <a:t>Reja:</a:t>
            </a:r>
            <a:endParaRPr lang="ru-RU" sz="3600" b="1" dirty="0" smtClean="0">
              <a:solidFill>
                <a:srgbClr val="FF0000"/>
              </a:solidFill>
              <a:latin typeface="Calibri"/>
              <a:ea typeface="Calibri"/>
              <a:cs typeface="Times New Roman"/>
            </a:endParaRPr>
          </a:p>
          <a:p>
            <a:pPr algn="l"/>
            <a:r>
              <a:rPr lang="uz-Cyrl-UZ" sz="3600" b="1" dirty="0" smtClean="0">
                <a:latin typeface="Times New Roman"/>
                <a:ea typeface="Calibri"/>
                <a:cs typeface="Times New Roman"/>
              </a:rPr>
              <a:t>1.Kristolografiya.</a:t>
            </a:r>
            <a:endParaRPr lang="ru-RU" sz="3600" b="1" dirty="0" smtClean="0">
              <a:latin typeface="Calibri"/>
              <a:ea typeface="Calibri"/>
              <a:cs typeface="Times New Roman"/>
            </a:endParaRPr>
          </a:p>
          <a:p>
            <a:pPr algn="l"/>
            <a:r>
              <a:rPr lang="uz-Cyrl-UZ" sz="3600" b="1" dirty="0" smtClean="0">
                <a:latin typeface="Times New Roman"/>
                <a:ea typeface="Calibri"/>
                <a:cs typeface="Times New Roman"/>
              </a:rPr>
              <a:t>2.Kristall panjaralar, kristallografik shakllar. </a:t>
            </a:r>
            <a:endParaRPr lang="ru-RU" sz="3600" b="1" dirty="0" smtClean="0">
              <a:latin typeface="Calibri"/>
              <a:ea typeface="Calibri"/>
              <a:cs typeface="Times New Roman"/>
            </a:endParaRPr>
          </a:p>
          <a:p>
            <a:pPr algn="l"/>
            <a:r>
              <a:rPr lang="uz-Cyrl-UZ" sz="3600" b="1" dirty="0" smtClean="0">
                <a:latin typeface="Times New Roman"/>
                <a:ea typeface="Calibri"/>
                <a:cs typeface="Times New Roman"/>
              </a:rPr>
              <a:t>3.Minerallar va tog‘ jinslari xaqida tushuncha, konlar va foydali qazilmalar xaqida tushuncha. </a:t>
            </a:r>
            <a:endParaRPr lang="ru-RU" sz="3600" b="1" dirty="0" smtClean="0">
              <a:latin typeface="Calibri"/>
              <a:ea typeface="Calibri"/>
              <a:cs typeface="Times New Roman"/>
            </a:endParaRPr>
          </a:p>
          <a:p>
            <a:pPr algn="l"/>
            <a:r>
              <a:rPr lang="uz-Cyrl-UZ" sz="3600" b="1" dirty="0" smtClean="0">
                <a:latin typeface="Times New Roman"/>
                <a:ea typeface="Calibri"/>
                <a:cs typeface="Times New Roman"/>
              </a:rPr>
              <a:t>4.Minerallar tasnifi. </a:t>
            </a:r>
            <a:endParaRPr lang="ru-RU" sz="3600" b="1" dirty="0" smtClean="0">
              <a:latin typeface="Calibri"/>
              <a:ea typeface="Calibri"/>
              <a:cs typeface="Times New Roman"/>
            </a:endParaRPr>
          </a:p>
          <a:p>
            <a:pPr algn="l"/>
            <a:r>
              <a:rPr lang="uz-Cyrl-UZ" sz="3600" b="1" dirty="0" smtClean="0">
                <a:latin typeface="Times New Roman"/>
                <a:ea typeface="Calibri"/>
                <a:cs typeface="Times New Roman"/>
              </a:rPr>
              <a:t>5.Silikatlar, sulfidlar, karbonatlar va boshqalar.</a:t>
            </a:r>
            <a:endParaRPr lang="ru-RU" sz="3600" b="1" dirty="0" smtClean="0">
              <a:latin typeface="Calibri"/>
              <a:ea typeface="Calibri"/>
              <a:cs typeface="Times New Roman"/>
            </a:endParaRPr>
          </a:p>
          <a:p>
            <a:pPr algn="l"/>
            <a:endParaRPr lang="ru-RU" sz="3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457200" y="274638"/>
            <a:ext cx="8229600" cy="6154758"/>
          </a:xfrm>
        </p:spPr>
        <p:txBody>
          <a:bodyPr>
            <a:normAutofit/>
          </a:bodyPr>
          <a:lstStyle/>
          <a:p>
            <a:r>
              <a:rPr lang="uz-Cyrl-UZ" sz="2800" b="1" dirty="0">
                <a:latin typeface="Times New Roman" pitchFamily="18" charset="0"/>
                <a:cs typeface="Times New Roman" pitchFamily="18" charset="0"/>
              </a:rPr>
              <a:t>Kristall-so‘zi yunoncha kristallos (krystallos) so‘zidan olingan bulib, muz degan ma’noni bildiradi. Kristallarni kristallogafiya Fani urgatadi. Kristall ko‘pyokli gemetrik shaklda kattik jism bulib , uning tarkibini (ion, atom, moleko‘lalar) zarrachalar tashkil etadi, bu zarrachalar ma’lum konuniyatga binoan kristall panjarasining tugunchalarida tartibli joylashgan bo‘ladi. Shularga asoslanganda kristall ma’lum ko‘lay ximik va fizik sharoitda hosil bo‘lgan geometrik shakldagi kattik jismdir.Kristal tuzilishidagi jismlarga: galit perit kub shaklidagi flyuritlar misol bo‘ladi. Magnitik olmoslarning kristallari aktaedr shakliga ega</a:t>
            </a:r>
            <a:endParaRPr lang="ru-RU"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6"/>
          <p:cNvPicPr>
            <a:picLocks noChangeAspect="1" noChangeArrowheads="1"/>
          </p:cNvPicPr>
          <p:nvPr/>
        </p:nvPicPr>
        <p:blipFill>
          <a:blip r:embed="rId2" cstate="print"/>
          <a:srcRect/>
          <a:stretch>
            <a:fillRect/>
          </a:stretch>
        </p:blipFill>
        <p:spPr bwMode="auto">
          <a:xfrm>
            <a:off x="0" y="0"/>
            <a:ext cx="6206714"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8"/>
          <p:cNvPicPr>
            <a:picLocks noChangeAspect="1" noChangeArrowheads="1"/>
          </p:cNvPicPr>
          <p:nvPr/>
        </p:nvPicPr>
        <p:blipFill>
          <a:blip r:embed="rId2" cstate="print"/>
          <a:srcRect/>
          <a:stretch>
            <a:fillRect/>
          </a:stretch>
        </p:blipFill>
        <p:spPr bwMode="auto">
          <a:xfrm>
            <a:off x="0" y="0"/>
            <a:ext cx="6929454" cy="6956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Заголовок 2"/>
          <p:cNvSpPr>
            <a:spLocks noGrp="1"/>
          </p:cNvSpPr>
          <p:nvPr>
            <p:ph type="title" idx="4294967295"/>
          </p:nvPr>
        </p:nvSpPr>
        <p:spPr>
          <a:xfrm>
            <a:off x="457200" y="274638"/>
            <a:ext cx="8229600" cy="6226196"/>
          </a:xfrm>
        </p:spPr>
        <p:txBody>
          <a:bodyPr>
            <a:normAutofit fontScale="90000"/>
          </a:bodyPr>
          <a:lstStyle/>
          <a:p>
            <a:r>
              <a:rPr lang="en-US" sz="2800" b="1" dirty="0" smtClean="0">
                <a:latin typeface="Times New Roman"/>
                <a:ea typeface="Calibri"/>
                <a:cs typeface="Times New Roman"/>
              </a:rPr>
              <a:t>KRISTALLARNING MUXIM </a:t>
            </a:r>
            <a:r>
              <a:rPr lang="en-US" sz="2800" b="1" dirty="0" err="1" smtClean="0">
                <a:latin typeface="Times New Roman"/>
                <a:ea typeface="Calibri"/>
                <a:cs typeface="Times New Roman"/>
              </a:rPr>
              <a:t>XUSUSIYaTLARI</a:t>
            </a:r>
            <a:endParaRPr lang="ru-RU" sz="2800" b="1" dirty="0" smtClean="0">
              <a:latin typeface="Calibri"/>
              <a:ea typeface="Calibri"/>
              <a:cs typeface="Times New Roman"/>
            </a:endParaRPr>
          </a:p>
          <a:p>
            <a:r>
              <a:rPr lang="en-US" sz="2800" b="1" dirty="0" err="1" smtClean="0">
                <a:latin typeface="Times New Roman"/>
                <a:ea typeface="Calibri"/>
                <a:cs typeface="Times New Roman"/>
              </a:rPr>
              <a:t>Kristall</a:t>
            </a:r>
            <a:r>
              <a:rPr lang="en-US" sz="2800" b="1" dirty="0" smtClean="0">
                <a:latin typeface="Times New Roman"/>
                <a:ea typeface="Calibri"/>
                <a:cs typeface="Times New Roman"/>
              </a:rPr>
              <a:t> </a:t>
            </a:r>
            <a:r>
              <a:rPr lang="en-US" sz="2800" b="1" dirty="0" err="1" smtClean="0">
                <a:latin typeface="Times New Roman"/>
                <a:ea typeface="Calibri"/>
                <a:cs typeface="Times New Roman"/>
              </a:rPr>
              <a:t>moddalarning</a:t>
            </a:r>
            <a:r>
              <a:rPr lang="en-US" sz="2800" b="1" dirty="0" smtClean="0">
                <a:latin typeface="Times New Roman"/>
                <a:ea typeface="Calibri"/>
                <a:cs typeface="Times New Roman"/>
              </a:rPr>
              <a:t> </a:t>
            </a:r>
            <a:r>
              <a:rPr lang="en-US" sz="2800" b="1" dirty="0" err="1" smtClean="0">
                <a:latin typeface="Times New Roman"/>
                <a:ea typeface="Calibri"/>
                <a:cs typeface="Times New Roman"/>
              </a:rPr>
              <a:t>xarakterli</a:t>
            </a:r>
            <a:r>
              <a:rPr lang="en-US" sz="2800" b="1" dirty="0" smtClean="0">
                <a:latin typeface="Times New Roman"/>
                <a:ea typeface="Calibri"/>
                <a:cs typeface="Times New Roman"/>
              </a:rPr>
              <a:t> </a:t>
            </a:r>
            <a:r>
              <a:rPr lang="en-US" sz="2800" b="1" dirty="0" err="1" smtClean="0">
                <a:latin typeface="Times New Roman"/>
                <a:ea typeface="Calibri"/>
                <a:cs typeface="Times New Roman"/>
              </a:rPr>
              <a:t>xususiyatlari</a:t>
            </a:r>
            <a:r>
              <a:rPr lang="en-US" sz="2800" b="1" dirty="0" smtClean="0">
                <a:latin typeface="Times New Roman"/>
                <a:ea typeface="Calibri"/>
                <a:cs typeface="Times New Roman"/>
              </a:rPr>
              <a:t> </a:t>
            </a:r>
            <a:r>
              <a:rPr lang="en-US" sz="2800" b="1" dirty="0" err="1" smtClean="0">
                <a:latin typeface="Times New Roman"/>
                <a:ea typeface="Calibri"/>
                <a:cs typeface="Times New Roman"/>
              </a:rPr>
              <a:t>shundaki</a:t>
            </a:r>
            <a:r>
              <a:rPr lang="en-US" sz="2800" b="1" dirty="0" smtClean="0">
                <a:latin typeface="Times New Roman"/>
                <a:ea typeface="Calibri"/>
                <a:cs typeface="Times New Roman"/>
              </a:rPr>
              <a:t>, </a:t>
            </a:r>
            <a:r>
              <a:rPr lang="en-US" sz="2800" b="1" dirty="0" err="1" smtClean="0">
                <a:latin typeface="Times New Roman"/>
                <a:ea typeface="Calibri"/>
                <a:cs typeface="Times New Roman"/>
              </a:rPr>
              <a:t>ularning</a:t>
            </a:r>
            <a:r>
              <a:rPr lang="en-US" sz="2800" b="1" dirty="0" smtClean="0">
                <a:latin typeface="Times New Roman"/>
                <a:ea typeface="Calibri"/>
                <a:cs typeface="Times New Roman"/>
              </a:rPr>
              <a:t> </a:t>
            </a:r>
            <a:r>
              <a:rPr lang="en-US" sz="2800" b="1" dirty="0" err="1" smtClean="0">
                <a:latin typeface="Times New Roman"/>
                <a:ea typeface="Calibri"/>
                <a:cs typeface="Times New Roman"/>
              </a:rPr>
              <a:t>atomlari,ionlari</a:t>
            </a:r>
            <a:r>
              <a:rPr lang="en-US" sz="2800" b="1" dirty="0" smtClean="0">
                <a:latin typeface="Times New Roman"/>
                <a:ea typeface="Calibri"/>
                <a:cs typeface="Times New Roman"/>
              </a:rPr>
              <a:t> </a:t>
            </a:r>
            <a:r>
              <a:rPr lang="en-US" sz="2800" b="1" dirty="0" err="1" smtClean="0">
                <a:latin typeface="Times New Roman"/>
                <a:ea typeface="Calibri"/>
                <a:cs typeface="Times New Roman"/>
              </a:rPr>
              <a:t>yoki</a:t>
            </a:r>
            <a:r>
              <a:rPr lang="en-US" sz="2800" b="1" dirty="0" smtClean="0">
                <a:latin typeface="Times New Roman"/>
                <a:ea typeface="Calibri"/>
                <a:cs typeface="Times New Roman"/>
              </a:rPr>
              <a:t> </a:t>
            </a:r>
            <a:r>
              <a:rPr lang="en-US" sz="2800" b="1" dirty="0" err="1" smtClean="0">
                <a:latin typeface="Times New Roman"/>
                <a:ea typeface="Calibri"/>
                <a:cs typeface="Times New Roman"/>
              </a:rPr>
              <a:t>moleko‘lalari</a:t>
            </a:r>
            <a:r>
              <a:rPr lang="en-US" sz="2800" b="1" dirty="0" smtClean="0">
                <a:latin typeface="Times New Roman"/>
                <a:ea typeface="Calibri"/>
                <a:cs typeface="Times New Roman"/>
              </a:rPr>
              <a:t> </a:t>
            </a:r>
            <a:r>
              <a:rPr lang="en-US" sz="2800" b="1" dirty="0" err="1" smtClean="0">
                <a:latin typeface="Times New Roman"/>
                <a:ea typeface="Calibri"/>
                <a:cs typeface="Times New Roman"/>
              </a:rPr>
              <a:t>ma’lum</a:t>
            </a:r>
            <a:r>
              <a:rPr lang="en-US" sz="2800" b="1" dirty="0" smtClean="0">
                <a:latin typeface="Times New Roman"/>
                <a:ea typeface="Calibri"/>
                <a:cs typeface="Times New Roman"/>
              </a:rPr>
              <a:t> </a:t>
            </a:r>
            <a:r>
              <a:rPr lang="en-US" sz="2800" b="1" dirty="0" err="1" smtClean="0">
                <a:latin typeface="Times New Roman"/>
                <a:ea typeface="Calibri"/>
                <a:cs typeface="Times New Roman"/>
              </a:rPr>
              <a:t>konuniyat</a:t>
            </a:r>
            <a:r>
              <a:rPr lang="en-US" sz="2800" b="1" dirty="0" smtClean="0">
                <a:latin typeface="Times New Roman"/>
                <a:ea typeface="Calibri"/>
                <a:cs typeface="Times New Roman"/>
              </a:rPr>
              <a:t> </a:t>
            </a:r>
            <a:r>
              <a:rPr lang="en-US" sz="2800" b="1" dirty="0" err="1" smtClean="0">
                <a:latin typeface="Times New Roman"/>
                <a:ea typeface="Calibri"/>
                <a:cs typeface="Times New Roman"/>
              </a:rPr>
              <a:t>asosida</a:t>
            </a:r>
            <a:r>
              <a:rPr lang="en-US" sz="2800" b="1" dirty="0" smtClean="0">
                <a:latin typeface="Times New Roman"/>
                <a:ea typeface="Calibri"/>
                <a:cs typeface="Times New Roman"/>
              </a:rPr>
              <a:t> </a:t>
            </a:r>
            <a:r>
              <a:rPr lang="en-US" sz="2800" b="1" dirty="0" err="1" smtClean="0">
                <a:latin typeface="Times New Roman"/>
                <a:ea typeface="Calibri"/>
                <a:cs typeface="Times New Roman"/>
              </a:rPr>
              <a:t>kristall</a:t>
            </a:r>
            <a:r>
              <a:rPr lang="en-US" sz="2800" b="1" dirty="0" smtClean="0">
                <a:latin typeface="Times New Roman"/>
                <a:ea typeface="Calibri"/>
                <a:cs typeface="Times New Roman"/>
              </a:rPr>
              <a:t> </a:t>
            </a:r>
            <a:r>
              <a:rPr lang="en-US" sz="2800" b="1" dirty="0" err="1" smtClean="0">
                <a:latin typeface="Times New Roman"/>
                <a:ea typeface="Calibri"/>
                <a:cs typeface="Times New Roman"/>
              </a:rPr>
              <a:t>panjarasining</a:t>
            </a:r>
            <a:r>
              <a:rPr lang="en-US" sz="2800" b="1" dirty="0" smtClean="0">
                <a:latin typeface="Times New Roman"/>
                <a:ea typeface="Calibri"/>
                <a:cs typeface="Times New Roman"/>
              </a:rPr>
              <a:t> </a:t>
            </a:r>
            <a:r>
              <a:rPr lang="en-US" sz="2800" b="1" dirty="0" err="1" smtClean="0">
                <a:latin typeface="Times New Roman"/>
                <a:ea typeface="Calibri"/>
                <a:cs typeface="Times New Roman"/>
              </a:rPr>
              <a:t>tugunchalarida</a:t>
            </a:r>
            <a:r>
              <a:rPr lang="en-US" sz="2800" b="1" dirty="0" smtClean="0">
                <a:latin typeface="Times New Roman"/>
                <a:ea typeface="Calibri"/>
                <a:cs typeface="Times New Roman"/>
              </a:rPr>
              <a:t> </a:t>
            </a:r>
            <a:r>
              <a:rPr lang="en-US" sz="2800" b="1" dirty="0" err="1" smtClean="0">
                <a:latin typeface="Times New Roman"/>
                <a:ea typeface="Calibri"/>
                <a:cs typeface="Times New Roman"/>
              </a:rPr>
              <a:t>tartib</a:t>
            </a:r>
            <a:r>
              <a:rPr lang="en-US" sz="2800" b="1" dirty="0" smtClean="0">
                <a:latin typeface="Times New Roman"/>
                <a:ea typeface="Calibri"/>
                <a:cs typeface="Times New Roman"/>
              </a:rPr>
              <a:t> </a:t>
            </a:r>
            <a:r>
              <a:rPr lang="en-US" sz="2800" b="1" dirty="0" err="1" smtClean="0">
                <a:latin typeface="Times New Roman"/>
                <a:ea typeface="Calibri"/>
                <a:cs typeface="Times New Roman"/>
              </a:rPr>
              <a:t>Bilan</a:t>
            </a:r>
            <a:r>
              <a:rPr lang="en-US" sz="2800" b="1" dirty="0" smtClean="0">
                <a:latin typeface="Times New Roman"/>
                <a:ea typeface="Calibri"/>
                <a:cs typeface="Times New Roman"/>
              </a:rPr>
              <a:t> </a:t>
            </a:r>
            <a:r>
              <a:rPr lang="en-US" sz="2800" b="1" dirty="0" err="1" smtClean="0">
                <a:latin typeface="Times New Roman"/>
                <a:ea typeface="Calibri"/>
                <a:cs typeface="Times New Roman"/>
              </a:rPr>
              <a:t>Biron</a:t>
            </a:r>
            <a:r>
              <a:rPr lang="en-US" sz="2800" b="1" dirty="0" smtClean="0">
                <a:latin typeface="Times New Roman"/>
                <a:ea typeface="Calibri"/>
                <a:cs typeface="Times New Roman"/>
              </a:rPr>
              <a:t> </a:t>
            </a:r>
            <a:r>
              <a:rPr lang="en-US" sz="2800" b="1" dirty="0" err="1" smtClean="0">
                <a:latin typeface="Times New Roman"/>
                <a:ea typeface="Calibri"/>
                <a:cs typeface="Times New Roman"/>
              </a:rPr>
              <a:t>geometrik</a:t>
            </a:r>
            <a:r>
              <a:rPr lang="en-US" sz="2800" b="1" dirty="0" smtClean="0">
                <a:latin typeface="Times New Roman"/>
                <a:ea typeface="Calibri"/>
                <a:cs typeface="Times New Roman"/>
              </a:rPr>
              <a:t> </a:t>
            </a:r>
            <a:r>
              <a:rPr lang="en-US" sz="2800" b="1" dirty="0" err="1" smtClean="0">
                <a:latin typeface="Times New Roman"/>
                <a:ea typeface="Calibri"/>
                <a:cs typeface="Times New Roman"/>
              </a:rPr>
              <a:t>shaklda</a:t>
            </a:r>
            <a:r>
              <a:rPr lang="en-US" sz="2800" b="1" dirty="0" smtClean="0">
                <a:latin typeface="Times New Roman"/>
                <a:ea typeface="Calibri"/>
                <a:cs typeface="Times New Roman"/>
              </a:rPr>
              <a:t> </a:t>
            </a:r>
            <a:r>
              <a:rPr lang="en-US" sz="2800" b="1" dirty="0" err="1" smtClean="0">
                <a:latin typeface="Times New Roman"/>
                <a:ea typeface="Calibri"/>
                <a:cs typeface="Times New Roman"/>
              </a:rPr>
              <a:t>joylashgan</a:t>
            </a:r>
            <a:r>
              <a:rPr lang="en-US" sz="2800" b="1" dirty="0" smtClean="0">
                <a:latin typeface="Times New Roman"/>
                <a:ea typeface="Calibri"/>
                <a:cs typeface="Times New Roman"/>
              </a:rPr>
              <a:t> </a:t>
            </a:r>
            <a:r>
              <a:rPr lang="en-US" sz="2800" b="1" dirty="0" err="1" smtClean="0">
                <a:latin typeface="Times New Roman"/>
                <a:ea typeface="Calibri"/>
                <a:cs typeface="Times New Roman"/>
              </a:rPr>
              <a:t>bo‘ladi</a:t>
            </a:r>
            <a:r>
              <a:rPr lang="en-US" sz="2800" b="1" dirty="0" smtClean="0">
                <a:latin typeface="Times New Roman"/>
                <a:ea typeface="Calibri"/>
                <a:cs typeface="Times New Roman"/>
              </a:rPr>
              <a:t>. </a:t>
            </a:r>
            <a:r>
              <a:rPr lang="en-US" sz="2800" b="1" dirty="0" err="1" smtClean="0">
                <a:latin typeface="Times New Roman"/>
                <a:ea typeface="Calibri"/>
                <a:cs typeface="Times New Roman"/>
              </a:rPr>
              <a:t>Kristallarning</a:t>
            </a:r>
            <a:r>
              <a:rPr lang="en-US" sz="2800" b="1" dirty="0" smtClean="0">
                <a:latin typeface="Times New Roman"/>
                <a:ea typeface="Calibri"/>
                <a:cs typeface="Times New Roman"/>
              </a:rPr>
              <a:t> </a:t>
            </a:r>
            <a:r>
              <a:rPr lang="en-US" sz="2800" b="1" dirty="0" err="1" smtClean="0">
                <a:latin typeface="Times New Roman"/>
                <a:ea typeface="Calibri"/>
                <a:cs typeface="Times New Roman"/>
              </a:rPr>
              <a:t>bu</a:t>
            </a:r>
            <a:r>
              <a:rPr lang="en-US" sz="2800" b="1" dirty="0" smtClean="0">
                <a:latin typeface="Times New Roman"/>
                <a:ea typeface="Calibri"/>
                <a:cs typeface="Times New Roman"/>
              </a:rPr>
              <a:t> </a:t>
            </a:r>
            <a:r>
              <a:rPr lang="en-US" sz="2800" b="1" dirty="0" err="1" smtClean="0">
                <a:latin typeface="Times New Roman"/>
                <a:ea typeface="Calibri"/>
                <a:cs typeface="Times New Roman"/>
              </a:rPr>
              <a:t>xarakterli</a:t>
            </a:r>
            <a:r>
              <a:rPr lang="en-US" sz="2800" b="1" dirty="0" smtClean="0">
                <a:latin typeface="Times New Roman"/>
                <a:ea typeface="Calibri"/>
                <a:cs typeface="Times New Roman"/>
              </a:rPr>
              <a:t> </a:t>
            </a:r>
            <a:r>
              <a:rPr lang="en-US" sz="2800" b="1" dirty="0" err="1" smtClean="0">
                <a:latin typeface="Times New Roman"/>
                <a:ea typeface="Calibri"/>
                <a:cs typeface="Times New Roman"/>
              </a:rPr>
              <a:t>xususiyati</a:t>
            </a:r>
            <a:r>
              <a:rPr lang="en-US" sz="2800" b="1" dirty="0" smtClean="0">
                <a:latin typeface="Times New Roman"/>
                <a:ea typeface="Calibri"/>
                <a:cs typeface="Times New Roman"/>
              </a:rPr>
              <a:t> </a:t>
            </a:r>
            <a:r>
              <a:rPr lang="en-US" sz="2800" b="1" dirty="0" err="1" smtClean="0">
                <a:latin typeface="Times New Roman"/>
                <a:ea typeface="Calibri"/>
                <a:cs typeface="Times New Roman"/>
              </a:rPr>
              <a:t>ularning</a:t>
            </a:r>
            <a:r>
              <a:rPr lang="en-US" sz="2800" b="1" dirty="0" smtClean="0">
                <a:latin typeface="Times New Roman"/>
                <a:ea typeface="Calibri"/>
                <a:cs typeface="Times New Roman"/>
              </a:rPr>
              <a:t> </a:t>
            </a:r>
            <a:r>
              <a:rPr lang="en-US" sz="2800" b="1" dirty="0" err="1" smtClean="0">
                <a:latin typeface="Times New Roman"/>
                <a:ea typeface="Calibri"/>
                <a:cs typeface="Times New Roman"/>
              </a:rPr>
              <a:t>Biron</a:t>
            </a:r>
            <a:r>
              <a:rPr lang="en-US" sz="2800" b="1" dirty="0" smtClean="0">
                <a:latin typeface="Times New Roman"/>
                <a:ea typeface="Calibri"/>
                <a:cs typeface="Times New Roman"/>
              </a:rPr>
              <a:t> </a:t>
            </a:r>
            <a:r>
              <a:rPr lang="en-US" sz="2800" b="1" dirty="0" err="1" smtClean="0">
                <a:latin typeface="Times New Roman"/>
                <a:ea typeface="Calibri"/>
                <a:cs typeface="Times New Roman"/>
              </a:rPr>
              <a:t>geometrik</a:t>
            </a:r>
            <a:r>
              <a:rPr lang="en-US" sz="2800" b="1" dirty="0" smtClean="0">
                <a:latin typeface="Times New Roman"/>
                <a:ea typeface="Calibri"/>
                <a:cs typeface="Times New Roman"/>
              </a:rPr>
              <a:t> </a:t>
            </a:r>
            <a:r>
              <a:rPr lang="en-US" sz="2800" b="1" dirty="0" err="1" smtClean="0">
                <a:latin typeface="Times New Roman"/>
                <a:ea typeface="Calibri"/>
                <a:cs typeface="Times New Roman"/>
              </a:rPr>
              <a:t>shaklda</a:t>
            </a:r>
            <a:r>
              <a:rPr lang="en-US" sz="2800" b="1" dirty="0" smtClean="0">
                <a:latin typeface="Times New Roman"/>
                <a:ea typeface="Calibri"/>
                <a:cs typeface="Times New Roman"/>
              </a:rPr>
              <a:t> </a:t>
            </a:r>
            <a:r>
              <a:rPr lang="en-US" sz="2800" b="1" dirty="0" err="1" smtClean="0">
                <a:latin typeface="Times New Roman"/>
                <a:ea typeface="Calibri"/>
                <a:cs typeface="Times New Roman"/>
              </a:rPr>
              <a:t>tasvirlanishiga</a:t>
            </a:r>
            <a:r>
              <a:rPr lang="en-US" sz="2800" b="1" dirty="0" smtClean="0">
                <a:latin typeface="Times New Roman"/>
                <a:ea typeface="Calibri"/>
                <a:cs typeface="Times New Roman"/>
              </a:rPr>
              <a:t> </a:t>
            </a:r>
            <a:r>
              <a:rPr lang="en-US" sz="2800" b="1" dirty="0" err="1" smtClean="0">
                <a:latin typeface="Times New Roman"/>
                <a:ea typeface="Calibri"/>
                <a:cs typeface="Times New Roman"/>
              </a:rPr>
              <a:t>sababchidir.Shuning</a:t>
            </a:r>
            <a:r>
              <a:rPr lang="en-US" sz="2800" b="1" dirty="0" smtClean="0">
                <a:latin typeface="Times New Roman"/>
                <a:ea typeface="Calibri"/>
                <a:cs typeface="Times New Roman"/>
              </a:rPr>
              <a:t> </a:t>
            </a:r>
            <a:r>
              <a:rPr lang="en-US" sz="2800" b="1" dirty="0" err="1" smtClean="0">
                <a:latin typeface="Times New Roman"/>
                <a:ea typeface="Calibri"/>
                <a:cs typeface="Times New Roman"/>
              </a:rPr>
              <a:t>uchun</a:t>
            </a:r>
            <a:r>
              <a:rPr lang="en-US" sz="2800" b="1" dirty="0" smtClean="0">
                <a:latin typeface="Times New Roman"/>
                <a:ea typeface="Calibri"/>
                <a:cs typeface="Times New Roman"/>
              </a:rPr>
              <a:t> </a:t>
            </a:r>
            <a:r>
              <a:rPr lang="en-US" sz="2800" b="1" dirty="0" err="1" smtClean="0">
                <a:latin typeface="Times New Roman"/>
                <a:ea typeface="Calibri"/>
                <a:cs typeface="Times New Roman"/>
              </a:rPr>
              <a:t>kristallarning</a:t>
            </a:r>
            <a:r>
              <a:rPr lang="en-US" sz="2800" b="1" dirty="0" smtClean="0">
                <a:latin typeface="Times New Roman"/>
                <a:ea typeface="Calibri"/>
                <a:cs typeface="Times New Roman"/>
              </a:rPr>
              <a:t> </a:t>
            </a:r>
            <a:r>
              <a:rPr lang="en-US" sz="2800" b="1" dirty="0" err="1" smtClean="0">
                <a:latin typeface="Times New Roman"/>
                <a:ea typeface="Calibri"/>
                <a:cs typeface="Times New Roman"/>
              </a:rPr>
              <a:t>ichki</a:t>
            </a:r>
            <a:r>
              <a:rPr lang="en-US" sz="2800" b="1" dirty="0" smtClean="0">
                <a:latin typeface="Times New Roman"/>
                <a:ea typeface="Calibri"/>
                <a:cs typeface="Times New Roman"/>
              </a:rPr>
              <a:t> </a:t>
            </a:r>
            <a:r>
              <a:rPr lang="en-US" sz="2800" b="1" dirty="0" err="1" smtClean="0">
                <a:latin typeface="Times New Roman"/>
                <a:ea typeface="Calibri"/>
                <a:cs typeface="Times New Roman"/>
              </a:rPr>
              <a:t>tuzilishi</a:t>
            </a:r>
            <a:r>
              <a:rPr lang="en-US" sz="2800" b="1" dirty="0" smtClean="0">
                <a:latin typeface="Times New Roman"/>
                <a:ea typeface="Calibri"/>
                <a:cs typeface="Times New Roman"/>
              </a:rPr>
              <a:t> </a:t>
            </a:r>
            <a:r>
              <a:rPr lang="en-US" sz="2800" b="1" dirty="0" err="1" smtClean="0">
                <a:latin typeface="Times New Roman"/>
                <a:ea typeface="Calibri"/>
                <a:cs typeface="Times New Roman"/>
              </a:rPr>
              <a:t>tashki</a:t>
            </a:r>
            <a:r>
              <a:rPr lang="en-US" sz="2800" b="1" dirty="0" smtClean="0">
                <a:latin typeface="Times New Roman"/>
                <a:ea typeface="Calibri"/>
                <a:cs typeface="Times New Roman"/>
              </a:rPr>
              <a:t> </a:t>
            </a:r>
            <a:r>
              <a:rPr lang="en-US" sz="2800" b="1" dirty="0" err="1" smtClean="0">
                <a:latin typeface="Times New Roman"/>
                <a:ea typeface="Calibri"/>
                <a:cs typeface="Times New Roman"/>
              </a:rPr>
              <a:t>qiyofasi</a:t>
            </a:r>
            <a:r>
              <a:rPr lang="en-US" sz="2800" b="1" dirty="0" smtClean="0">
                <a:latin typeface="Times New Roman"/>
                <a:ea typeface="Calibri"/>
                <a:cs typeface="Times New Roman"/>
              </a:rPr>
              <a:t> </a:t>
            </a:r>
            <a:r>
              <a:rPr lang="en-US" sz="2800" b="1" dirty="0" err="1" smtClean="0">
                <a:latin typeface="Times New Roman"/>
                <a:ea typeface="Calibri"/>
                <a:cs typeface="Times New Roman"/>
              </a:rPr>
              <a:t>Bilan</a:t>
            </a:r>
            <a:r>
              <a:rPr lang="en-US" sz="2800" b="1" dirty="0" smtClean="0">
                <a:latin typeface="Times New Roman"/>
                <a:ea typeface="Calibri"/>
                <a:cs typeface="Times New Roman"/>
              </a:rPr>
              <a:t> </a:t>
            </a:r>
            <a:r>
              <a:rPr lang="en-US" sz="2800" b="1" dirty="0" err="1" smtClean="0">
                <a:latin typeface="Times New Roman"/>
                <a:ea typeface="Calibri"/>
                <a:cs typeface="Times New Roman"/>
              </a:rPr>
              <a:t>uzviy</a:t>
            </a:r>
            <a:r>
              <a:rPr lang="en-US" sz="2800" b="1" dirty="0" smtClean="0">
                <a:latin typeface="Times New Roman"/>
                <a:ea typeface="Calibri"/>
                <a:cs typeface="Times New Roman"/>
              </a:rPr>
              <a:t> </a:t>
            </a:r>
            <a:r>
              <a:rPr lang="en-US" sz="2800" b="1" dirty="0" err="1" smtClean="0">
                <a:latin typeface="Times New Roman"/>
                <a:ea typeface="Calibri"/>
                <a:cs typeface="Times New Roman"/>
              </a:rPr>
              <a:t>ravishda</a:t>
            </a:r>
            <a:r>
              <a:rPr lang="en-US" sz="2800" b="1" dirty="0" smtClean="0">
                <a:latin typeface="Times New Roman"/>
                <a:ea typeface="Calibri"/>
                <a:cs typeface="Times New Roman"/>
              </a:rPr>
              <a:t> </a:t>
            </a:r>
            <a:r>
              <a:rPr lang="en-US" sz="2800" b="1" dirty="0" err="1" smtClean="0">
                <a:latin typeface="Times New Roman"/>
                <a:ea typeface="Calibri"/>
                <a:cs typeface="Times New Roman"/>
              </a:rPr>
              <a:t>boglik</a:t>
            </a:r>
            <a:r>
              <a:rPr lang="en-US" sz="2800" b="1" dirty="0" smtClean="0">
                <a:latin typeface="Times New Roman"/>
                <a:ea typeface="Calibri"/>
                <a:cs typeface="Times New Roman"/>
              </a:rPr>
              <a:t> </a:t>
            </a:r>
            <a:r>
              <a:rPr lang="en-US" sz="2800" b="1" dirty="0" err="1" smtClean="0">
                <a:latin typeface="Times New Roman"/>
                <a:ea typeface="Calibri"/>
                <a:cs typeface="Times New Roman"/>
              </a:rPr>
              <a:t>bo‘ladi</a:t>
            </a:r>
            <a:r>
              <a:rPr lang="en-US" sz="2800" b="1" dirty="0" smtClean="0">
                <a:latin typeface="Times New Roman"/>
                <a:ea typeface="Calibri"/>
                <a:cs typeface="Times New Roman"/>
              </a:rPr>
              <a:t>.</a:t>
            </a:r>
            <a:endParaRPr lang="ru-RU" sz="2800" b="1" dirty="0" smtClean="0">
              <a:latin typeface="Calibri"/>
              <a:ea typeface="Calibri"/>
              <a:cs typeface="Times New Roman"/>
            </a:endParaRPr>
          </a:p>
          <a:p>
            <a:r>
              <a:rPr lang="en-US" sz="2800" b="1" dirty="0" smtClean="0">
                <a:latin typeface="Times New Roman"/>
                <a:ea typeface="Calibri"/>
                <a:cs typeface="Times New Roman"/>
              </a:rPr>
              <a:t> </a:t>
            </a:r>
            <a:r>
              <a:rPr lang="en-US" sz="2800" b="1" dirty="0" err="1" smtClean="0">
                <a:latin typeface="Times New Roman"/>
                <a:ea typeface="Calibri"/>
                <a:cs typeface="Times New Roman"/>
              </a:rPr>
              <a:t>Kristallarning</a:t>
            </a:r>
            <a:r>
              <a:rPr lang="en-US" sz="2800" b="1" dirty="0" smtClean="0">
                <a:latin typeface="Times New Roman"/>
                <a:ea typeface="Calibri"/>
                <a:cs typeface="Times New Roman"/>
              </a:rPr>
              <a:t> </a:t>
            </a:r>
            <a:r>
              <a:rPr lang="en-US" sz="2800" b="1" dirty="0" err="1" smtClean="0">
                <a:latin typeface="Times New Roman"/>
                <a:ea typeface="Calibri"/>
                <a:cs typeface="Times New Roman"/>
              </a:rPr>
              <a:t>yana</a:t>
            </a:r>
            <a:r>
              <a:rPr lang="en-US" sz="2800" b="1" dirty="0" smtClean="0">
                <a:latin typeface="Times New Roman"/>
                <a:ea typeface="Calibri"/>
                <a:cs typeface="Times New Roman"/>
              </a:rPr>
              <a:t> </a:t>
            </a:r>
            <a:r>
              <a:rPr lang="en-US" sz="2800" b="1" dirty="0" err="1" smtClean="0">
                <a:latin typeface="Times New Roman"/>
                <a:ea typeface="Calibri"/>
                <a:cs typeface="Times New Roman"/>
              </a:rPr>
              <a:t>boshqa</a:t>
            </a:r>
            <a:r>
              <a:rPr lang="en-US" sz="2800" b="1" dirty="0" smtClean="0">
                <a:latin typeface="Times New Roman"/>
                <a:ea typeface="Calibri"/>
                <a:cs typeface="Times New Roman"/>
              </a:rPr>
              <a:t> </a:t>
            </a:r>
            <a:r>
              <a:rPr lang="en-US" sz="2800" b="1" dirty="0" err="1" smtClean="0">
                <a:latin typeface="Times New Roman"/>
                <a:ea typeface="Calibri"/>
                <a:cs typeface="Times New Roman"/>
              </a:rPr>
              <a:t>xarakterli</a:t>
            </a:r>
            <a:r>
              <a:rPr lang="en-US" sz="2800" b="1" dirty="0" smtClean="0">
                <a:latin typeface="Times New Roman"/>
                <a:ea typeface="Calibri"/>
                <a:cs typeface="Times New Roman"/>
              </a:rPr>
              <a:t> </a:t>
            </a:r>
            <a:r>
              <a:rPr lang="en-US" sz="2800" b="1" dirty="0" err="1" smtClean="0">
                <a:latin typeface="Times New Roman"/>
                <a:ea typeface="Calibri"/>
                <a:cs typeface="Times New Roman"/>
              </a:rPr>
              <a:t>xususiyati</a:t>
            </a:r>
            <a:r>
              <a:rPr lang="en-US" sz="2800" b="1" dirty="0" smtClean="0">
                <a:latin typeface="Times New Roman"/>
                <a:ea typeface="Calibri"/>
                <a:cs typeface="Times New Roman"/>
              </a:rPr>
              <a:t> </a:t>
            </a:r>
            <a:r>
              <a:rPr lang="en-US" sz="2800" b="1" dirty="0" err="1" smtClean="0">
                <a:latin typeface="Times New Roman"/>
                <a:ea typeface="Calibri"/>
                <a:cs typeface="Times New Roman"/>
              </a:rPr>
              <a:t>shundaki</a:t>
            </a:r>
            <a:r>
              <a:rPr lang="en-US" sz="2800" b="1" dirty="0" smtClean="0">
                <a:latin typeface="Times New Roman"/>
                <a:ea typeface="Calibri"/>
                <a:cs typeface="Times New Roman"/>
              </a:rPr>
              <a:t> ,</a:t>
            </a:r>
            <a:r>
              <a:rPr lang="en-US" sz="2800" b="1" dirty="0" err="1" smtClean="0">
                <a:latin typeface="Times New Roman"/>
                <a:ea typeface="Calibri"/>
                <a:cs typeface="Times New Roman"/>
              </a:rPr>
              <a:t>ular</a:t>
            </a:r>
            <a:r>
              <a:rPr lang="en-US" sz="2800" b="1" dirty="0" smtClean="0">
                <a:latin typeface="Times New Roman"/>
                <a:ea typeface="Calibri"/>
                <a:cs typeface="Times New Roman"/>
              </a:rPr>
              <a:t> </a:t>
            </a:r>
            <a:r>
              <a:rPr lang="en-US" sz="2800" b="1" dirty="0" err="1" smtClean="0">
                <a:latin typeface="Times New Roman"/>
                <a:ea typeface="Calibri"/>
                <a:cs typeface="Times New Roman"/>
              </a:rPr>
              <a:t>ko‘lay</a:t>
            </a:r>
            <a:r>
              <a:rPr lang="en-US" sz="2800" b="1" dirty="0" smtClean="0">
                <a:latin typeface="Times New Roman"/>
                <a:ea typeface="Calibri"/>
                <a:cs typeface="Times New Roman"/>
              </a:rPr>
              <a:t> </a:t>
            </a:r>
            <a:r>
              <a:rPr lang="en-US" sz="2800" b="1" dirty="0" err="1" smtClean="0">
                <a:latin typeface="Times New Roman"/>
                <a:ea typeface="Calibri"/>
                <a:cs typeface="Times New Roman"/>
              </a:rPr>
              <a:t>Kimyo</a:t>
            </a:r>
            <a:r>
              <a:rPr lang="en-US" sz="2800" b="1" dirty="0" smtClean="0">
                <a:latin typeface="Times New Roman"/>
                <a:ea typeface="Calibri"/>
                <a:cs typeface="Times New Roman"/>
              </a:rPr>
              <a:t> va </a:t>
            </a:r>
            <a:r>
              <a:rPr lang="en-US" sz="2800" b="1" dirty="0" err="1" smtClean="0">
                <a:latin typeface="Times New Roman"/>
                <a:ea typeface="Calibri"/>
                <a:cs typeface="Times New Roman"/>
              </a:rPr>
              <a:t>fizik</a:t>
            </a:r>
            <a:r>
              <a:rPr lang="en-US" sz="2800" b="1" dirty="0" smtClean="0">
                <a:latin typeface="Times New Roman"/>
                <a:ea typeface="Calibri"/>
                <a:cs typeface="Times New Roman"/>
              </a:rPr>
              <a:t> </a:t>
            </a:r>
            <a:r>
              <a:rPr lang="en-US" sz="2800" b="1" dirty="0" err="1" smtClean="0">
                <a:latin typeface="Times New Roman"/>
                <a:ea typeface="Calibri"/>
                <a:cs typeface="Times New Roman"/>
              </a:rPr>
              <a:t>sharoitida</a:t>
            </a:r>
            <a:r>
              <a:rPr lang="en-US" sz="2800" b="1" dirty="0" smtClean="0">
                <a:latin typeface="Times New Roman"/>
                <a:ea typeface="Calibri"/>
                <a:cs typeface="Times New Roman"/>
              </a:rPr>
              <a:t> </a:t>
            </a:r>
            <a:r>
              <a:rPr lang="en-US" sz="2800" b="1" dirty="0" err="1" smtClean="0">
                <a:latin typeface="Times New Roman"/>
                <a:ea typeface="Calibri"/>
                <a:cs typeface="Times New Roman"/>
              </a:rPr>
              <a:t>uz-uzidan</a:t>
            </a:r>
            <a:r>
              <a:rPr lang="en-US" sz="2800" b="1" dirty="0" smtClean="0">
                <a:latin typeface="Times New Roman"/>
                <a:ea typeface="Calibri"/>
                <a:cs typeface="Times New Roman"/>
              </a:rPr>
              <a:t> </a:t>
            </a:r>
            <a:r>
              <a:rPr lang="en-US" sz="2800" b="1" dirty="0" err="1" smtClean="0">
                <a:latin typeface="Times New Roman"/>
                <a:ea typeface="Calibri"/>
                <a:cs typeface="Times New Roman"/>
              </a:rPr>
              <a:t>yoklar,kirralari</a:t>
            </a:r>
            <a:r>
              <a:rPr lang="en-US" sz="2800" b="1" dirty="0" smtClean="0">
                <a:latin typeface="Times New Roman"/>
                <a:ea typeface="Calibri"/>
                <a:cs typeface="Times New Roman"/>
              </a:rPr>
              <a:t>, </a:t>
            </a:r>
            <a:r>
              <a:rPr lang="en-US" sz="2800" b="1" dirty="0" err="1" smtClean="0">
                <a:latin typeface="Times New Roman"/>
                <a:ea typeface="Calibri"/>
                <a:cs typeface="Times New Roman"/>
              </a:rPr>
              <a:t>uchlar</a:t>
            </a:r>
            <a:r>
              <a:rPr lang="en-US" sz="2800" b="1" dirty="0" smtClean="0">
                <a:latin typeface="Times New Roman"/>
                <a:ea typeface="Calibri"/>
                <a:cs typeface="Times New Roman"/>
              </a:rPr>
              <a:t> </a:t>
            </a:r>
            <a:r>
              <a:rPr lang="en-US" sz="2800" b="1" dirty="0" err="1" smtClean="0">
                <a:latin typeface="Times New Roman"/>
                <a:ea typeface="Calibri"/>
                <a:cs typeface="Times New Roman"/>
              </a:rPr>
              <a:t>hosil</a:t>
            </a:r>
            <a:r>
              <a:rPr lang="en-US" sz="2800" b="1" dirty="0" smtClean="0">
                <a:latin typeface="Times New Roman"/>
                <a:ea typeface="Calibri"/>
                <a:cs typeface="Times New Roman"/>
              </a:rPr>
              <a:t> </a:t>
            </a:r>
            <a:r>
              <a:rPr lang="en-US" sz="2800" b="1" dirty="0" err="1" smtClean="0">
                <a:latin typeface="Times New Roman"/>
                <a:ea typeface="Calibri"/>
                <a:cs typeface="Times New Roman"/>
              </a:rPr>
              <a:t>kilib</a:t>
            </a:r>
            <a:r>
              <a:rPr lang="en-US" sz="2800" b="1" dirty="0" smtClean="0">
                <a:latin typeface="Times New Roman"/>
                <a:ea typeface="Calibri"/>
                <a:cs typeface="Times New Roman"/>
              </a:rPr>
              <a:t> ,</a:t>
            </a:r>
            <a:r>
              <a:rPr lang="uz-Cyrl-UZ" sz="2800" b="1" dirty="0" smtClean="0">
                <a:latin typeface="Times New Roman"/>
                <a:ea typeface="Calibri"/>
                <a:cs typeface="Times New Roman"/>
              </a:rPr>
              <a:t> b</a:t>
            </a:r>
            <a:r>
              <a:rPr lang="en-US" sz="2800" b="1" dirty="0" err="1" smtClean="0">
                <a:latin typeface="Times New Roman"/>
                <a:ea typeface="Calibri"/>
                <a:cs typeface="Times New Roman"/>
              </a:rPr>
              <a:t>iro</a:t>
            </a:r>
            <a:r>
              <a:rPr lang="uz-Cyrl-UZ" sz="2800" b="1" dirty="0" smtClean="0">
                <a:latin typeface="Times New Roman"/>
                <a:ea typeface="Calibri"/>
                <a:cs typeface="Times New Roman"/>
              </a:rPr>
              <a:t>q</a:t>
            </a:r>
            <a:r>
              <a:rPr lang="en-US" sz="2800" b="1" dirty="0" smtClean="0">
                <a:latin typeface="Times New Roman"/>
                <a:ea typeface="Calibri"/>
                <a:cs typeface="Times New Roman"/>
              </a:rPr>
              <a:t> </a:t>
            </a:r>
            <a:r>
              <a:rPr lang="en-US" sz="2800" b="1" dirty="0" err="1" smtClean="0">
                <a:latin typeface="Times New Roman"/>
                <a:ea typeface="Calibri"/>
                <a:cs typeface="Times New Roman"/>
              </a:rPr>
              <a:t>geometrik</a:t>
            </a:r>
            <a:r>
              <a:rPr lang="en-US" sz="2800" b="1" dirty="0" smtClean="0">
                <a:latin typeface="Times New Roman"/>
                <a:ea typeface="Calibri"/>
                <a:cs typeface="Times New Roman"/>
              </a:rPr>
              <a:t> </a:t>
            </a:r>
            <a:r>
              <a:rPr lang="en-US" sz="2800" b="1" dirty="0" err="1" smtClean="0">
                <a:latin typeface="Times New Roman"/>
                <a:ea typeface="Calibri"/>
                <a:cs typeface="Times New Roman"/>
              </a:rPr>
              <a:t>shaklida</a:t>
            </a:r>
            <a:r>
              <a:rPr lang="en-US" sz="2800" b="1" dirty="0" smtClean="0">
                <a:latin typeface="Times New Roman"/>
                <a:ea typeface="Calibri"/>
                <a:cs typeface="Times New Roman"/>
              </a:rPr>
              <a:t> </a:t>
            </a:r>
            <a:r>
              <a:rPr lang="en-US" sz="2800" b="1" dirty="0" err="1" smtClean="0">
                <a:latin typeface="Times New Roman"/>
                <a:ea typeface="Calibri"/>
                <a:cs typeface="Times New Roman"/>
              </a:rPr>
              <a:t>bo‘ladi</a:t>
            </a:r>
            <a:r>
              <a:rPr lang="en-US" sz="2800" b="1" dirty="0" smtClean="0">
                <a:latin typeface="Times New Roman"/>
                <a:ea typeface="Calibri"/>
                <a:cs typeface="Times New Roman"/>
              </a:rPr>
              <a:t>.</a:t>
            </a:r>
            <a:endParaRPr lang="ru-RU" sz="2800" b="1" dirty="0" smtClean="0">
              <a:latin typeface="Calibri"/>
              <a:ea typeface="Calibri"/>
              <a:cs typeface="Times New Roman"/>
            </a:endParaRPr>
          </a:p>
          <a:p>
            <a:endParaRPr lang="ru-RU" sz="28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169" name="Picture 12"/>
          <p:cNvPicPr>
            <a:picLocks noChangeAspect="1" noChangeArrowheads="1"/>
          </p:cNvPicPr>
          <p:nvPr/>
        </p:nvPicPr>
        <p:blipFill>
          <a:blip r:embed="rId2" cstate="print"/>
          <a:srcRect/>
          <a:stretch>
            <a:fillRect/>
          </a:stretch>
        </p:blipFill>
        <p:spPr bwMode="auto">
          <a:xfrm>
            <a:off x="57423" y="1285860"/>
            <a:ext cx="9086577" cy="364331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457200" y="274638"/>
            <a:ext cx="8229600" cy="6011882"/>
          </a:xfrm>
        </p:spPr>
        <p:txBody>
          <a:bodyPr>
            <a:normAutofit/>
          </a:bodyPr>
          <a:lstStyle/>
          <a:p>
            <a:r>
              <a:rPr lang="ru-RU" sz="2800" b="1" dirty="0" err="1" smtClean="0">
                <a:latin typeface="Times New Roman"/>
                <a:ea typeface="Calibri"/>
              </a:rPr>
              <a:t>Simmetriya</a:t>
            </a:r>
            <a:r>
              <a:rPr lang="ru-RU" sz="2800" b="1" dirty="0" smtClean="0">
                <a:latin typeface="Times New Roman"/>
                <a:ea typeface="Calibri"/>
              </a:rPr>
              <a:t> </a:t>
            </a:r>
            <a:r>
              <a:rPr lang="ru-RU" sz="2800" b="1" dirty="0" err="1" smtClean="0">
                <a:latin typeface="Times New Roman"/>
                <a:ea typeface="Calibri"/>
              </a:rPr>
              <a:t>tekisligi</a:t>
            </a:r>
            <a:r>
              <a:rPr lang="ru-RU" sz="2800" dirty="0" smtClean="0">
                <a:latin typeface="Times New Roman"/>
                <a:ea typeface="Calibri"/>
              </a:rPr>
              <a:t> – </a:t>
            </a:r>
            <a:r>
              <a:rPr lang="ru-RU" sz="2800" dirty="0" err="1" smtClean="0">
                <a:latin typeface="Times New Roman"/>
                <a:ea typeface="Calibri"/>
              </a:rPr>
              <a:t>tasavvur</a:t>
            </a:r>
            <a:r>
              <a:rPr lang="ru-RU" sz="2800" dirty="0" smtClean="0">
                <a:latin typeface="Times New Roman"/>
                <a:ea typeface="Calibri"/>
              </a:rPr>
              <a:t> </a:t>
            </a:r>
            <a:r>
              <a:rPr lang="ru-RU" sz="2800" dirty="0" err="1" smtClean="0">
                <a:latin typeface="Times New Roman"/>
                <a:ea typeface="Calibri"/>
              </a:rPr>
              <a:t>etiluvchi</a:t>
            </a:r>
            <a:r>
              <a:rPr lang="ru-RU" sz="2800" dirty="0" smtClean="0">
                <a:latin typeface="Times New Roman"/>
                <a:ea typeface="Calibri"/>
              </a:rPr>
              <a:t> </a:t>
            </a:r>
            <a:r>
              <a:rPr lang="ru-RU" sz="2800" dirty="0" err="1" smtClean="0">
                <a:latin typeface="Times New Roman"/>
                <a:ea typeface="Calibri"/>
              </a:rPr>
              <a:t>tekislikdir.Shu</a:t>
            </a:r>
            <a:r>
              <a:rPr lang="ru-RU" sz="2800" dirty="0" smtClean="0">
                <a:latin typeface="Times New Roman"/>
                <a:ea typeface="Calibri"/>
              </a:rPr>
              <a:t> </a:t>
            </a:r>
            <a:r>
              <a:rPr lang="ru-RU" sz="2800" dirty="0" err="1" smtClean="0">
                <a:latin typeface="Times New Roman"/>
                <a:ea typeface="Calibri"/>
              </a:rPr>
              <a:t>simmetriya</a:t>
            </a:r>
            <a:r>
              <a:rPr lang="ru-RU" sz="2800" dirty="0" smtClean="0">
                <a:latin typeface="Times New Roman"/>
                <a:ea typeface="Calibri"/>
              </a:rPr>
              <a:t> </a:t>
            </a:r>
            <a:r>
              <a:rPr lang="ru-RU" sz="2800" dirty="0" err="1" smtClean="0">
                <a:latin typeface="Times New Roman"/>
                <a:ea typeface="Calibri"/>
              </a:rPr>
              <a:t>elementining</a:t>
            </a:r>
            <a:r>
              <a:rPr lang="ru-RU" sz="2800" dirty="0" smtClean="0">
                <a:latin typeface="Times New Roman"/>
                <a:ea typeface="Calibri"/>
              </a:rPr>
              <a:t> </a:t>
            </a:r>
            <a:r>
              <a:rPr lang="ru-RU" sz="2800" dirty="0" err="1" smtClean="0">
                <a:latin typeface="Times New Roman"/>
                <a:ea typeface="Calibri"/>
              </a:rPr>
              <a:t>yordamida</a:t>
            </a:r>
            <a:r>
              <a:rPr lang="ru-RU" sz="2800" dirty="0" smtClean="0">
                <a:latin typeface="Times New Roman"/>
                <a:ea typeface="Calibri"/>
              </a:rPr>
              <a:t> </a:t>
            </a:r>
            <a:r>
              <a:rPr lang="ru-RU" sz="2800" dirty="0" err="1" smtClean="0">
                <a:latin typeface="Times New Roman"/>
                <a:ea typeface="Calibri"/>
              </a:rPr>
              <a:t>kristall</a:t>
            </a:r>
            <a:r>
              <a:rPr lang="ru-RU" sz="2800" dirty="0" smtClean="0">
                <a:latin typeface="Times New Roman"/>
                <a:ea typeface="Calibri"/>
              </a:rPr>
              <a:t> </a:t>
            </a:r>
            <a:r>
              <a:rPr lang="ru-RU" sz="2800" dirty="0" err="1" smtClean="0">
                <a:latin typeface="Times New Roman"/>
                <a:ea typeface="Calibri"/>
              </a:rPr>
              <a:t>shakli</a:t>
            </a:r>
            <a:r>
              <a:rPr lang="ru-RU" sz="2800" dirty="0" smtClean="0">
                <a:latin typeface="Times New Roman"/>
                <a:ea typeface="Calibri"/>
              </a:rPr>
              <a:t> </a:t>
            </a:r>
            <a:r>
              <a:rPr lang="ru-RU" sz="2800" dirty="0" err="1" smtClean="0">
                <a:latin typeface="Times New Roman"/>
                <a:ea typeface="Calibri"/>
              </a:rPr>
              <a:t>bir-biriga</a:t>
            </a:r>
            <a:r>
              <a:rPr lang="ru-RU" sz="2800" dirty="0" smtClean="0">
                <a:latin typeface="Times New Roman"/>
                <a:ea typeface="Calibri"/>
              </a:rPr>
              <a:t> </a:t>
            </a:r>
            <a:r>
              <a:rPr lang="ru-RU" sz="2800" dirty="0" err="1" smtClean="0">
                <a:latin typeface="Times New Roman"/>
                <a:ea typeface="Calibri"/>
              </a:rPr>
              <a:t>uxshash</a:t>
            </a:r>
            <a:r>
              <a:rPr lang="ru-RU" sz="2800" dirty="0" smtClean="0">
                <a:latin typeface="Times New Roman"/>
                <a:ea typeface="Calibri"/>
              </a:rPr>
              <a:t>, </a:t>
            </a:r>
            <a:r>
              <a:rPr lang="ru-RU" sz="2800" dirty="0" err="1" smtClean="0">
                <a:latin typeface="Times New Roman"/>
                <a:ea typeface="Calibri"/>
              </a:rPr>
              <a:t>ulcham</a:t>
            </a:r>
            <a:r>
              <a:rPr lang="ru-RU" sz="2800" dirty="0" smtClean="0">
                <a:latin typeface="Times New Roman"/>
                <a:ea typeface="Calibri"/>
              </a:rPr>
              <a:t> </a:t>
            </a:r>
            <a:r>
              <a:rPr lang="ru-RU" sz="2800" dirty="0" err="1" smtClean="0">
                <a:latin typeface="Times New Roman"/>
                <a:ea typeface="Calibri"/>
              </a:rPr>
              <a:t>jixatdan</a:t>
            </a:r>
            <a:r>
              <a:rPr lang="ru-RU" sz="2800" dirty="0" smtClean="0">
                <a:latin typeface="Times New Roman"/>
                <a:ea typeface="Calibri"/>
              </a:rPr>
              <a:t> </a:t>
            </a:r>
            <a:r>
              <a:rPr lang="ru-RU" sz="2800" dirty="0" err="1" smtClean="0">
                <a:latin typeface="Times New Roman"/>
                <a:ea typeface="Calibri"/>
              </a:rPr>
              <a:t>bir-biriga</a:t>
            </a:r>
            <a:r>
              <a:rPr lang="ru-RU" sz="2800" dirty="0" smtClean="0">
                <a:latin typeface="Times New Roman"/>
                <a:ea typeface="Calibri"/>
              </a:rPr>
              <a:t> </a:t>
            </a:r>
            <a:r>
              <a:rPr lang="ru-RU" sz="2800" dirty="0" err="1" smtClean="0">
                <a:latin typeface="Times New Roman"/>
                <a:ea typeface="Calibri"/>
              </a:rPr>
              <a:t>teng</a:t>
            </a:r>
            <a:r>
              <a:rPr lang="ru-RU" sz="2800" dirty="0" smtClean="0">
                <a:latin typeface="Times New Roman"/>
                <a:ea typeface="Calibri"/>
              </a:rPr>
              <a:t> –</a:t>
            </a:r>
            <a:r>
              <a:rPr lang="ru-RU" sz="2800" dirty="0" err="1" smtClean="0">
                <a:latin typeface="Times New Roman"/>
                <a:ea typeface="Calibri"/>
              </a:rPr>
              <a:t>simmetrik</a:t>
            </a:r>
            <a:r>
              <a:rPr lang="ru-RU" sz="2800" dirty="0" smtClean="0">
                <a:latin typeface="Times New Roman"/>
                <a:ea typeface="Calibri"/>
              </a:rPr>
              <a:t> </a:t>
            </a:r>
            <a:r>
              <a:rPr lang="ru-RU" sz="2800" dirty="0" err="1" smtClean="0">
                <a:latin typeface="Times New Roman"/>
                <a:ea typeface="Calibri"/>
              </a:rPr>
              <a:t>bulaklarga</a:t>
            </a:r>
            <a:r>
              <a:rPr lang="ru-RU" sz="2800" dirty="0" smtClean="0">
                <a:latin typeface="Times New Roman"/>
                <a:ea typeface="Calibri"/>
              </a:rPr>
              <a:t> </a:t>
            </a:r>
            <a:r>
              <a:rPr lang="ru-RU" sz="2800" dirty="0" err="1" smtClean="0">
                <a:latin typeface="Times New Roman"/>
                <a:ea typeface="Calibri"/>
              </a:rPr>
              <a:t>bulinadi</a:t>
            </a:r>
            <a:r>
              <a:rPr lang="ru-RU" sz="2800" dirty="0" smtClean="0">
                <a:latin typeface="Times New Roman"/>
                <a:ea typeface="Calibri"/>
              </a:rPr>
              <a:t>. </a:t>
            </a:r>
            <a:r>
              <a:rPr lang="ru-RU" sz="2800" dirty="0" err="1" smtClean="0">
                <a:latin typeface="Times New Roman"/>
                <a:ea typeface="Calibri"/>
              </a:rPr>
              <a:t>Simmetriya</a:t>
            </a:r>
            <a:r>
              <a:rPr lang="ru-RU" sz="2800" dirty="0" smtClean="0">
                <a:latin typeface="Times New Roman"/>
                <a:ea typeface="Calibri"/>
              </a:rPr>
              <a:t> </a:t>
            </a:r>
            <a:r>
              <a:rPr lang="ru-RU" sz="2800" dirty="0" err="1" smtClean="0">
                <a:latin typeface="Times New Roman"/>
                <a:ea typeface="Calibri"/>
              </a:rPr>
              <a:t>tekisligi</a:t>
            </a:r>
            <a:r>
              <a:rPr lang="ru-RU" sz="2800" dirty="0" smtClean="0">
                <a:latin typeface="Times New Roman"/>
                <a:ea typeface="Calibri"/>
              </a:rPr>
              <a:t> </a:t>
            </a:r>
            <a:r>
              <a:rPr lang="ru-RU" sz="2800" dirty="0" err="1" smtClean="0">
                <a:latin typeface="Times New Roman"/>
                <a:ea typeface="Calibri"/>
              </a:rPr>
              <a:t>utgazilgach</a:t>
            </a:r>
            <a:r>
              <a:rPr lang="ru-RU" sz="2800" dirty="0" smtClean="0">
                <a:latin typeface="Times New Roman"/>
                <a:ea typeface="Calibri"/>
              </a:rPr>
              <a:t> , </a:t>
            </a:r>
            <a:r>
              <a:rPr lang="ru-RU" sz="2800" dirty="0" err="1" smtClean="0">
                <a:latin typeface="Times New Roman"/>
                <a:ea typeface="Calibri"/>
              </a:rPr>
              <a:t>kristalni</a:t>
            </a:r>
            <a:r>
              <a:rPr lang="ru-RU" sz="2800" dirty="0" smtClean="0">
                <a:latin typeface="Times New Roman"/>
                <a:ea typeface="Calibri"/>
              </a:rPr>
              <a:t> </a:t>
            </a:r>
            <a:r>
              <a:rPr lang="ru-RU" sz="2800" dirty="0" err="1" smtClean="0">
                <a:latin typeface="Times New Roman"/>
                <a:ea typeface="Calibri"/>
              </a:rPr>
              <a:t>teng</a:t>
            </a:r>
            <a:r>
              <a:rPr lang="ru-RU" sz="2800" dirty="0" smtClean="0">
                <a:latin typeface="Times New Roman"/>
                <a:ea typeface="Calibri"/>
              </a:rPr>
              <a:t> 2 </a:t>
            </a:r>
            <a:r>
              <a:rPr lang="ru-RU" sz="2800" dirty="0" err="1" smtClean="0">
                <a:latin typeface="Times New Roman"/>
                <a:ea typeface="Calibri"/>
              </a:rPr>
              <a:t>bulakka</a:t>
            </a:r>
            <a:r>
              <a:rPr lang="ru-RU" sz="2800" dirty="0" smtClean="0">
                <a:latin typeface="Times New Roman"/>
                <a:ea typeface="Calibri"/>
              </a:rPr>
              <a:t> </a:t>
            </a:r>
            <a:r>
              <a:rPr lang="ru-RU" sz="2800" dirty="0" err="1" smtClean="0">
                <a:latin typeface="Times New Roman"/>
                <a:ea typeface="Calibri"/>
              </a:rPr>
              <a:t>bulingan</a:t>
            </a:r>
            <a:r>
              <a:rPr lang="ru-RU" sz="2800" dirty="0" smtClean="0">
                <a:latin typeface="Times New Roman"/>
                <a:ea typeface="Calibri"/>
              </a:rPr>
              <a:t> </a:t>
            </a:r>
            <a:r>
              <a:rPr lang="ru-RU" sz="2800" dirty="0" err="1" smtClean="0">
                <a:latin typeface="Times New Roman"/>
                <a:ea typeface="Calibri"/>
              </a:rPr>
              <a:t>qismlari</a:t>
            </a:r>
            <a:r>
              <a:rPr lang="ru-RU" sz="2800" dirty="0" smtClean="0">
                <a:latin typeface="Times New Roman"/>
                <a:ea typeface="Calibri"/>
              </a:rPr>
              <a:t> </a:t>
            </a:r>
            <a:r>
              <a:rPr lang="ru-RU" sz="2800" dirty="0" err="1" smtClean="0">
                <a:latin typeface="Times New Roman"/>
                <a:ea typeface="Calibri"/>
              </a:rPr>
              <a:t>kuzgu</a:t>
            </a:r>
            <a:r>
              <a:rPr lang="ru-RU" sz="2800" dirty="0" smtClean="0">
                <a:latin typeface="Times New Roman"/>
                <a:ea typeface="Calibri"/>
              </a:rPr>
              <a:t> </a:t>
            </a:r>
            <a:r>
              <a:rPr lang="ru-RU" sz="2800" dirty="0" err="1" smtClean="0">
                <a:latin typeface="Times New Roman"/>
                <a:ea typeface="Calibri"/>
              </a:rPr>
              <a:t>aksida</a:t>
            </a:r>
            <a:r>
              <a:rPr lang="ru-RU" sz="2800" dirty="0" smtClean="0">
                <a:latin typeface="Times New Roman"/>
                <a:ea typeface="Calibri"/>
              </a:rPr>
              <a:t> </a:t>
            </a:r>
            <a:r>
              <a:rPr lang="ru-RU" sz="2800" dirty="0" err="1" smtClean="0">
                <a:latin typeface="Times New Roman"/>
                <a:ea typeface="Calibri"/>
              </a:rPr>
              <a:t>biri</a:t>
            </a:r>
            <a:r>
              <a:rPr lang="ru-RU" sz="2800" dirty="0" smtClean="0">
                <a:latin typeface="Times New Roman"/>
                <a:ea typeface="Calibri"/>
              </a:rPr>
              <a:t> </a:t>
            </a:r>
            <a:r>
              <a:rPr lang="ru-RU" sz="2800" dirty="0" err="1" smtClean="0">
                <a:latin typeface="Times New Roman"/>
                <a:ea typeface="Calibri"/>
              </a:rPr>
              <a:t>ikkinchisiga</a:t>
            </a:r>
            <a:r>
              <a:rPr lang="ru-RU" sz="2800" dirty="0" smtClean="0">
                <a:latin typeface="Times New Roman"/>
                <a:ea typeface="Calibri"/>
              </a:rPr>
              <a:t> </a:t>
            </a:r>
            <a:r>
              <a:rPr lang="ru-RU" sz="2800" dirty="0" err="1" smtClean="0">
                <a:latin typeface="Times New Roman"/>
                <a:ea typeface="Calibri"/>
              </a:rPr>
              <a:t>juda</a:t>
            </a:r>
            <a:r>
              <a:rPr lang="ru-RU" sz="2800" dirty="0" smtClean="0">
                <a:latin typeface="Times New Roman"/>
                <a:ea typeface="Calibri"/>
              </a:rPr>
              <a:t> </a:t>
            </a:r>
            <a:r>
              <a:rPr lang="ru-RU" sz="2800" dirty="0" err="1" smtClean="0">
                <a:latin typeface="Times New Roman"/>
                <a:ea typeface="Calibri"/>
              </a:rPr>
              <a:t>uxshash</a:t>
            </a:r>
            <a:r>
              <a:rPr lang="ru-RU" sz="2800" dirty="0" smtClean="0">
                <a:latin typeface="Times New Roman"/>
                <a:ea typeface="Calibri"/>
              </a:rPr>
              <a:t> </a:t>
            </a:r>
            <a:r>
              <a:rPr lang="ru-RU" sz="2800" dirty="0" err="1" smtClean="0">
                <a:latin typeface="Times New Roman"/>
                <a:ea typeface="Calibri"/>
              </a:rPr>
              <a:t>bo‘ladi</a:t>
            </a:r>
            <a:r>
              <a:rPr lang="ru-RU" sz="2800" dirty="0" smtClean="0">
                <a:latin typeface="Times New Roman"/>
                <a:ea typeface="Calibri"/>
              </a:rPr>
              <a:t>. </a:t>
            </a:r>
            <a:r>
              <a:rPr lang="ru-RU" sz="2800" dirty="0" err="1" smtClean="0">
                <a:latin typeface="Times New Roman"/>
                <a:ea typeface="Calibri"/>
              </a:rPr>
              <a:t>Simmetriya</a:t>
            </a:r>
            <a:r>
              <a:rPr lang="ru-RU" sz="2800" dirty="0" smtClean="0">
                <a:latin typeface="Times New Roman"/>
                <a:ea typeface="Calibri"/>
              </a:rPr>
              <a:t> </a:t>
            </a:r>
            <a:r>
              <a:rPr lang="ru-RU" sz="2800" dirty="0" err="1" smtClean="0">
                <a:latin typeface="Times New Roman"/>
                <a:ea typeface="Calibri"/>
              </a:rPr>
              <a:t>tekisligining</a:t>
            </a:r>
            <a:r>
              <a:rPr lang="ru-RU" sz="2800" dirty="0" smtClean="0">
                <a:latin typeface="Times New Roman"/>
                <a:ea typeface="Calibri"/>
              </a:rPr>
              <a:t> </a:t>
            </a:r>
            <a:r>
              <a:rPr lang="ru-RU" sz="2800" dirty="0" err="1" smtClean="0">
                <a:latin typeface="Times New Roman"/>
                <a:ea typeface="Calibri"/>
              </a:rPr>
              <a:t>soni</a:t>
            </a:r>
            <a:r>
              <a:rPr lang="ru-RU" sz="2800" dirty="0" smtClean="0">
                <a:latin typeface="Times New Roman"/>
                <a:ea typeface="Calibri"/>
              </a:rPr>
              <a:t> </a:t>
            </a:r>
            <a:r>
              <a:rPr lang="ru-RU" sz="2800" dirty="0" err="1" smtClean="0">
                <a:latin typeface="Times New Roman"/>
                <a:ea typeface="Calibri"/>
              </a:rPr>
              <a:t>hamma</a:t>
            </a:r>
            <a:r>
              <a:rPr lang="ru-RU" sz="2800" dirty="0" smtClean="0">
                <a:latin typeface="Times New Roman"/>
                <a:ea typeface="Calibri"/>
              </a:rPr>
              <a:t> </a:t>
            </a:r>
            <a:r>
              <a:rPr lang="ru-RU" sz="2800" dirty="0" err="1" smtClean="0">
                <a:latin typeface="Times New Roman"/>
                <a:ea typeface="Calibri"/>
              </a:rPr>
              <a:t>kristallarda</a:t>
            </a:r>
            <a:r>
              <a:rPr lang="ru-RU" sz="2800" dirty="0" smtClean="0">
                <a:latin typeface="Times New Roman"/>
                <a:ea typeface="Calibri"/>
              </a:rPr>
              <a:t> </a:t>
            </a:r>
            <a:r>
              <a:rPr lang="ru-RU" sz="2800" dirty="0" err="1" smtClean="0">
                <a:latin typeface="Times New Roman"/>
                <a:ea typeface="Calibri"/>
              </a:rPr>
              <a:t>turlicha</a:t>
            </a:r>
            <a:r>
              <a:rPr lang="ru-RU" sz="2800" dirty="0" smtClean="0">
                <a:latin typeface="Times New Roman"/>
                <a:ea typeface="Calibri"/>
              </a:rPr>
              <a:t> </a:t>
            </a:r>
            <a:r>
              <a:rPr lang="ru-RU" sz="2800" dirty="0" err="1" smtClean="0">
                <a:latin typeface="Times New Roman"/>
                <a:ea typeface="Calibri"/>
              </a:rPr>
              <a:t>bo‘ladi.Masalan,kub</a:t>
            </a:r>
            <a:r>
              <a:rPr lang="ru-RU" sz="2800" dirty="0" smtClean="0">
                <a:latin typeface="Times New Roman"/>
                <a:ea typeface="Calibri"/>
              </a:rPr>
              <a:t> </a:t>
            </a:r>
            <a:r>
              <a:rPr lang="ru-RU" sz="2800" dirty="0" err="1" smtClean="0">
                <a:latin typeface="Times New Roman"/>
                <a:ea typeface="Calibri"/>
              </a:rPr>
              <a:t>shaklidagi</a:t>
            </a:r>
            <a:r>
              <a:rPr lang="ru-RU" sz="2800" dirty="0" smtClean="0">
                <a:latin typeface="Times New Roman"/>
                <a:ea typeface="Calibri"/>
              </a:rPr>
              <a:t> </a:t>
            </a:r>
            <a:r>
              <a:rPr lang="ru-RU" sz="2800" dirty="0" err="1" smtClean="0">
                <a:latin typeface="Times New Roman"/>
                <a:ea typeface="Calibri"/>
              </a:rPr>
              <a:t>kristaldan</a:t>
            </a:r>
            <a:r>
              <a:rPr lang="ru-RU" sz="2800" dirty="0" smtClean="0">
                <a:latin typeface="Times New Roman"/>
                <a:ea typeface="Calibri"/>
              </a:rPr>
              <a:t> 9 </a:t>
            </a:r>
            <a:r>
              <a:rPr lang="ru-RU" sz="2800" dirty="0" err="1" smtClean="0">
                <a:latin typeface="Times New Roman"/>
                <a:ea typeface="Calibri"/>
              </a:rPr>
              <a:t>ta</a:t>
            </a:r>
            <a:r>
              <a:rPr lang="ru-RU" sz="2800" dirty="0" smtClean="0">
                <a:latin typeface="Times New Roman"/>
                <a:ea typeface="Calibri"/>
              </a:rPr>
              <a:t> </a:t>
            </a:r>
            <a:r>
              <a:rPr lang="ru-RU" sz="2800" dirty="0" err="1" smtClean="0">
                <a:latin typeface="Times New Roman"/>
                <a:ea typeface="Calibri"/>
              </a:rPr>
              <a:t>simmetriya</a:t>
            </a:r>
            <a:r>
              <a:rPr lang="ru-RU" sz="2800" dirty="0" smtClean="0">
                <a:latin typeface="Times New Roman"/>
                <a:ea typeface="Calibri"/>
              </a:rPr>
              <a:t> </a:t>
            </a:r>
            <a:r>
              <a:rPr lang="ru-RU" sz="2800" dirty="0" err="1" smtClean="0">
                <a:latin typeface="Times New Roman"/>
                <a:ea typeface="Calibri"/>
              </a:rPr>
              <a:t>tekisliklari</a:t>
            </a:r>
            <a:r>
              <a:rPr lang="ru-RU" sz="2800" dirty="0" smtClean="0">
                <a:latin typeface="Times New Roman"/>
                <a:ea typeface="Calibri"/>
              </a:rPr>
              <a:t> </a:t>
            </a:r>
            <a:r>
              <a:rPr lang="ru-RU" sz="2800" dirty="0" err="1" smtClean="0">
                <a:latin typeface="Times New Roman"/>
                <a:ea typeface="Calibri"/>
              </a:rPr>
              <a:t>o‘tadi</a:t>
            </a:r>
            <a:r>
              <a:rPr lang="ru-RU" sz="2800" dirty="0" smtClean="0">
                <a:latin typeface="Times New Roman"/>
                <a:ea typeface="Calibri"/>
              </a:rPr>
              <a:t> (9-rasm).</a:t>
            </a:r>
            <a:r>
              <a:rPr lang="ru-RU" sz="2800" dirty="0" err="1" smtClean="0">
                <a:latin typeface="Times New Roman"/>
                <a:ea typeface="Calibri"/>
              </a:rPr>
              <a:t>Ular</a:t>
            </a:r>
            <a:r>
              <a:rPr lang="ru-RU" sz="2800" dirty="0" smtClean="0">
                <a:latin typeface="Times New Roman"/>
                <a:ea typeface="Calibri"/>
              </a:rPr>
              <a:t> 9R </a:t>
            </a:r>
            <a:r>
              <a:rPr lang="ru-RU" sz="2800" dirty="0" err="1" smtClean="0">
                <a:latin typeface="Times New Roman"/>
                <a:ea typeface="Calibri"/>
              </a:rPr>
              <a:t>rakami</a:t>
            </a:r>
            <a:r>
              <a:rPr lang="ru-RU" sz="2800" dirty="0" smtClean="0">
                <a:latin typeface="Times New Roman"/>
                <a:ea typeface="Calibri"/>
              </a:rPr>
              <a:t> </a:t>
            </a:r>
            <a:r>
              <a:rPr lang="ru-RU" sz="2800" dirty="0" err="1" smtClean="0">
                <a:latin typeface="Times New Roman"/>
                <a:ea typeface="Calibri"/>
              </a:rPr>
              <a:t>Bilan</a:t>
            </a:r>
            <a:r>
              <a:rPr lang="ru-RU" sz="2800" dirty="0" smtClean="0">
                <a:latin typeface="Times New Roman"/>
                <a:ea typeface="Calibri"/>
              </a:rPr>
              <a:t> </a:t>
            </a:r>
            <a:r>
              <a:rPr lang="ru-RU" sz="2800" dirty="0" err="1" smtClean="0">
                <a:latin typeface="Times New Roman"/>
                <a:ea typeface="Calibri"/>
              </a:rPr>
              <a:t>ifodalanadi.Geksogonal</a:t>
            </a:r>
            <a:r>
              <a:rPr lang="ru-RU" sz="2800" dirty="0" smtClean="0">
                <a:latin typeface="Times New Roman"/>
                <a:ea typeface="Calibri"/>
              </a:rPr>
              <a:t> </a:t>
            </a:r>
            <a:r>
              <a:rPr lang="ru-RU" sz="2800" dirty="0" err="1" smtClean="0">
                <a:latin typeface="Times New Roman"/>
                <a:ea typeface="Calibri"/>
              </a:rPr>
              <a:t>prizma</a:t>
            </a:r>
            <a:r>
              <a:rPr lang="ru-RU" sz="2800" dirty="0" smtClean="0">
                <a:latin typeface="Times New Roman"/>
                <a:ea typeface="Calibri"/>
              </a:rPr>
              <a:t> </a:t>
            </a:r>
            <a:r>
              <a:rPr lang="ru-RU" sz="2800" dirty="0" err="1" smtClean="0">
                <a:latin typeface="Times New Roman"/>
                <a:ea typeface="Calibri"/>
              </a:rPr>
              <a:t>shakldagi</a:t>
            </a:r>
            <a:r>
              <a:rPr lang="ru-RU" sz="2800" dirty="0" smtClean="0">
                <a:latin typeface="Times New Roman"/>
                <a:ea typeface="Calibri"/>
              </a:rPr>
              <a:t> </a:t>
            </a:r>
            <a:r>
              <a:rPr lang="ru-RU" sz="2800" dirty="0" err="1" smtClean="0">
                <a:latin typeface="Times New Roman"/>
                <a:ea typeface="Calibri"/>
              </a:rPr>
              <a:t>kristallardan</a:t>
            </a:r>
            <a:r>
              <a:rPr lang="ru-RU" sz="2800" dirty="0" smtClean="0">
                <a:latin typeface="Times New Roman"/>
                <a:ea typeface="Calibri"/>
              </a:rPr>
              <a:t> 7ta </a:t>
            </a:r>
            <a:r>
              <a:rPr lang="ru-RU" sz="2800" dirty="0" err="1" smtClean="0">
                <a:latin typeface="Times New Roman"/>
                <a:ea typeface="Calibri"/>
              </a:rPr>
              <a:t>simmetriya</a:t>
            </a:r>
            <a:r>
              <a:rPr lang="ru-RU" sz="2800" dirty="0" smtClean="0">
                <a:latin typeface="Times New Roman"/>
                <a:ea typeface="Calibri"/>
              </a:rPr>
              <a:t> </a:t>
            </a:r>
            <a:r>
              <a:rPr lang="ru-RU" sz="2800" dirty="0" err="1" smtClean="0">
                <a:latin typeface="Times New Roman"/>
                <a:ea typeface="Calibri"/>
              </a:rPr>
              <a:t>tekisligi</a:t>
            </a:r>
            <a:r>
              <a:rPr lang="ru-RU" sz="2800" dirty="0" smtClean="0">
                <a:latin typeface="Times New Roman"/>
                <a:ea typeface="Calibri"/>
              </a:rPr>
              <a:t> </a:t>
            </a:r>
            <a:r>
              <a:rPr lang="ru-RU" sz="2800" dirty="0" err="1" smtClean="0">
                <a:latin typeface="Times New Roman"/>
                <a:ea typeface="Calibri"/>
              </a:rPr>
              <a:t>o‘tadi</a:t>
            </a:r>
            <a:r>
              <a:rPr lang="ru-RU" sz="2800" dirty="0" smtClean="0">
                <a:latin typeface="Times New Roman"/>
                <a:ea typeface="Calibri"/>
              </a:rPr>
              <a:t>.</a:t>
            </a:r>
            <a:endParaRPr lang="ru-RU"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1" name="Picture 16"/>
          <p:cNvPicPr>
            <a:picLocks noChangeAspect="1" noChangeArrowheads="1"/>
          </p:cNvPicPr>
          <p:nvPr/>
        </p:nvPicPr>
        <p:blipFill>
          <a:blip r:embed="rId2" cstate="print"/>
          <a:srcRect/>
          <a:stretch>
            <a:fillRect/>
          </a:stretch>
        </p:blipFill>
        <p:spPr bwMode="auto">
          <a:xfrm>
            <a:off x="428596" y="714356"/>
            <a:ext cx="8187574" cy="56435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26433a2b7bbcf3cc31df2df5a231136c3b8e52e"/>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280</Words>
  <Application>Microsoft Office PowerPoint</Application>
  <PresentationFormat>Экран (4:3)</PresentationFormat>
  <Paragraphs>26</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 MAVZU:  Kristolografiya.Kristall panjaralar, kristallografik shakllar. Minerallar va tog‘ jinslari xaqida tushuncha, konlar va foydali qazilmalar xaqida tushuncha. Minerallar tasnifi. Silikatlar, sulfidlar, karbonatlar va boshqalar</vt:lpstr>
      <vt:lpstr>Reja: 1.Kristolografiya. 2.Kristall panjaralar, kristallografik shakllar.  3.Minerallar va tog‘ jinslari xaqida tushuncha, konlar va foydali qazilmalar xaqida tushuncha.  4.Minerallar tasnifi.  5.Silikatlar, sulfidlar, karbonatlar va boshqalar. </vt:lpstr>
      <vt:lpstr>Kristall-so‘zi yunoncha kristallos (krystallos) so‘zidan olingan bulib, muz degan ma’noni bildiradi. Kristallarni kristallogafiya Fani urgatadi. Kristall ko‘pyokli gemetrik shaklda kattik jism bulib , uning tarkibini (ion, atom, moleko‘lalar) zarrachalar tashkil etadi, bu zarrachalar ma’lum konuniyatga binoan kristall panjarasining tugunchalarida tartibli joylashgan bo‘ladi. Shularga asoslanganda kristall ma’lum ko‘lay ximik va fizik sharoitda hosil bo‘lgan geometrik shakldagi kattik jismdir.Kristal tuzilishidagi jismlarga: galit perit kub shaklidagi flyuritlar misol bo‘ladi. Magnitik olmoslarning kristallari aktaedr shakliga ega</vt:lpstr>
      <vt:lpstr>Слайд 4</vt:lpstr>
      <vt:lpstr>Слайд 5</vt:lpstr>
      <vt:lpstr>KRISTALLARNING MUXIM XUSUSIYaTLARI Kristall moddalarning xarakterli xususiyatlari shundaki, ularning atomlari,ionlari yoki moleko‘lalari ma’lum konuniyat asosida kristall panjarasining tugunchalarida tartib Bilan Biron geometrik shaklda joylashgan bo‘ladi. Kristallarning bu xarakterli xususiyati ularning Biron geometrik shaklda tasvirlanishiga sababchidir.Shuning uchun kristallarning ichki tuzilishi tashki qiyofasi Bilan uzviy ravishda boglik bo‘ladi.  Kristallarning yana boshqa xarakterli xususiyati shundaki ,ular ko‘lay Kimyo va fizik sharoitida uz-uzidan yoklar,kirralari, uchlar hosil kilib , biroq geometrik shaklida bo‘ladi. </vt:lpstr>
      <vt:lpstr>Слайд 7</vt:lpstr>
      <vt:lpstr>Simmetriya tekisligi – tasavvur etiluvchi tekislikdir.Shu simmetriya elementining yordamida kristall shakli bir-biriga uxshash, ulcham jixatdan bir-biriga teng –simmetrik bulaklarga bulinadi. Simmetriya tekisligi utgazilgach , kristalni teng 2 bulakka bulingan qismlari kuzgu aksida biri ikkinchisiga juda uxshash bo‘ladi. Simmetriya tekisligining soni hamma kristallarda turlicha bo‘ladi.Masalan,kub shaklidagi kristaldan 9 ta simmetriya tekisliklari o‘tadi (9-rasm).Ular 9R rakami Bilan ifodalanadi.Geksogonal prizma shakldagi kristallardan 7ta simmetriya tekisligi o‘tadi.</vt:lpstr>
      <vt:lpstr>Слайд 9</vt:lpstr>
      <vt:lpstr>Blis-savollar 1. Kristall nima?  2. Kristallar amorf moddalardan kanday fark kiladi?  3. Kristall panjarasi va elementlari nima?  4. Kristall panjarasining elementlar katagi, parametrlari bilan kristall shaklini uzviy boglanishini ta’riflab bering.  5. Kristallarning cheklovchi elementlari va ular yok burchaklarining doimiylik konuni kanday?  6. Simmetriya elementlari nima,  7. Simmetriya o‘qining ta’rifi va uning axamiyati nimadan iborat?  8. Singoniyalar soni va ularga xarakteristika bering.  9. Kanday kategoriya xillari bor va ularning bir-biridan farki nimada,  10. Simmetriya elementlari yordamida kristallar singoniyalarini, kategoriyalarini aniqlash koidalarini aytib bering. </vt:lpstr>
      <vt:lpstr>1. Tetraedr  2. Oktaedr  3. Kub  4. Rombododekaedr  5. Pentagondodekaedr  6. Tetragontrioktaedr 7. Romboedr  8. Skalenoedr  9. Trapesoedr  10. Trexgrannaya prizma  11. Trexgrannaya bipiramida 12. Shestigrannaya prizma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Kristolografiya. Kristall panjaralar, kristallografik shakllar. Minerallar va tog‘ jinslari xaqida tushuncha, konlar va foydali qazilmalar xaqida tushuncha. Minerallar tasnifi. Silikatlar, sulfidlar, karbonatlar va boshqalar</dc:title>
  <dc:creator>SEVEN</dc:creator>
  <cp:lastModifiedBy>user</cp:lastModifiedBy>
  <cp:revision>5</cp:revision>
  <dcterms:created xsi:type="dcterms:W3CDTF">2016-05-01T17:51:34Z</dcterms:created>
  <dcterms:modified xsi:type="dcterms:W3CDTF">2016-12-16T15:14:24Z</dcterms:modified>
</cp:coreProperties>
</file>