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17" r:id="rId3"/>
    <p:sldId id="257" r:id="rId4"/>
    <p:sldId id="270" r:id="rId5"/>
    <p:sldId id="269" r:id="rId6"/>
    <p:sldId id="258" r:id="rId7"/>
    <p:sldId id="291" r:id="rId8"/>
    <p:sldId id="259" r:id="rId9"/>
    <p:sldId id="282" r:id="rId10"/>
    <p:sldId id="260" r:id="rId11"/>
    <p:sldId id="302" r:id="rId12"/>
    <p:sldId id="262" r:id="rId13"/>
    <p:sldId id="267" r:id="rId14"/>
    <p:sldId id="268" r:id="rId15"/>
    <p:sldId id="275" r:id="rId16"/>
    <p:sldId id="277" r:id="rId17"/>
    <p:sldId id="278" r:id="rId18"/>
    <p:sldId id="279" r:id="rId19"/>
    <p:sldId id="281" r:id="rId20"/>
    <p:sldId id="283" r:id="rId21"/>
    <p:sldId id="285" r:id="rId22"/>
    <p:sldId id="286" r:id="rId23"/>
    <p:sldId id="284" r:id="rId24"/>
    <p:sldId id="287" r:id="rId25"/>
    <p:sldId id="289" r:id="rId26"/>
    <p:sldId id="290" r:id="rId27"/>
    <p:sldId id="292" r:id="rId28"/>
    <p:sldId id="293" r:id="rId29"/>
    <p:sldId id="294" r:id="rId30"/>
    <p:sldId id="295" r:id="rId31"/>
    <p:sldId id="296" r:id="rId32"/>
    <p:sldId id="297" r:id="rId33"/>
    <p:sldId id="298" r:id="rId34"/>
    <p:sldId id="299" r:id="rId35"/>
    <p:sldId id="300" r:id="rId36"/>
    <p:sldId id="301"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288" r:id="rId52"/>
    <p:sldId id="280" r:id="rId5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594" autoAdjust="0"/>
    <p:restoredTop sz="94571" autoAdjust="0"/>
  </p:normalViewPr>
  <p:slideViewPr>
    <p:cSldViewPr>
      <p:cViewPr varScale="1">
        <p:scale>
          <a:sx n="84" d="100"/>
          <a:sy n="84" d="100"/>
        </p:scale>
        <p:origin x="-1056" y="-7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23.xml"/><Relationship Id="rId13" Type="http://schemas.openxmlformats.org/officeDocument/2006/relationships/slide" Target="slides/slide31.xml"/><Relationship Id="rId18" Type="http://schemas.openxmlformats.org/officeDocument/2006/relationships/slide" Target="slides/slide40.xml"/><Relationship Id="rId3" Type="http://schemas.openxmlformats.org/officeDocument/2006/relationships/slide" Target="slides/slide7.xml"/><Relationship Id="rId21" Type="http://schemas.openxmlformats.org/officeDocument/2006/relationships/slide" Target="slides/slide47.xml"/><Relationship Id="rId7" Type="http://schemas.openxmlformats.org/officeDocument/2006/relationships/slide" Target="slides/slide22.xml"/><Relationship Id="rId12" Type="http://schemas.openxmlformats.org/officeDocument/2006/relationships/slide" Target="slides/slide30.xml"/><Relationship Id="rId17" Type="http://schemas.openxmlformats.org/officeDocument/2006/relationships/slide" Target="slides/slide37.xml"/><Relationship Id="rId25" Type="http://schemas.openxmlformats.org/officeDocument/2006/relationships/slide" Target="slides/slide52.xml"/><Relationship Id="rId2" Type="http://schemas.openxmlformats.org/officeDocument/2006/relationships/slide" Target="slides/slide5.xml"/><Relationship Id="rId16" Type="http://schemas.openxmlformats.org/officeDocument/2006/relationships/slide" Target="slides/slide35.xml"/><Relationship Id="rId20" Type="http://schemas.openxmlformats.org/officeDocument/2006/relationships/slide" Target="slides/slide44.xml"/><Relationship Id="rId1" Type="http://schemas.openxmlformats.org/officeDocument/2006/relationships/slide" Target="slides/slide2.xml"/><Relationship Id="rId6" Type="http://schemas.openxmlformats.org/officeDocument/2006/relationships/slide" Target="slides/slide19.xml"/><Relationship Id="rId11" Type="http://schemas.openxmlformats.org/officeDocument/2006/relationships/slide" Target="slides/slide29.xml"/><Relationship Id="rId24" Type="http://schemas.openxmlformats.org/officeDocument/2006/relationships/slide" Target="slides/slide50.xml"/><Relationship Id="rId5" Type="http://schemas.openxmlformats.org/officeDocument/2006/relationships/slide" Target="slides/slide15.xml"/><Relationship Id="rId15" Type="http://schemas.openxmlformats.org/officeDocument/2006/relationships/slide" Target="slides/slide33.xml"/><Relationship Id="rId23" Type="http://schemas.openxmlformats.org/officeDocument/2006/relationships/slide" Target="slides/slide49.xml"/><Relationship Id="rId10" Type="http://schemas.openxmlformats.org/officeDocument/2006/relationships/slide" Target="slides/slide27.xml"/><Relationship Id="rId19" Type="http://schemas.openxmlformats.org/officeDocument/2006/relationships/slide" Target="slides/slide43.xml"/><Relationship Id="rId4" Type="http://schemas.openxmlformats.org/officeDocument/2006/relationships/slide" Target="slides/slide9.xml"/><Relationship Id="rId9" Type="http://schemas.openxmlformats.org/officeDocument/2006/relationships/slide" Target="slides/slide26.xml"/><Relationship Id="rId14" Type="http://schemas.openxmlformats.org/officeDocument/2006/relationships/slide" Target="slides/slide32.xml"/><Relationship Id="rId2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7DBA1F-9777-4E98-A4E8-B7F2572A2287}" type="datetimeFigureOut">
              <a:rPr lang="ru-RU" smtClean="0"/>
              <a:t>15.05.2016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365B3F-A6C7-4D29-AD59-889C23BAE4F7}"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2BB66B2-1F42-47D3-AF2B-EFA85758625C}" type="slidenum">
              <a:rPr lang="en-US">
                <a:latin typeface="Times New Roman" pitchFamily="18" charset="0"/>
              </a:rPr>
              <a:pPr/>
              <a:t>16</a:t>
            </a:fld>
            <a:endParaRPr lang="en-US">
              <a:latin typeface="Times New Roman" pitchFamily="18" charset="0"/>
            </a:endParaRPr>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EE64EC7-5EDC-41CC-9AA0-6B041F08DACB}" type="slidenum">
              <a:rPr lang="en-US">
                <a:latin typeface="Times New Roman" pitchFamily="18" charset="0"/>
              </a:rPr>
              <a:pPr/>
              <a:t>17</a:t>
            </a:fld>
            <a:endParaRPr lang="en-US">
              <a:latin typeface="Times New Roman" pitchFamily="18" charset="0"/>
            </a:endParaRPr>
          </a:p>
        </p:txBody>
      </p:sp>
      <p:sp>
        <p:nvSpPr>
          <p:cNvPr id="81923" name="Rectangle 1026"/>
          <p:cNvSpPr>
            <a:spLocks noChangeArrowheads="1" noTextEdit="1"/>
          </p:cNvSpPr>
          <p:nvPr>
            <p:ph type="sldImg"/>
          </p:nvPr>
        </p:nvSpPr>
        <p:spPr>
          <a:solidFill>
            <a:srgbClr val="FFFFFF"/>
          </a:solidFill>
          <a:ln/>
        </p:spPr>
      </p:sp>
      <p:sp>
        <p:nvSpPr>
          <p:cNvPr id="81924" name="Rectangle 1027"/>
          <p:cNvSpPr>
            <a:spLocks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414F76B-36A2-4CF9-8139-3BDF4500633F}" type="slidenum">
              <a:rPr lang="en-US">
                <a:latin typeface="Times New Roman" pitchFamily="18" charset="0"/>
              </a:rPr>
              <a:pPr/>
              <a:t>18</a:t>
            </a:fld>
            <a:endParaRPr lang="en-US">
              <a:latin typeface="Times New Roman" pitchFamily="18" charset="0"/>
            </a:endParaRPr>
          </a:p>
        </p:txBody>
      </p:sp>
      <p:sp>
        <p:nvSpPr>
          <p:cNvPr id="84995" name="Rectangle 1026"/>
          <p:cNvSpPr>
            <a:spLocks noChangeArrowheads="1" noTextEdit="1"/>
          </p:cNvSpPr>
          <p:nvPr>
            <p:ph type="sldImg"/>
          </p:nvPr>
        </p:nvSpPr>
        <p:spPr>
          <a:solidFill>
            <a:srgbClr val="FFFFFF"/>
          </a:solidFill>
          <a:ln/>
        </p:spPr>
      </p:sp>
      <p:sp>
        <p:nvSpPr>
          <p:cNvPr id="84996" name="Rectangle 1027"/>
          <p:cNvSpPr>
            <a:spLocks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0E7E1A9-D570-409D-A5E1-571709D51268}" type="slidenum">
              <a:rPr lang="en-US">
                <a:latin typeface="Times New Roman" pitchFamily="18" charset="0"/>
              </a:rPr>
              <a:pPr/>
              <a:t>20</a:t>
            </a:fld>
            <a:endParaRPr lang="en-US">
              <a:latin typeface="Times New Roman" pitchFamily="18" charset="0"/>
            </a:endParaRPr>
          </a:p>
        </p:txBody>
      </p:sp>
      <p:sp>
        <p:nvSpPr>
          <p:cNvPr id="90115" name="Rectangle 1026"/>
          <p:cNvSpPr>
            <a:spLocks noChangeArrowheads="1" noTextEdit="1"/>
          </p:cNvSpPr>
          <p:nvPr>
            <p:ph type="sldImg"/>
          </p:nvPr>
        </p:nvSpPr>
        <p:spPr>
          <a:solidFill>
            <a:srgbClr val="FFFFFF"/>
          </a:solidFill>
          <a:ln/>
        </p:spPr>
      </p:sp>
      <p:sp>
        <p:nvSpPr>
          <p:cNvPr id="90116" name="Rectangle 1027"/>
          <p:cNvSpPr>
            <a:spLocks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91A52D5-1710-4D09-BDC6-77B2323C7C2C}" type="slidenum">
              <a:rPr lang="en-US">
                <a:latin typeface="Times New Roman" pitchFamily="18" charset="0"/>
              </a:rPr>
              <a:pPr/>
              <a:t>34</a:t>
            </a:fld>
            <a:endParaRPr lang="en-US">
              <a:latin typeface="Times New Roman" pitchFamily="18" charset="0"/>
            </a:endParaRPr>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98B4591-CC1C-4D12-92BC-091195E6BE88}" type="slidenum">
              <a:rPr lang="en-US">
                <a:latin typeface="Times New Roman" pitchFamily="18" charset="0"/>
              </a:rPr>
              <a:pPr/>
              <a:t>36</a:t>
            </a:fld>
            <a:endParaRPr lang="en-US">
              <a:latin typeface="Times New Roman" pitchFamily="18" charset="0"/>
            </a:endParaRPr>
          </a:p>
        </p:txBody>
      </p:sp>
      <p:sp>
        <p:nvSpPr>
          <p:cNvPr id="104451" name="Rectangle 2"/>
          <p:cNvSpPr>
            <a:spLocks noChangeArrowheads="1" noTextEdit="1"/>
          </p:cNvSpPr>
          <p:nvPr>
            <p:ph type="sldImg"/>
          </p:nvPr>
        </p:nvSpPr>
        <p:spPr>
          <a:solidFill>
            <a:srgbClr val="FFFFFF"/>
          </a:solidFill>
          <a:ln/>
        </p:spPr>
      </p:sp>
      <p:sp>
        <p:nvSpPr>
          <p:cNvPr id="104452" name="Rectangle 3"/>
          <p:cNvSpPr>
            <a:spLocks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AF5E662-C10C-4A52-9AB8-B802A71C6A85}" type="slidenum">
              <a:rPr lang="en-US">
                <a:latin typeface="Times New Roman" pitchFamily="18" charset="0"/>
              </a:rPr>
              <a:pPr/>
              <a:t>45</a:t>
            </a:fld>
            <a:endParaRPr lang="en-US">
              <a:latin typeface="Times New Roman" pitchFamily="18" charset="0"/>
            </a:endParaRPr>
          </a:p>
        </p:txBody>
      </p:sp>
      <p:sp>
        <p:nvSpPr>
          <p:cNvPr id="110595" name="Rectangle 2"/>
          <p:cNvSpPr>
            <a:spLocks noChangeArrowheads="1" noTextEdit="1"/>
          </p:cNvSpPr>
          <p:nvPr>
            <p:ph type="sldImg"/>
          </p:nvPr>
        </p:nvSpPr>
        <p:spPr>
          <a:solidFill>
            <a:srgbClr val="FFFFFF"/>
          </a:solidFill>
          <a:ln/>
        </p:spPr>
      </p:sp>
      <p:sp>
        <p:nvSpPr>
          <p:cNvPr id="110596" name="Rectangle 3"/>
          <p:cNvSpPr>
            <a:spLocks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52A817F-5E40-40CA-979B-75AC6E66F0B2}" type="slidenum">
              <a:rPr lang="en-US">
                <a:latin typeface="Times New Roman" pitchFamily="18" charset="0"/>
              </a:rPr>
              <a:pPr/>
              <a:t>51</a:t>
            </a:fld>
            <a:endParaRPr lang="en-US">
              <a:latin typeface="Times New Roman" pitchFamily="18" charset="0"/>
            </a:endParaRPr>
          </a:p>
        </p:txBody>
      </p:sp>
      <p:sp>
        <p:nvSpPr>
          <p:cNvPr id="91139" name="Rectangle 1026"/>
          <p:cNvSpPr>
            <a:spLocks noChangeArrowheads="1" noTextEdit="1"/>
          </p:cNvSpPr>
          <p:nvPr>
            <p:ph type="sldImg"/>
          </p:nvPr>
        </p:nvSpPr>
        <p:spPr>
          <a:ln/>
        </p:spPr>
      </p:sp>
      <p:sp>
        <p:nvSpPr>
          <p:cNvPr id="91140" name="Rectangle 1027"/>
          <p:cNvSpPr>
            <a:spLocks noGrp="1" noChangeArrowheads="1"/>
          </p:cNvSpPr>
          <p:nvPr>
            <p:ph type="body" idx="1"/>
          </p:nvPr>
        </p:nvSpPr>
        <p:spPr>
          <a:noFill/>
          <a:ln/>
        </p:spPr>
        <p:txBody>
          <a:bodyPr/>
          <a:lstStyle/>
          <a:p>
            <a:endParaRPr lang="ru-RU"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AD52CD2E-80A8-42F9-93F4-D7C4F5E4D6EF}" type="datetimeFigureOut">
              <a:rPr lang="ru-RU"/>
              <a:pPr>
                <a:defRPr/>
              </a:pPr>
              <a:t>15.05.2016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630EEFD-DE90-4EB2-A775-5BCA4B3EA294}"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E363303-4F47-43F2-8FC9-433CACDE7042}" type="datetimeFigureOut">
              <a:rPr lang="ru-RU"/>
              <a:pPr>
                <a:defRPr/>
              </a:pPr>
              <a:t>15.05.2016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3292EDB-F3C6-4208-AC9F-880900F8D922}"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DC98476-96BA-4E5F-9AAC-C18667A92078}" type="datetimeFigureOut">
              <a:rPr lang="ru-RU"/>
              <a:pPr>
                <a:defRPr/>
              </a:pPr>
              <a:t>15.05.2016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993B185-8F4C-48CC-8028-5B5A21D9D224}"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02DD87B-03C7-4014-98DA-46E3152EE3BB}" type="datetimeFigureOut">
              <a:rPr lang="ru-RU"/>
              <a:pPr>
                <a:defRPr/>
              </a:pPr>
              <a:t>15.05.2016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8AEA605-94B7-41AD-9B80-B0C77C87850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B3985E6-361E-48C2-B341-2871CD832A2C}" type="datetimeFigureOut">
              <a:rPr lang="ru-RU"/>
              <a:pPr>
                <a:defRPr/>
              </a:pPr>
              <a:t>15.05.2016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A3FD87F-3FE4-4CD0-BF57-398499AB59D2}"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C8CA4B7-A2DE-4890-A4B3-AEE948940181}" type="datetimeFigureOut">
              <a:rPr lang="ru-RU"/>
              <a:pPr>
                <a:defRPr/>
              </a:pPr>
              <a:t>15.05.2016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D4BC7C3-B60B-4F67-B413-1CFDB72A83EC}"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A18EF6E-7A2B-47FD-9EF6-BCA4F64F2B09}" type="datetimeFigureOut">
              <a:rPr lang="ru-RU"/>
              <a:pPr>
                <a:defRPr/>
              </a:pPr>
              <a:t>15.05.2016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6E87C7AF-86E0-4BEC-BC41-2A36AFA41B84}"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AB45239-F14A-4232-BEFD-B9EAF7694399}" type="datetimeFigureOut">
              <a:rPr lang="ru-RU"/>
              <a:pPr>
                <a:defRPr/>
              </a:pPr>
              <a:t>15.05.2016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23BFE35D-DB44-4CD0-9071-E52F5AC6D874}"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2A6C8816-7B17-4D37-ABC7-751553BAA22C}" type="datetimeFigureOut">
              <a:rPr lang="ru-RU"/>
              <a:pPr>
                <a:defRPr/>
              </a:pPr>
              <a:t>15.05.2016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B3EC4C10-9873-46D3-BF8F-4A30D9F385F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EFA02A9-1900-4118-BEDC-1B7EAD7B06A1}" type="datetimeFigureOut">
              <a:rPr lang="ru-RU"/>
              <a:pPr>
                <a:defRPr/>
              </a:pPr>
              <a:t>15.05.2016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FA61C94-2367-47A1-A83B-6D438E720559}"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47FF6ED-6645-4718-B68B-E0DF130C92AA}" type="datetimeFigureOut">
              <a:rPr lang="ru-RU"/>
              <a:pPr>
                <a:defRPr/>
              </a:pPr>
              <a:t>15.05.2016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3A4328B-4434-40B7-8036-E61CF59CE707}"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3000"/>
            <a:lum/>
          </a:blip>
          <a:srcRect/>
          <a:stretch>
            <a:fillRect l="-17000" r="-17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BC4E87F-0834-4F79-B3EF-6CEE913A674F}" type="datetimeFigureOut">
              <a:rPr lang="ru-RU"/>
              <a:pPr>
                <a:defRPr/>
              </a:pPr>
              <a:t>15.05.2016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0C068D4-F1B7-4A82-A5C1-6C0032CADA3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ideo" Target="file:///C:\Documents%20and%20Settings\garnero\My%20Documents\CLASSES\GLG101%20Fall%202002\L32_running_water\stream%20'93%20flood.m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3"/>
          <p:cNvSpPr>
            <a:spLocks noGrp="1"/>
          </p:cNvSpPr>
          <p:nvPr>
            <p:ph type="ctrTitle"/>
          </p:nvPr>
        </p:nvSpPr>
        <p:spPr>
          <a:xfrm>
            <a:off x="685800" y="1357313"/>
            <a:ext cx="7772400" cy="3643312"/>
          </a:xfrm>
        </p:spPr>
        <p:txBody>
          <a:bodyPr/>
          <a:lstStyle/>
          <a:p>
            <a:r>
              <a:rPr lang="en-US" sz="4000" b="1" smtClean="0">
                <a:latin typeface="Times New Roman" pitchFamily="18" charset="0"/>
                <a:cs typeface="Calibri" pitchFamily="34" charset="0"/>
              </a:rPr>
              <a:t>Daryolar va Yer osti suvlarining geologik faoliyati. Ulardan hosil bo‘lgan tog‘ jinslari va foydali qazilmalar. </a:t>
            </a:r>
            <a:r>
              <a:rPr lang="ru-RU" sz="4000" b="1" smtClean="0">
                <a:latin typeface="Times New Roman" pitchFamily="18" charset="0"/>
                <a:cs typeface="Calibri" pitchFamily="34" charset="0"/>
              </a:rPr>
              <a:t>Yer usti relefining o‘zgarishi</a:t>
            </a:r>
            <a:endParaRPr lang="ru-RU" sz="4000" b="1"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idx="4294967295"/>
          </p:nvPr>
        </p:nvSpPr>
        <p:spPr>
          <a:xfrm>
            <a:off x="457200" y="274638"/>
            <a:ext cx="8229600" cy="5583254"/>
          </a:xfrm>
        </p:spPr>
        <p:txBody>
          <a:bodyPr/>
          <a:lstStyle/>
          <a:p>
            <a:r>
              <a:rPr lang="uz-Cyrl-UZ" sz="2800" b="1" smtClean="0">
                <a:latin typeface="Times New Roman" pitchFamily="18" charset="0"/>
                <a:cs typeface="Calibri" pitchFamily="34" charset="0"/>
              </a:rPr>
              <a:t>Eroziya xillari. Oqar suvlar yonbag‘irni pastdan yuqoriga tomon, yonbag‘ir etagidagi eroziya bazisi deb ataluvchi ma’lum nuqtadan boshlab yemiradi. Jar go‘yo orqaga chekinayotganga o‘x-shaydi, buni regressiv eroziya deb ataladi. Daryo yoki boshqa oqin suvlar to‘lib-toshib oqayotganda qirg‘oqlarini buzib kengaytira-di, bunga yon eroziya deyiladi. Chuqurlatish eroziyasi esa daryo sharsharalari ostida, o‘zanining yemirilishi tufayli yuzaga kela-di. Daryo bu qismida ko‘pinchalik kuturib oqadi.</a:t>
            </a:r>
            <a:endParaRPr lang="ru-RU" sz="2800" b="1"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My Documents\classes\Glg101\L20\T&amp;L Fig 10.24 flood plains.jpg"/>
          <p:cNvPicPr>
            <a:picLocks noChangeAspect="1" noChangeArrowheads="1"/>
          </p:cNvPicPr>
          <p:nvPr/>
        </p:nvPicPr>
        <p:blipFill>
          <a:blip r:embed="rId2"/>
          <a:srcRect/>
          <a:stretch>
            <a:fillRect/>
          </a:stretch>
        </p:blipFill>
        <p:spPr bwMode="auto">
          <a:xfrm>
            <a:off x="4718050" y="0"/>
            <a:ext cx="4044950" cy="6858000"/>
          </a:xfrm>
          <a:prstGeom prst="rect">
            <a:avLst/>
          </a:prstGeom>
          <a:noFill/>
          <a:ln w="9525">
            <a:noFill/>
            <a:miter lim="800000"/>
            <a:headEnd/>
            <a:tailEnd/>
          </a:ln>
        </p:spPr>
      </p:pic>
      <p:sp>
        <p:nvSpPr>
          <p:cNvPr id="58371" name="Text Box 3"/>
          <p:cNvSpPr txBox="1">
            <a:spLocks noChangeArrowheads="1"/>
          </p:cNvSpPr>
          <p:nvPr/>
        </p:nvSpPr>
        <p:spPr bwMode="auto">
          <a:xfrm>
            <a:off x="601663" y="849313"/>
            <a:ext cx="4198937" cy="4789487"/>
          </a:xfrm>
          <a:prstGeom prst="rect">
            <a:avLst/>
          </a:prstGeom>
          <a:noFill/>
          <a:ln w="9525">
            <a:noFill/>
            <a:miter lim="800000"/>
            <a:headEnd/>
            <a:tailEnd/>
          </a:ln>
          <a:effectLst/>
        </p:spPr>
        <p:txBody>
          <a:bodyPr wrap="none">
            <a:spAutoFit/>
          </a:bodyPr>
          <a:lstStyle/>
          <a:p>
            <a:pPr>
              <a:defRPr/>
            </a:pPr>
            <a:endParaRPr lang="en-US" sz="2800" b="1">
              <a:solidFill>
                <a:schemeClr val="accent2"/>
              </a:solidFill>
              <a:effectLst>
                <a:outerShdw blurRad="38100" dist="38100" dir="2700000" algn="tl">
                  <a:srgbClr val="C0C0C0"/>
                </a:outerShdw>
              </a:effectLst>
              <a:latin typeface="Arial" charset="0"/>
            </a:endParaRPr>
          </a:p>
          <a:p>
            <a:pPr>
              <a:defRPr/>
            </a:pPr>
            <a:r>
              <a:rPr lang="en-US" sz="2800" b="1">
                <a:solidFill>
                  <a:schemeClr val="accent2"/>
                </a:solidFill>
                <a:effectLst>
                  <a:outerShdw blurRad="38100" dist="38100" dir="2700000" algn="tl">
                    <a:srgbClr val="C0C0C0"/>
                  </a:outerShdw>
                </a:effectLst>
                <a:latin typeface="Arial" charset="0"/>
              </a:rPr>
              <a:t>As streams approach</a:t>
            </a:r>
          </a:p>
          <a:p>
            <a:pPr>
              <a:defRPr/>
            </a:pPr>
            <a:r>
              <a:rPr lang="en-US" sz="2800" b="1">
                <a:solidFill>
                  <a:schemeClr val="accent2"/>
                </a:solidFill>
                <a:effectLst>
                  <a:outerShdw blurRad="38100" dist="38100" dir="2700000" algn="tl">
                    <a:srgbClr val="C0C0C0"/>
                  </a:outerShdw>
                </a:effectLst>
                <a:latin typeface="Arial" charset="0"/>
              </a:rPr>
              <a:t>their base level, they</a:t>
            </a:r>
          </a:p>
          <a:p>
            <a:pPr>
              <a:defRPr/>
            </a:pPr>
            <a:r>
              <a:rPr lang="en-US" sz="2800" b="1">
                <a:solidFill>
                  <a:schemeClr val="accent2"/>
                </a:solidFill>
                <a:effectLst>
                  <a:outerShdw blurRad="38100" dist="38100" dir="2700000" algn="tl">
                    <a:srgbClr val="C0C0C0"/>
                  </a:outerShdw>
                </a:effectLst>
                <a:latin typeface="Arial" charset="0"/>
              </a:rPr>
              <a:t>begin to dissipate</a:t>
            </a:r>
          </a:p>
          <a:p>
            <a:pPr>
              <a:defRPr/>
            </a:pPr>
            <a:r>
              <a:rPr lang="en-US" sz="2800" b="1">
                <a:solidFill>
                  <a:schemeClr val="accent2"/>
                </a:solidFill>
                <a:effectLst>
                  <a:outerShdw blurRad="38100" dist="38100" dir="2700000" algn="tl">
                    <a:srgbClr val="C0C0C0"/>
                  </a:outerShdw>
                </a:effectLst>
                <a:latin typeface="Arial" charset="0"/>
              </a:rPr>
              <a:t>their energy by</a:t>
            </a:r>
          </a:p>
          <a:p>
            <a:pPr>
              <a:defRPr/>
            </a:pPr>
            <a:r>
              <a:rPr lang="en-US" sz="2800" b="1">
                <a:solidFill>
                  <a:schemeClr val="accent2"/>
                </a:solidFill>
                <a:effectLst>
                  <a:outerShdw blurRad="38100" dist="38100" dir="2700000" algn="tl">
                    <a:srgbClr val="C0C0C0"/>
                  </a:outerShdw>
                </a:effectLst>
                <a:latin typeface="Arial" charset="0"/>
              </a:rPr>
              <a:t>meandering</a:t>
            </a:r>
          </a:p>
          <a:p>
            <a:pPr>
              <a:defRPr/>
            </a:pPr>
            <a:r>
              <a:rPr lang="en-US" sz="2800" b="1">
                <a:solidFill>
                  <a:schemeClr val="accent2"/>
                </a:solidFill>
                <a:effectLst>
                  <a:outerShdw blurRad="38100" dist="38100" dir="2700000" algn="tl">
                    <a:srgbClr val="C0C0C0"/>
                  </a:outerShdw>
                </a:effectLst>
                <a:latin typeface="Arial" charset="0"/>
              </a:rPr>
              <a:t>from side to side. </a:t>
            </a:r>
          </a:p>
          <a:p>
            <a:pPr>
              <a:defRPr/>
            </a:pPr>
            <a:r>
              <a:rPr lang="en-US" sz="2800" b="1">
                <a:solidFill>
                  <a:schemeClr val="accent2"/>
                </a:solidFill>
                <a:effectLst>
                  <a:outerShdw blurRad="38100" dist="38100" dir="2700000" algn="tl">
                    <a:srgbClr val="C0C0C0"/>
                  </a:outerShdw>
                </a:effectLst>
                <a:latin typeface="Arial" charset="0"/>
              </a:rPr>
              <a:t>Lateral erosion and</a:t>
            </a:r>
          </a:p>
          <a:p>
            <a:pPr>
              <a:defRPr/>
            </a:pPr>
            <a:r>
              <a:rPr lang="en-US" sz="2800" b="1">
                <a:solidFill>
                  <a:schemeClr val="accent2"/>
                </a:solidFill>
                <a:effectLst>
                  <a:outerShdw blurRad="38100" dist="38100" dir="2700000" algn="tl">
                    <a:srgbClr val="C0C0C0"/>
                  </a:outerShdw>
                </a:effectLst>
                <a:latin typeface="Arial" charset="0"/>
              </a:rPr>
              <a:t>channel migration </a:t>
            </a:r>
          </a:p>
          <a:p>
            <a:pPr>
              <a:defRPr/>
            </a:pPr>
            <a:r>
              <a:rPr lang="en-US" sz="2800" b="1">
                <a:solidFill>
                  <a:schemeClr val="accent2"/>
                </a:solidFill>
                <a:effectLst>
                  <a:outerShdw blurRad="38100" dist="38100" dir="2700000" algn="tl">
                    <a:srgbClr val="C0C0C0"/>
                  </a:outerShdw>
                </a:effectLst>
                <a:latin typeface="Arial" charset="0"/>
              </a:rPr>
              <a:t>begin to dominate over </a:t>
            </a:r>
          </a:p>
          <a:p>
            <a:pPr>
              <a:defRPr/>
            </a:pPr>
            <a:r>
              <a:rPr lang="en-US" sz="2800" b="1">
                <a:solidFill>
                  <a:schemeClr val="accent2"/>
                </a:solidFill>
                <a:effectLst>
                  <a:outerShdw blurRad="38100" dist="38100" dir="2700000" algn="tl">
                    <a:srgbClr val="C0C0C0"/>
                  </a:outerShdw>
                </a:effectLst>
                <a:latin typeface="Arial" charset="0"/>
              </a:rPr>
              <a:t>channel downcutting…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274638"/>
            <a:ext cx="8229600" cy="6011882"/>
          </a:xfrm>
        </p:spPr>
        <p:txBody>
          <a:bodyPr rtlCol="0">
            <a:normAutofit/>
          </a:bodyPr>
          <a:lstStyle/>
          <a:p>
            <a:pPr fontAlgn="auto">
              <a:spcAft>
                <a:spcPts val="0"/>
              </a:spcAft>
              <a:defRPr/>
            </a:pPr>
            <a:r>
              <a:rPr lang="uz-Cyrl-UZ" sz="2400" b="1" dirty="0" smtClean="0">
                <a:latin typeface="Times New Roman"/>
                <a:ea typeface="Calibri"/>
              </a:rPr>
              <a:t>Eroziya bazisi. Daryolarning dengiz yuzasiga quyiladigan qis-mi hududini eroziya bazisi deb ataladi. Eroziya bazisi daryo suv-larining geologik ta’sir kuchini yo‘qotib, yemirish, o‘yish kabi harakatlar to‘xtatgan yuzasidir. Dengiz va ko‘l suvlarining sath-lari -- delta qismlari daryolarning eroziya bazisi hisoblana-di. Eroziya bazisi tezda o‘zgarib turadi. Agar ma’lum sabablar-ga ko‘ra suv o‘zapi qiyaligi o‘zgarsa — oqayotgan suvning bosh ta-rafidagi joy ko‘tarilsa yoki dengiz suvining orqaga qaytishi sababli uning sathi pasaysa, u vaqtda eroziya bazisi ham pasayadi va suvning oqish kuchi (tezligi) ortadi — daryoning geologik fao-liyati kuchayadi. Aksincha, qiyalik tekms holatga yaqinlashgan sari, oqayotgan suvning kuchi kamayadi va shunga muvofiq yuvish-yemirilish harakati ham sekinlashib oxiri to‘xtaydi</a:t>
            </a:r>
            <a:endParaRPr lang="ru-RU" sz="2400" b="1"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Documents and Settings\Administrator\My Documents\Hawk\WWNorton\earth_ch7\EA 07-28b^.png"/>
          <p:cNvPicPr>
            <a:picLocks noChangeAspect="1" noChangeArrowheads="1"/>
          </p:cNvPicPr>
          <p:nvPr/>
        </p:nvPicPr>
        <p:blipFill>
          <a:blip r:embed="rId2"/>
          <a:srcRect/>
          <a:stretch>
            <a:fillRect/>
          </a:stretch>
        </p:blipFill>
        <p:spPr bwMode="auto">
          <a:xfrm>
            <a:off x="3463925" y="228600"/>
            <a:ext cx="4308475" cy="64008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7.29b</a:t>
            </a:r>
          </a:p>
        </p:txBody>
      </p:sp>
      <p:pic>
        <p:nvPicPr>
          <p:cNvPr id="20483" name="Picture 1027" descr="C:\_Elance_earth_nml\harkness\new-new\earth_ch7\Fig. 07.29bnew.png"/>
          <p:cNvPicPr>
            <a:picLocks noChangeAspect="1" noChangeArrowheads="1"/>
          </p:cNvPicPr>
          <p:nvPr/>
        </p:nvPicPr>
        <p:blipFill>
          <a:blip r:embed="rId2">
            <a:lum bright="30000" contrast="-42000"/>
          </a:blip>
          <a:srcRect/>
          <a:stretch>
            <a:fillRect/>
          </a:stretch>
        </p:blipFill>
        <p:spPr bwMode="auto">
          <a:xfrm>
            <a:off x="838200" y="228600"/>
            <a:ext cx="7391400" cy="64420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10.09</a:t>
            </a:r>
          </a:p>
        </p:txBody>
      </p:sp>
      <p:sp>
        <p:nvSpPr>
          <p:cNvPr id="13315" name="Rectangle 3"/>
          <p:cNvSpPr>
            <a:spLocks noGrp="1" noChangeArrowheads="1"/>
          </p:cNvSpPr>
          <p:nvPr>
            <p:ph type="subTitle" idx="1"/>
          </p:nvPr>
        </p:nvSpPr>
        <p:spPr/>
        <p:txBody>
          <a:bodyPr/>
          <a:lstStyle/>
          <a:p>
            <a:pPr>
              <a:spcBef>
                <a:spcPct val="50000"/>
              </a:spcBef>
            </a:pPr>
            <a:r>
              <a:rPr lang="en-US" smtClean="0"/>
              <a:t>W. W. Norton</a:t>
            </a:r>
          </a:p>
        </p:txBody>
      </p:sp>
      <p:pic>
        <p:nvPicPr>
          <p:cNvPr id="13316" name="Picture 4" descr="C:\Documents and Settings\Administrator\My Documents\Hawk\WWNorton\earth_ch10\EA_10-09ab!.png"/>
          <p:cNvPicPr>
            <a:picLocks noChangeAspect="1" noChangeArrowheads="1"/>
          </p:cNvPicPr>
          <p:nvPr/>
        </p:nvPicPr>
        <p:blipFill>
          <a:blip r:embed="rId2"/>
          <a:srcRect/>
          <a:stretch>
            <a:fillRect/>
          </a:stretch>
        </p:blipFill>
        <p:spPr bwMode="auto">
          <a:xfrm>
            <a:off x="304800" y="1236663"/>
            <a:ext cx="8534400" cy="4384675"/>
          </a:xfrm>
          <a:prstGeom prst="rect">
            <a:avLst/>
          </a:prstGeom>
          <a:noFill/>
          <a:ln w="9525">
            <a:noFill/>
            <a:miter lim="800000"/>
            <a:headEnd/>
            <a:tailEnd/>
          </a:ln>
        </p:spPr>
      </p:pic>
      <p:sp>
        <p:nvSpPr>
          <p:cNvPr id="13317" name="Rectangle 5"/>
          <p:cNvSpPr>
            <a:spLocks noChangeArrowheads="1"/>
          </p:cNvSpPr>
          <p:nvPr/>
        </p:nvSpPr>
        <p:spPr bwMode="auto">
          <a:xfrm>
            <a:off x="1371600" y="304800"/>
            <a:ext cx="6705600" cy="914400"/>
          </a:xfrm>
          <a:prstGeom prst="rect">
            <a:avLst/>
          </a:prstGeom>
          <a:solidFill>
            <a:schemeClr val="bg1"/>
          </a:solidFill>
          <a:ln w="9525">
            <a:solidFill>
              <a:schemeClr val="tx1"/>
            </a:solidFill>
            <a:miter lim="800000"/>
            <a:headEnd/>
            <a:tailEnd/>
          </a:ln>
        </p:spPr>
        <p:txBody>
          <a:bodyPr wrap="none" anchor="ctr"/>
          <a:lstStyle/>
          <a:p>
            <a:pPr algn="ctr"/>
            <a:r>
              <a:rPr lang="en-US"/>
              <a:t>Stress builds up along faults because blocks</a:t>
            </a:r>
          </a:p>
          <a:p>
            <a:pPr algn="ctr"/>
            <a:r>
              <a:rPr lang="en-US"/>
              <a:t>are locked together by friction along fault plane.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1" descr="C:\Documents and Settings\garnero.DVH\My Documents\GLG 101\L32_running_water\images,movies\FIG12_000.JPG"/>
          <p:cNvPicPr>
            <a:picLocks noChangeAspect="1" noChangeArrowheads="1"/>
          </p:cNvPicPr>
          <p:nvPr/>
        </p:nvPicPr>
        <p:blipFill>
          <a:blip r:embed="rId3"/>
          <a:srcRect/>
          <a:stretch>
            <a:fillRect/>
          </a:stretch>
        </p:blipFill>
        <p:spPr bwMode="auto">
          <a:xfrm>
            <a:off x="152400" y="2133600"/>
            <a:ext cx="8982075" cy="2986088"/>
          </a:xfrm>
          <a:prstGeom prst="rect">
            <a:avLst/>
          </a:prstGeom>
          <a:noFill/>
          <a:ln w="9525">
            <a:noFill/>
            <a:miter lim="800000"/>
            <a:headEnd/>
            <a:tailEnd/>
          </a:ln>
        </p:spPr>
      </p:pic>
    </p:spTree>
  </p:cSld>
  <p:clrMapOvr>
    <a:masterClrMapping/>
  </p:clrMapOvr>
  <p:transition advTm="2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26" descr="C:\My Documents\classes\Glg101\L21\hydro cycle2.JPG"/>
          <p:cNvPicPr>
            <a:picLocks noChangeAspect="1" noChangeArrowheads="1"/>
          </p:cNvPicPr>
          <p:nvPr/>
        </p:nvPicPr>
        <p:blipFill>
          <a:blip r:embed="rId3"/>
          <a:srcRect/>
          <a:stretch>
            <a:fillRect/>
          </a:stretch>
        </p:blipFill>
        <p:spPr bwMode="auto">
          <a:xfrm>
            <a:off x="304800" y="4267200"/>
            <a:ext cx="2971800" cy="2116138"/>
          </a:xfrm>
          <a:prstGeom prst="rect">
            <a:avLst/>
          </a:prstGeom>
          <a:noFill/>
          <a:ln w="9525">
            <a:noFill/>
            <a:miter lim="800000"/>
            <a:headEnd/>
            <a:tailEnd/>
          </a:ln>
        </p:spPr>
      </p:pic>
      <p:pic>
        <p:nvPicPr>
          <p:cNvPr id="4099" name="Picture 1027" descr="C:\My Documents\classes\Glg101\L21\hydro cycle1.JPG"/>
          <p:cNvPicPr>
            <a:picLocks noChangeAspect="1" noChangeArrowheads="1"/>
          </p:cNvPicPr>
          <p:nvPr/>
        </p:nvPicPr>
        <p:blipFill>
          <a:blip r:embed="rId4"/>
          <a:srcRect/>
          <a:stretch>
            <a:fillRect/>
          </a:stretch>
        </p:blipFill>
        <p:spPr bwMode="auto">
          <a:xfrm>
            <a:off x="304800" y="152400"/>
            <a:ext cx="2971800" cy="2116138"/>
          </a:xfrm>
          <a:prstGeom prst="rect">
            <a:avLst/>
          </a:prstGeom>
          <a:noFill/>
          <a:ln w="9525">
            <a:noFill/>
            <a:miter lim="800000"/>
            <a:headEnd/>
            <a:tailEnd/>
          </a:ln>
        </p:spPr>
      </p:pic>
      <p:pic>
        <p:nvPicPr>
          <p:cNvPr id="4100" name="Picture 1028" descr="C:\My Documents\classes\Glg101\L21\hydro cycle4.JPG"/>
          <p:cNvPicPr>
            <a:picLocks noChangeAspect="1" noChangeArrowheads="1"/>
          </p:cNvPicPr>
          <p:nvPr/>
        </p:nvPicPr>
        <p:blipFill>
          <a:blip r:embed="rId5"/>
          <a:srcRect/>
          <a:stretch>
            <a:fillRect/>
          </a:stretch>
        </p:blipFill>
        <p:spPr bwMode="auto">
          <a:xfrm>
            <a:off x="5943600" y="152400"/>
            <a:ext cx="2895600" cy="2068513"/>
          </a:xfrm>
          <a:prstGeom prst="rect">
            <a:avLst/>
          </a:prstGeom>
          <a:noFill/>
          <a:ln w="9525">
            <a:noFill/>
            <a:miter lim="800000"/>
            <a:headEnd/>
            <a:tailEnd/>
          </a:ln>
        </p:spPr>
      </p:pic>
      <p:pic>
        <p:nvPicPr>
          <p:cNvPr id="4101" name="Picture 1029" descr="C:\My Documents\classes\Glg101\L21\hydro cycle5.JPG"/>
          <p:cNvPicPr>
            <a:picLocks noChangeAspect="1" noChangeArrowheads="1"/>
          </p:cNvPicPr>
          <p:nvPr/>
        </p:nvPicPr>
        <p:blipFill>
          <a:blip r:embed="rId6"/>
          <a:srcRect/>
          <a:stretch>
            <a:fillRect/>
          </a:stretch>
        </p:blipFill>
        <p:spPr bwMode="auto">
          <a:xfrm>
            <a:off x="304800" y="2209800"/>
            <a:ext cx="2971800" cy="2130425"/>
          </a:xfrm>
          <a:prstGeom prst="rect">
            <a:avLst/>
          </a:prstGeom>
          <a:noFill/>
          <a:ln w="9525">
            <a:noFill/>
            <a:miter lim="800000"/>
            <a:headEnd/>
            <a:tailEnd/>
          </a:ln>
        </p:spPr>
      </p:pic>
      <p:pic>
        <p:nvPicPr>
          <p:cNvPr id="4102" name="Picture 1030" descr="C:\My Documents\classes\Glg101\L21\hydro cycle6.JPG"/>
          <p:cNvPicPr>
            <a:picLocks noChangeAspect="1" noChangeArrowheads="1"/>
          </p:cNvPicPr>
          <p:nvPr/>
        </p:nvPicPr>
        <p:blipFill>
          <a:blip r:embed="rId7"/>
          <a:srcRect/>
          <a:stretch>
            <a:fillRect/>
          </a:stretch>
        </p:blipFill>
        <p:spPr bwMode="auto">
          <a:xfrm>
            <a:off x="5943600" y="2209800"/>
            <a:ext cx="2895600" cy="2133600"/>
          </a:xfrm>
          <a:prstGeom prst="rect">
            <a:avLst/>
          </a:prstGeom>
          <a:noFill/>
          <a:ln w="9525">
            <a:noFill/>
            <a:miter lim="800000"/>
            <a:headEnd/>
            <a:tailEnd/>
          </a:ln>
        </p:spPr>
      </p:pic>
      <p:pic>
        <p:nvPicPr>
          <p:cNvPr id="4103" name="Picture 1031" descr="C:\My Documents\classes\Glg101\L21\hydro cycle7.JPG"/>
          <p:cNvPicPr>
            <a:picLocks noChangeAspect="1" noChangeArrowheads="1"/>
          </p:cNvPicPr>
          <p:nvPr/>
        </p:nvPicPr>
        <p:blipFill>
          <a:blip r:embed="rId8"/>
          <a:srcRect/>
          <a:stretch>
            <a:fillRect/>
          </a:stretch>
        </p:blipFill>
        <p:spPr bwMode="auto">
          <a:xfrm>
            <a:off x="3200400" y="2209800"/>
            <a:ext cx="2819400" cy="2133600"/>
          </a:xfrm>
          <a:prstGeom prst="rect">
            <a:avLst/>
          </a:prstGeom>
          <a:noFill/>
          <a:ln w="9525">
            <a:noFill/>
            <a:miter lim="800000"/>
            <a:headEnd/>
            <a:tailEnd/>
          </a:ln>
        </p:spPr>
      </p:pic>
      <p:pic>
        <p:nvPicPr>
          <p:cNvPr id="4104" name="Picture 1032" descr="C:\My Documents\classes\Glg101\L21\hydro cycle8.JPG"/>
          <p:cNvPicPr>
            <a:picLocks noChangeAspect="1" noChangeArrowheads="1"/>
          </p:cNvPicPr>
          <p:nvPr/>
        </p:nvPicPr>
        <p:blipFill>
          <a:blip r:embed="rId9"/>
          <a:srcRect/>
          <a:stretch>
            <a:fillRect/>
          </a:stretch>
        </p:blipFill>
        <p:spPr bwMode="auto">
          <a:xfrm>
            <a:off x="3200400" y="152400"/>
            <a:ext cx="2819400" cy="2101850"/>
          </a:xfrm>
          <a:prstGeom prst="rect">
            <a:avLst/>
          </a:prstGeom>
          <a:noFill/>
          <a:ln w="9525">
            <a:noFill/>
            <a:miter lim="800000"/>
            <a:headEnd/>
            <a:tailEnd/>
          </a:ln>
        </p:spPr>
      </p:pic>
      <p:sp>
        <p:nvSpPr>
          <p:cNvPr id="4106" name="Text Box 1034"/>
          <p:cNvSpPr txBox="1">
            <a:spLocks noChangeArrowheads="1"/>
          </p:cNvSpPr>
          <p:nvPr/>
        </p:nvSpPr>
        <p:spPr bwMode="auto">
          <a:xfrm>
            <a:off x="4708525" y="4354513"/>
            <a:ext cx="184150" cy="396875"/>
          </a:xfrm>
          <a:prstGeom prst="rect">
            <a:avLst/>
          </a:prstGeom>
          <a:noFill/>
          <a:ln w="9525">
            <a:noFill/>
            <a:miter lim="800000"/>
            <a:headEnd/>
            <a:tailEnd/>
          </a:ln>
        </p:spPr>
        <p:txBody>
          <a:bodyPr wrap="none">
            <a:spAutoFit/>
          </a:bodyPr>
          <a:lstStyle/>
          <a:p>
            <a:endParaRPr lang="ru-RU"/>
          </a:p>
        </p:txBody>
      </p:sp>
      <p:sp>
        <p:nvSpPr>
          <p:cNvPr id="205835" name="Text Box 1035"/>
          <p:cNvSpPr txBox="1">
            <a:spLocks noChangeArrowheads="1"/>
          </p:cNvSpPr>
          <p:nvPr/>
        </p:nvSpPr>
        <p:spPr bwMode="auto">
          <a:xfrm>
            <a:off x="517525" y="115888"/>
            <a:ext cx="1235075"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FFFFFF"/>
                  </a:outerShdw>
                </a:effectLst>
                <a:latin typeface="Arial" charset="0"/>
              </a:rPr>
              <a:t>oceans</a:t>
            </a:r>
          </a:p>
        </p:txBody>
      </p:sp>
      <p:sp>
        <p:nvSpPr>
          <p:cNvPr id="205836" name="Text Box 1036"/>
          <p:cNvSpPr txBox="1">
            <a:spLocks noChangeArrowheads="1"/>
          </p:cNvSpPr>
          <p:nvPr/>
        </p:nvSpPr>
        <p:spPr bwMode="auto">
          <a:xfrm>
            <a:off x="4800600" y="257175"/>
            <a:ext cx="981075"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FFFFFF"/>
                  </a:outerShdw>
                </a:effectLst>
                <a:latin typeface="Arial" charset="0"/>
              </a:rPr>
              <a:t>dams</a:t>
            </a:r>
          </a:p>
        </p:txBody>
      </p:sp>
      <p:sp>
        <p:nvSpPr>
          <p:cNvPr id="205837" name="Text Box 1037"/>
          <p:cNvSpPr txBox="1">
            <a:spLocks noChangeArrowheads="1"/>
          </p:cNvSpPr>
          <p:nvPr/>
        </p:nvSpPr>
        <p:spPr bwMode="auto">
          <a:xfrm rot="-2683656">
            <a:off x="3995738" y="1482725"/>
            <a:ext cx="1016000"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FFFFFF"/>
                  </a:outerShdw>
                </a:effectLst>
                <a:latin typeface="Arial" charset="0"/>
              </a:rPr>
              <a:t>rivers</a:t>
            </a:r>
          </a:p>
        </p:txBody>
      </p:sp>
      <p:sp>
        <p:nvSpPr>
          <p:cNvPr id="205838" name="Text Box 1038"/>
          <p:cNvSpPr txBox="1">
            <a:spLocks noChangeArrowheads="1"/>
          </p:cNvSpPr>
          <p:nvPr/>
        </p:nvSpPr>
        <p:spPr bwMode="auto">
          <a:xfrm>
            <a:off x="6705600" y="104775"/>
            <a:ext cx="1776413" cy="822325"/>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FFFFFF"/>
                  </a:outerShdw>
                </a:effectLst>
                <a:latin typeface="Arial" charset="0"/>
              </a:rPr>
              <a:t>sediments </a:t>
            </a:r>
          </a:p>
          <a:p>
            <a:pPr>
              <a:defRPr/>
            </a:pPr>
            <a:r>
              <a:rPr lang="en-US" sz="2400" b="1">
                <a:effectLst>
                  <a:outerShdw blurRad="38100" dist="38100" dir="2700000" algn="tl">
                    <a:srgbClr val="FFFFFF"/>
                  </a:outerShdw>
                </a:effectLst>
                <a:latin typeface="Arial" charset="0"/>
              </a:rPr>
              <a:t>&amp; soil</a:t>
            </a:r>
          </a:p>
        </p:txBody>
      </p:sp>
      <p:sp>
        <p:nvSpPr>
          <p:cNvPr id="205839" name="Text Box 1039"/>
          <p:cNvSpPr txBox="1">
            <a:spLocks noChangeArrowheads="1"/>
          </p:cNvSpPr>
          <p:nvPr/>
        </p:nvSpPr>
        <p:spPr bwMode="auto">
          <a:xfrm>
            <a:off x="4724400" y="3533775"/>
            <a:ext cx="947738"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FFFFFF"/>
                  </a:outerShdw>
                </a:effectLst>
                <a:latin typeface="Arial" charset="0"/>
              </a:rPr>
              <a:t>lakes</a:t>
            </a:r>
          </a:p>
        </p:txBody>
      </p:sp>
      <p:sp>
        <p:nvSpPr>
          <p:cNvPr id="205840" name="Text Box 1040"/>
          <p:cNvSpPr txBox="1">
            <a:spLocks noChangeArrowheads="1"/>
          </p:cNvSpPr>
          <p:nvPr/>
        </p:nvSpPr>
        <p:spPr bwMode="auto">
          <a:xfrm>
            <a:off x="1447800" y="2466975"/>
            <a:ext cx="1081088"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FFFFFF"/>
                  </a:outerShdw>
                </a:effectLst>
                <a:latin typeface="Arial" charset="0"/>
              </a:rPr>
              <a:t>plants</a:t>
            </a:r>
          </a:p>
        </p:txBody>
      </p:sp>
      <p:sp>
        <p:nvSpPr>
          <p:cNvPr id="205841" name="Text Box 1041"/>
          <p:cNvSpPr txBox="1">
            <a:spLocks noChangeArrowheads="1"/>
          </p:cNvSpPr>
          <p:nvPr/>
        </p:nvSpPr>
        <p:spPr bwMode="auto">
          <a:xfrm>
            <a:off x="7391400" y="3686175"/>
            <a:ext cx="962025"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FFFFFF"/>
                  </a:outerShdw>
                </a:effectLst>
                <a:latin typeface="Arial" charset="0"/>
              </a:rPr>
              <a:t>snow</a:t>
            </a:r>
          </a:p>
        </p:txBody>
      </p:sp>
      <p:sp>
        <p:nvSpPr>
          <p:cNvPr id="205842" name="Text Box 1042"/>
          <p:cNvSpPr txBox="1">
            <a:spLocks noChangeArrowheads="1"/>
          </p:cNvSpPr>
          <p:nvPr/>
        </p:nvSpPr>
        <p:spPr bwMode="auto">
          <a:xfrm>
            <a:off x="6172200" y="2238375"/>
            <a:ext cx="1724025"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FFFFFF"/>
                  </a:outerShdw>
                </a:effectLst>
                <a:latin typeface="Arial" charset="0"/>
              </a:rPr>
              <a:t>mountains</a:t>
            </a:r>
          </a:p>
        </p:txBody>
      </p:sp>
      <p:sp>
        <p:nvSpPr>
          <p:cNvPr id="205843" name="Text Box 1043"/>
          <p:cNvSpPr txBox="1">
            <a:spLocks noChangeArrowheads="1"/>
          </p:cNvSpPr>
          <p:nvPr/>
        </p:nvSpPr>
        <p:spPr bwMode="auto">
          <a:xfrm>
            <a:off x="1676400" y="4524375"/>
            <a:ext cx="742950"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FFFFFF"/>
                  </a:outerShdw>
                </a:effectLst>
                <a:latin typeface="Arial" charset="0"/>
              </a:rPr>
              <a:t>rain</a:t>
            </a:r>
          </a:p>
        </p:txBody>
      </p:sp>
      <p:sp>
        <p:nvSpPr>
          <p:cNvPr id="205844" name="Text Box 1044"/>
          <p:cNvSpPr txBox="1">
            <a:spLocks noChangeArrowheads="1"/>
          </p:cNvSpPr>
          <p:nvPr/>
        </p:nvSpPr>
        <p:spPr bwMode="auto">
          <a:xfrm>
            <a:off x="4038600" y="2209800"/>
            <a:ext cx="1911350"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FFFFFF"/>
                  </a:outerShdw>
                </a:effectLst>
                <a:latin typeface="Arial" charset="0"/>
              </a:rPr>
              <a:t>evaporation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30" descr="C:\My Documents\classes\Glg101\L20\chernicoff Il flood.jpg"/>
          <p:cNvPicPr>
            <a:picLocks noChangeAspect="1" noChangeArrowheads="1"/>
          </p:cNvPicPr>
          <p:nvPr/>
        </p:nvPicPr>
        <p:blipFill>
          <a:blip r:embed="rId3"/>
          <a:srcRect/>
          <a:stretch>
            <a:fillRect/>
          </a:stretch>
        </p:blipFill>
        <p:spPr bwMode="auto">
          <a:xfrm>
            <a:off x="3124200" y="0"/>
            <a:ext cx="5562600" cy="6799263"/>
          </a:xfrm>
          <a:prstGeom prst="rect">
            <a:avLst/>
          </a:prstGeom>
          <a:noFill/>
          <a:ln w="9525">
            <a:noFill/>
            <a:miter lim="800000"/>
            <a:headEnd/>
            <a:tailEnd/>
          </a:ln>
        </p:spPr>
      </p:pic>
      <p:sp>
        <p:nvSpPr>
          <p:cNvPr id="7171" name="Rectangle 1032"/>
          <p:cNvSpPr>
            <a:spLocks noChangeArrowheads="1"/>
          </p:cNvSpPr>
          <p:nvPr/>
        </p:nvSpPr>
        <p:spPr bwMode="auto">
          <a:xfrm>
            <a:off x="838200" y="685800"/>
            <a:ext cx="1447800" cy="3200400"/>
          </a:xfrm>
          <a:prstGeom prst="rect">
            <a:avLst/>
          </a:prstGeom>
          <a:noFill/>
          <a:ln w="9525">
            <a:noFill/>
            <a:miter lim="800000"/>
            <a:headEnd/>
            <a:tailEnd/>
          </a:ln>
        </p:spPr>
        <p:txBody>
          <a:bodyPr wrap="none" anchor="ctr"/>
          <a:lstStyle/>
          <a:p>
            <a:pPr algn="ctr"/>
            <a:r>
              <a:rPr lang="en-US" sz="2800" b="1" i="1">
                <a:solidFill>
                  <a:srgbClr val="CC080E"/>
                </a:solidFill>
              </a:rPr>
              <a:t>Running Water:</a:t>
            </a:r>
          </a:p>
          <a:p>
            <a:pPr algn="ctr"/>
            <a:r>
              <a:rPr lang="en-US" sz="2800" b="1" i="1">
                <a:solidFill>
                  <a:srgbClr val="CC080E"/>
                </a:solidFill>
              </a:rPr>
              <a:t>Why care?</a:t>
            </a:r>
          </a:p>
        </p:txBody>
      </p:sp>
    </p:spTree>
  </p:cSld>
  <p:clrMapOvr>
    <a:masterClrMapping/>
  </p:clrMapOvr>
  <p:transition advTm="2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17.19</a:t>
            </a:r>
          </a:p>
        </p:txBody>
      </p:sp>
      <p:sp>
        <p:nvSpPr>
          <p:cNvPr id="15363" name="Rectangle 1027"/>
          <p:cNvSpPr>
            <a:spLocks noGrp="1" noChangeArrowheads="1"/>
          </p:cNvSpPr>
          <p:nvPr>
            <p:ph type="subTitle" idx="1"/>
          </p:nvPr>
        </p:nvSpPr>
        <p:spPr/>
        <p:txBody>
          <a:bodyPr/>
          <a:lstStyle/>
          <a:p>
            <a:pPr fontAlgn="t">
              <a:spcBef>
                <a:spcPct val="50000"/>
              </a:spcBef>
            </a:pPr>
            <a:r>
              <a:rPr lang="en-US" smtClean="0">
                <a:cs typeface="Times New Roman" pitchFamily="18" charset="0"/>
              </a:rPr>
              <a:t> Stephen Marshak </a:t>
            </a:r>
          </a:p>
        </p:txBody>
      </p:sp>
      <p:pic>
        <p:nvPicPr>
          <p:cNvPr id="15364" name="Picture 1028" descr="C:\@wwnorton\images\17\EA 17.19.png"/>
          <p:cNvPicPr>
            <a:picLocks noChangeAspect="1" noChangeArrowheads="1"/>
          </p:cNvPicPr>
          <p:nvPr/>
        </p:nvPicPr>
        <p:blipFill>
          <a:blip r:embed="rId2"/>
          <a:srcRect/>
          <a:stretch>
            <a:fillRect/>
          </a:stretch>
        </p:blipFill>
        <p:spPr bwMode="auto">
          <a:xfrm>
            <a:off x="96838" y="422275"/>
            <a:ext cx="8948737" cy="601186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17.03 d</a:t>
            </a:r>
            <a:endParaRPr lang="en-US" smtClean="0">
              <a:solidFill>
                <a:schemeClr val="tx1"/>
              </a:solidFill>
              <a:latin typeface="Arial" pitchFamily="34" charset="0"/>
            </a:endParaRPr>
          </a:p>
        </p:txBody>
      </p:sp>
      <p:sp>
        <p:nvSpPr>
          <p:cNvPr id="30723" name="Rectangle 3"/>
          <p:cNvSpPr>
            <a:spLocks noGrp="1" noChangeArrowheads="1"/>
          </p:cNvSpPr>
          <p:nvPr>
            <p:ph type="subTitle" idx="1"/>
          </p:nvPr>
        </p:nvSpPr>
        <p:spPr/>
        <p:txBody>
          <a:bodyPr/>
          <a:lstStyle/>
          <a:p>
            <a:pPr fontAlgn="t">
              <a:spcBef>
                <a:spcPct val="0"/>
              </a:spcBef>
            </a:pPr>
            <a:r>
              <a:rPr lang="en-US" smtClean="0"/>
              <a:t> Stephen Marshak </a:t>
            </a:r>
          </a:p>
        </p:txBody>
      </p:sp>
      <p:pic>
        <p:nvPicPr>
          <p:cNvPr id="30724" name="Picture 4" descr="C:\@wwnorton\images\17\EA 17.3d.png"/>
          <p:cNvPicPr>
            <a:picLocks noChangeAspect="1" noChangeArrowheads="1"/>
          </p:cNvPicPr>
          <p:nvPr/>
        </p:nvPicPr>
        <p:blipFill>
          <a:blip r:embed="rId2"/>
          <a:srcRect/>
          <a:stretch>
            <a:fillRect/>
          </a:stretch>
        </p:blipFill>
        <p:spPr bwMode="auto">
          <a:xfrm>
            <a:off x="115888" y="407988"/>
            <a:ext cx="8912225" cy="6042025"/>
          </a:xfrm>
          <a:prstGeom prst="rect">
            <a:avLst/>
          </a:prstGeom>
          <a:noFill/>
          <a:ln w="9525">
            <a:noFill/>
            <a:miter lim="800000"/>
            <a:headEnd/>
            <a:tailEnd/>
          </a:ln>
        </p:spPr>
      </p:pic>
      <p:sp>
        <p:nvSpPr>
          <p:cNvPr id="30725" name="Rectangle 5"/>
          <p:cNvSpPr>
            <a:spLocks noChangeArrowheads="1"/>
          </p:cNvSpPr>
          <p:nvPr/>
        </p:nvSpPr>
        <p:spPr bwMode="auto">
          <a:xfrm>
            <a:off x="1219200" y="685800"/>
            <a:ext cx="3733800" cy="533400"/>
          </a:xfrm>
          <a:prstGeom prst="rect">
            <a:avLst/>
          </a:prstGeom>
          <a:noFill/>
          <a:ln w="9525">
            <a:noFill/>
            <a:miter lim="800000"/>
            <a:headEnd/>
            <a:tailEnd/>
          </a:ln>
        </p:spPr>
        <p:txBody>
          <a:bodyPr wrap="none" anchor="ctr"/>
          <a:lstStyle/>
          <a:p>
            <a:pPr algn="ctr"/>
            <a:r>
              <a:rPr lang="en-US" sz="2400" i="1">
                <a:solidFill>
                  <a:schemeClr val="accent2"/>
                </a:solidFill>
              </a:rPr>
              <a:t>Plateau incision by headward erosion…</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Documents and Settings\garnero.DVH\My Documents\GLG 101\L32_running_water\images,movies\FIG12_00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20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17.06</a:t>
            </a:r>
            <a:endParaRPr lang="en-US" smtClean="0">
              <a:solidFill>
                <a:schemeClr val="tx1"/>
              </a:solidFill>
              <a:latin typeface="Arial" pitchFamily="34" charset="0"/>
            </a:endParaRPr>
          </a:p>
        </p:txBody>
      </p:sp>
      <p:sp>
        <p:nvSpPr>
          <p:cNvPr id="19459" name="Rectangle 1027"/>
          <p:cNvSpPr>
            <a:spLocks noGrp="1" noChangeArrowheads="1"/>
          </p:cNvSpPr>
          <p:nvPr>
            <p:ph type="subTitle" idx="1"/>
          </p:nvPr>
        </p:nvSpPr>
        <p:spPr/>
        <p:txBody>
          <a:bodyPr/>
          <a:lstStyle/>
          <a:p>
            <a:pPr>
              <a:spcBef>
                <a:spcPct val="50000"/>
              </a:spcBef>
            </a:pPr>
            <a:r>
              <a:rPr lang="en-US" smtClean="0"/>
              <a:t>W. W. Norton</a:t>
            </a:r>
          </a:p>
        </p:txBody>
      </p:sp>
      <p:pic>
        <p:nvPicPr>
          <p:cNvPr id="19460" name="Picture 1028" descr="C:\@wwnorton\images\17\4992_EA Fig17.05a.png"/>
          <p:cNvPicPr>
            <a:picLocks noChangeAspect="1" noChangeArrowheads="1"/>
          </p:cNvPicPr>
          <p:nvPr/>
        </p:nvPicPr>
        <p:blipFill>
          <a:blip r:embed="rId2"/>
          <a:srcRect/>
          <a:stretch>
            <a:fillRect/>
          </a:stretch>
        </p:blipFill>
        <p:spPr bwMode="auto">
          <a:xfrm>
            <a:off x="-304800" y="1116013"/>
            <a:ext cx="8894763" cy="5513387"/>
          </a:xfrm>
          <a:prstGeom prst="rect">
            <a:avLst/>
          </a:prstGeom>
          <a:noFill/>
          <a:ln w="9525">
            <a:noFill/>
            <a:miter lim="800000"/>
            <a:headEnd/>
            <a:tailEnd/>
          </a:ln>
        </p:spPr>
      </p:pic>
      <p:sp>
        <p:nvSpPr>
          <p:cNvPr id="19461" name="Rectangle 1029"/>
          <p:cNvSpPr>
            <a:spLocks noChangeArrowheads="1"/>
          </p:cNvSpPr>
          <p:nvPr/>
        </p:nvSpPr>
        <p:spPr bwMode="auto">
          <a:xfrm>
            <a:off x="914400" y="228600"/>
            <a:ext cx="7696200" cy="762000"/>
          </a:xfrm>
          <a:prstGeom prst="rect">
            <a:avLst/>
          </a:prstGeom>
          <a:noFill/>
          <a:ln w="9525">
            <a:noFill/>
            <a:miter lim="800000"/>
            <a:headEnd/>
            <a:tailEnd/>
          </a:ln>
        </p:spPr>
        <p:txBody>
          <a:bodyPr wrap="none" anchor="ctr"/>
          <a:lstStyle/>
          <a:p>
            <a:pPr algn="ctr"/>
            <a:r>
              <a:rPr lang="en-US" sz="2800" i="1">
                <a:solidFill>
                  <a:srgbClr val="CC080E"/>
                </a:solidFill>
              </a:rPr>
              <a:t>Drainage basins are areas that are drained </a:t>
            </a:r>
          </a:p>
          <a:p>
            <a:pPr algn="ctr"/>
            <a:r>
              <a:rPr lang="en-US" sz="2800" i="1">
                <a:solidFill>
                  <a:srgbClr val="CC080E"/>
                </a:solidFill>
              </a:rPr>
              <a:t>by the same stream system…</a:t>
            </a:r>
          </a:p>
        </p:txBody>
      </p:sp>
      <p:sp>
        <p:nvSpPr>
          <p:cNvPr id="19462" name="Rectangle 1030"/>
          <p:cNvSpPr>
            <a:spLocks noChangeArrowheads="1"/>
          </p:cNvSpPr>
          <p:nvPr/>
        </p:nvSpPr>
        <p:spPr bwMode="auto">
          <a:xfrm>
            <a:off x="6019800" y="4495800"/>
            <a:ext cx="2362200" cy="2362200"/>
          </a:xfrm>
          <a:prstGeom prst="rect">
            <a:avLst/>
          </a:prstGeom>
          <a:noFill/>
          <a:ln w="9525">
            <a:noFill/>
            <a:miter lim="800000"/>
            <a:headEnd/>
            <a:tailEnd/>
          </a:ln>
        </p:spPr>
        <p:txBody>
          <a:bodyPr wrap="none" anchor="ctr"/>
          <a:lstStyle/>
          <a:p>
            <a:pPr algn="ctr"/>
            <a:r>
              <a:rPr lang="en-US" sz="2400" b="1">
                <a:solidFill>
                  <a:schemeClr val="accent2"/>
                </a:solidFill>
              </a:rPr>
              <a:t>Drainage basins</a:t>
            </a:r>
          </a:p>
          <a:p>
            <a:pPr algn="ctr"/>
            <a:r>
              <a:rPr lang="en-US" sz="2400" b="1">
                <a:solidFill>
                  <a:schemeClr val="accent2"/>
                </a:solidFill>
              </a:rPr>
              <a:t>are separated by </a:t>
            </a:r>
          </a:p>
          <a:p>
            <a:pPr algn="ctr"/>
            <a:r>
              <a:rPr lang="en-US" sz="2400" b="1">
                <a:solidFill>
                  <a:schemeClr val="accent2"/>
                </a:solidFill>
              </a:rPr>
              <a:t>drainage divides, </a:t>
            </a:r>
          </a:p>
          <a:p>
            <a:pPr algn="ctr"/>
            <a:r>
              <a:rPr lang="en-US" sz="2400" b="1">
                <a:solidFill>
                  <a:schemeClr val="accent2"/>
                </a:solidFill>
              </a:rPr>
              <a:t>where streams</a:t>
            </a:r>
          </a:p>
          <a:p>
            <a:pPr algn="ctr"/>
            <a:r>
              <a:rPr lang="en-US" sz="2400" b="1">
                <a:solidFill>
                  <a:schemeClr val="accent2"/>
                </a:solidFill>
              </a:rPr>
              <a:t>on either side flow </a:t>
            </a:r>
          </a:p>
          <a:p>
            <a:pPr algn="ctr"/>
            <a:r>
              <a:rPr lang="en-US" sz="2400" b="1">
                <a:solidFill>
                  <a:schemeClr val="accent2"/>
                </a:solidFill>
              </a:rPr>
              <a:t>opposite directions.</a:t>
            </a:r>
          </a:p>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17.06</a:t>
            </a:r>
            <a:endParaRPr lang="en-US" smtClean="0">
              <a:solidFill>
                <a:schemeClr val="tx1"/>
              </a:solidFill>
              <a:latin typeface="Arial" pitchFamily="34" charset="0"/>
            </a:endParaRPr>
          </a:p>
        </p:txBody>
      </p:sp>
      <p:sp>
        <p:nvSpPr>
          <p:cNvPr id="20483" name="Rectangle 1027"/>
          <p:cNvSpPr>
            <a:spLocks noGrp="1" noChangeArrowheads="1"/>
          </p:cNvSpPr>
          <p:nvPr>
            <p:ph type="subTitle" idx="1"/>
          </p:nvPr>
        </p:nvSpPr>
        <p:spPr/>
        <p:txBody>
          <a:bodyPr/>
          <a:lstStyle/>
          <a:p>
            <a:pPr>
              <a:spcBef>
                <a:spcPct val="50000"/>
              </a:spcBef>
            </a:pPr>
            <a:r>
              <a:rPr lang="en-US" smtClean="0"/>
              <a:t>W. W. Norton</a:t>
            </a:r>
          </a:p>
        </p:txBody>
      </p:sp>
      <p:pic>
        <p:nvPicPr>
          <p:cNvPr id="20484" name="Picture 1028" descr="C:\@wwnorton\images\17\4992_EA Fig17.05a.png"/>
          <p:cNvPicPr>
            <a:picLocks noChangeAspect="1" noChangeArrowheads="1"/>
          </p:cNvPicPr>
          <p:nvPr/>
        </p:nvPicPr>
        <p:blipFill>
          <a:blip r:embed="rId2"/>
          <a:srcRect/>
          <a:stretch>
            <a:fillRect/>
          </a:stretch>
        </p:blipFill>
        <p:spPr bwMode="auto">
          <a:xfrm>
            <a:off x="-304800" y="1116013"/>
            <a:ext cx="8894763" cy="5513387"/>
          </a:xfrm>
          <a:prstGeom prst="rect">
            <a:avLst/>
          </a:prstGeom>
          <a:noFill/>
          <a:ln w="9525">
            <a:noFill/>
            <a:miter lim="800000"/>
            <a:headEnd/>
            <a:tailEnd/>
          </a:ln>
        </p:spPr>
      </p:pic>
      <p:sp>
        <p:nvSpPr>
          <p:cNvPr id="20485" name="Rectangle 1029"/>
          <p:cNvSpPr>
            <a:spLocks noChangeArrowheads="1"/>
          </p:cNvSpPr>
          <p:nvPr/>
        </p:nvSpPr>
        <p:spPr bwMode="auto">
          <a:xfrm>
            <a:off x="914400" y="228600"/>
            <a:ext cx="7696200" cy="762000"/>
          </a:xfrm>
          <a:prstGeom prst="rect">
            <a:avLst/>
          </a:prstGeom>
          <a:noFill/>
          <a:ln w="9525">
            <a:noFill/>
            <a:miter lim="800000"/>
            <a:headEnd/>
            <a:tailEnd/>
          </a:ln>
        </p:spPr>
        <p:txBody>
          <a:bodyPr wrap="none" anchor="ctr"/>
          <a:lstStyle/>
          <a:p>
            <a:pPr algn="ctr"/>
            <a:r>
              <a:rPr lang="en-US" sz="2800" i="1">
                <a:solidFill>
                  <a:srgbClr val="CC080E"/>
                </a:solidFill>
              </a:rPr>
              <a:t>Drainage basins are areas that are drained </a:t>
            </a:r>
          </a:p>
          <a:p>
            <a:pPr algn="ctr"/>
            <a:r>
              <a:rPr lang="en-US" sz="2800" i="1">
                <a:solidFill>
                  <a:srgbClr val="CC080E"/>
                </a:solidFill>
              </a:rPr>
              <a:t>by the same stream system…</a:t>
            </a:r>
          </a:p>
        </p:txBody>
      </p:sp>
      <p:sp>
        <p:nvSpPr>
          <p:cNvPr id="20486" name="Rectangle 1030"/>
          <p:cNvSpPr>
            <a:spLocks noChangeArrowheads="1"/>
          </p:cNvSpPr>
          <p:nvPr/>
        </p:nvSpPr>
        <p:spPr bwMode="auto">
          <a:xfrm>
            <a:off x="6019800" y="4495800"/>
            <a:ext cx="2362200" cy="2362200"/>
          </a:xfrm>
          <a:prstGeom prst="rect">
            <a:avLst/>
          </a:prstGeom>
          <a:noFill/>
          <a:ln w="9525">
            <a:noFill/>
            <a:miter lim="800000"/>
            <a:headEnd/>
            <a:tailEnd/>
          </a:ln>
        </p:spPr>
        <p:txBody>
          <a:bodyPr wrap="none" anchor="ctr"/>
          <a:lstStyle/>
          <a:p>
            <a:pPr algn="ctr"/>
            <a:r>
              <a:rPr lang="en-US" sz="2400" b="1">
                <a:solidFill>
                  <a:schemeClr val="accent2"/>
                </a:solidFill>
              </a:rPr>
              <a:t>Drainage basins</a:t>
            </a:r>
          </a:p>
          <a:p>
            <a:pPr algn="ctr"/>
            <a:r>
              <a:rPr lang="en-US" sz="2400" b="1">
                <a:solidFill>
                  <a:schemeClr val="accent2"/>
                </a:solidFill>
              </a:rPr>
              <a:t>are separated by </a:t>
            </a:r>
          </a:p>
          <a:p>
            <a:pPr algn="ctr"/>
            <a:r>
              <a:rPr lang="en-US" sz="2400" b="1">
                <a:solidFill>
                  <a:schemeClr val="accent2"/>
                </a:solidFill>
              </a:rPr>
              <a:t>drainage divides, </a:t>
            </a:r>
          </a:p>
          <a:p>
            <a:pPr algn="ctr"/>
            <a:r>
              <a:rPr lang="en-US" sz="2400" b="1">
                <a:solidFill>
                  <a:schemeClr val="accent2"/>
                </a:solidFill>
              </a:rPr>
              <a:t>where streams</a:t>
            </a:r>
          </a:p>
          <a:p>
            <a:pPr algn="ctr"/>
            <a:r>
              <a:rPr lang="en-US" sz="2400" b="1">
                <a:solidFill>
                  <a:schemeClr val="accent2"/>
                </a:solidFill>
              </a:rPr>
              <a:t>on either side flow </a:t>
            </a:r>
          </a:p>
          <a:p>
            <a:pPr algn="ctr"/>
            <a:r>
              <a:rPr lang="en-US" sz="2400" b="1">
                <a:solidFill>
                  <a:schemeClr val="accent2"/>
                </a:solidFill>
              </a:rPr>
              <a:t>opposite directions.</a:t>
            </a:r>
          </a:p>
          <a:p>
            <a:pPr algn="ctr"/>
            <a:endParaRPr lang="en-US"/>
          </a:p>
        </p:txBody>
      </p:sp>
      <p:sp>
        <p:nvSpPr>
          <p:cNvPr id="20487" name="Line 1031"/>
          <p:cNvSpPr>
            <a:spLocks noChangeShapeType="1"/>
          </p:cNvSpPr>
          <p:nvPr/>
        </p:nvSpPr>
        <p:spPr bwMode="auto">
          <a:xfrm>
            <a:off x="2743200" y="1676400"/>
            <a:ext cx="2819400" cy="2590800"/>
          </a:xfrm>
          <a:prstGeom prst="line">
            <a:avLst/>
          </a:prstGeom>
          <a:noFill/>
          <a:ln w="38100">
            <a:solidFill>
              <a:srgbClr val="CC080E"/>
            </a:solidFill>
            <a:prstDash val="lgDash"/>
            <a:round/>
            <a:headEnd/>
            <a:tailEnd/>
          </a:ln>
        </p:spPr>
        <p:txBody>
          <a:bodyPr wrap="none" anchor="ctr"/>
          <a:lstStyle/>
          <a:p>
            <a:endParaRPr lang="ru-RU"/>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17.04abcd</a:t>
            </a:r>
            <a:endParaRPr lang="en-US" smtClean="0">
              <a:solidFill>
                <a:schemeClr val="tx1"/>
              </a:solidFill>
              <a:latin typeface="Arial" pitchFamily="34" charset="0"/>
            </a:endParaRPr>
          </a:p>
        </p:txBody>
      </p:sp>
      <p:sp>
        <p:nvSpPr>
          <p:cNvPr id="18435" name="Rectangle 1027"/>
          <p:cNvSpPr>
            <a:spLocks noGrp="1" noChangeArrowheads="1"/>
          </p:cNvSpPr>
          <p:nvPr>
            <p:ph type="subTitle" idx="1"/>
          </p:nvPr>
        </p:nvSpPr>
        <p:spPr/>
        <p:txBody>
          <a:bodyPr/>
          <a:lstStyle/>
          <a:p>
            <a:pPr>
              <a:spcBef>
                <a:spcPct val="0"/>
              </a:spcBef>
            </a:pPr>
            <a:r>
              <a:rPr lang="en-US" smtClean="0"/>
              <a:t>W. W. Norton</a:t>
            </a:r>
          </a:p>
        </p:txBody>
      </p:sp>
      <p:pic>
        <p:nvPicPr>
          <p:cNvPr id="18436" name="Picture 1028" descr="C:\@wwnorton\images\17\EA 17.07.png"/>
          <p:cNvPicPr>
            <a:picLocks noChangeAspect="1" noChangeArrowheads="1"/>
          </p:cNvPicPr>
          <p:nvPr/>
        </p:nvPicPr>
        <p:blipFill>
          <a:blip r:embed="rId2"/>
          <a:srcRect/>
          <a:stretch>
            <a:fillRect/>
          </a:stretch>
        </p:blipFill>
        <p:spPr bwMode="auto">
          <a:xfrm>
            <a:off x="1098550" y="985838"/>
            <a:ext cx="7386638" cy="5719762"/>
          </a:xfrm>
          <a:prstGeom prst="rect">
            <a:avLst/>
          </a:prstGeom>
          <a:noFill/>
          <a:ln w="9525">
            <a:noFill/>
            <a:miter lim="800000"/>
            <a:headEnd/>
            <a:tailEnd/>
          </a:ln>
        </p:spPr>
      </p:pic>
      <p:sp>
        <p:nvSpPr>
          <p:cNvPr id="18437" name="Rectangle 1029"/>
          <p:cNvSpPr>
            <a:spLocks noChangeArrowheads="1"/>
          </p:cNvSpPr>
          <p:nvPr/>
        </p:nvSpPr>
        <p:spPr bwMode="auto">
          <a:xfrm>
            <a:off x="1905000" y="152400"/>
            <a:ext cx="6019800" cy="609600"/>
          </a:xfrm>
          <a:prstGeom prst="rect">
            <a:avLst/>
          </a:prstGeom>
          <a:noFill/>
          <a:ln w="9525">
            <a:noFill/>
            <a:miter lim="800000"/>
            <a:headEnd/>
            <a:tailEnd/>
          </a:ln>
        </p:spPr>
        <p:txBody>
          <a:bodyPr wrap="none" anchor="ctr"/>
          <a:lstStyle/>
          <a:p>
            <a:pPr algn="ctr"/>
            <a:r>
              <a:rPr lang="en-US"/>
              <a:t>Drainage patterns are strongly controlled</a:t>
            </a:r>
          </a:p>
          <a:p>
            <a:pPr algn="ctr"/>
            <a:r>
              <a:rPr lang="en-US"/>
              <a:t>by the structure of the underlying rock units…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17.07</a:t>
            </a:r>
            <a:endParaRPr lang="en-US" smtClean="0">
              <a:solidFill>
                <a:schemeClr val="tx1"/>
              </a:solidFill>
              <a:latin typeface="Arial" pitchFamily="34" charset="0"/>
            </a:endParaRPr>
          </a:p>
        </p:txBody>
      </p:sp>
      <p:pic>
        <p:nvPicPr>
          <p:cNvPr id="21507" name="Picture 1028" descr="C:\@wwnorton\images\17\4992_EA Fig17.06.png"/>
          <p:cNvPicPr>
            <a:picLocks noChangeAspect="1" noChangeArrowheads="1"/>
          </p:cNvPicPr>
          <p:nvPr/>
        </p:nvPicPr>
        <p:blipFill>
          <a:blip r:embed="rId2"/>
          <a:srcRect/>
          <a:stretch>
            <a:fillRect/>
          </a:stretch>
        </p:blipFill>
        <p:spPr bwMode="auto">
          <a:xfrm>
            <a:off x="1128713" y="1066800"/>
            <a:ext cx="6886575" cy="5715000"/>
          </a:xfrm>
          <a:prstGeom prst="rect">
            <a:avLst/>
          </a:prstGeom>
          <a:noFill/>
          <a:ln w="9525">
            <a:noFill/>
            <a:miter lim="800000"/>
            <a:headEnd/>
            <a:tailEnd/>
          </a:ln>
        </p:spPr>
      </p:pic>
      <p:sp>
        <p:nvSpPr>
          <p:cNvPr id="21508" name="Rectangle 1030"/>
          <p:cNvSpPr>
            <a:spLocks noChangeArrowheads="1"/>
          </p:cNvSpPr>
          <p:nvPr/>
        </p:nvSpPr>
        <p:spPr bwMode="auto">
          <a:xfrm>
            <a:off x="1600200" y="228600"/>
            <a:ext cx="6096000" cy="685800"/>
          </a:xfrm>
          <a:prstGeom prst="rect">
            <a:avLst/>
          </a:prstGeom>
          <a:noFill/>
          <a:ln w="9525">
            <a:noFill/>
            <a:miter lim="800000"/>
            <a:headEnd/>
            <a:tailEnd/>
          </a:ln>
        </p:spPr>
        <p:txBody>
          <a:bodyPr wrap="none" anchor="ctr"/>
          <a:lstStyle/>
          <a:p>
            <a:pPr algn="ctr"/>
            <a:r>
              <a:rPr lang="en-US" sz="2800" i="1">
                <a:solidFill>
                  <a:srgbClr val="CC080E"/>
                </a:solidFill>
              </a:rPr>
              <a:t>Major Drainage Basins of North America</a:t>
            </a: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17.05 a</a:t>
            </a:r>
            <a:endParaRPr lang="en-US" smtClean="0">
              <a:solidFill>
                <a:schemeClr val="tx1"/>
              </a:solidFill>
              <a:latin typeface="Arial" pitchFamily="34" charset="0"/>
            </a:endParaRPr>
          </a:p>
        </p:txBody>
      </p:sp>
      <p:sp>
        <p:nvSpPr>
          <p:cNvPr id="23555" name="Rectangle 1027"/>
          <p:cNvSpPr>
            <a:spLocks noGrp="1" noChangeArrowheads="1"/>
          </p:cNvSpPr>
          <p:nvPr>
            <p:ph type="subTitle" idx="1"/>
          </p:nvPr>
        </p:nvSpPr>
        <p:spPr/>
        <p:txBody>
          <a:bodyPr/>
          <a:lstStyle/>
          <a:p>
            <a:pPr>
              <a:spcBef>
                <a:spcPct val="50000"/>
              </a:spcBef>
            </a:pPr>
            <a:r>
              <a:rPr lang="en-US" smtClean="0"/>
              <a:t>W. W. Norton</a:t>
            </a:r>
          </a:p>
        </p:txBody>
      </p:sp>
      <p:pic>
        <p:nvPicPr>
          <p:cNvPr id="23556" name="Picture 1028" descr="C:\@wwnorton\images\17\4992_EA Fig17.04.png"/>
          <p:cNvPicPr>
            <a:picLocks noChangeAspect="1" noChangeArrowheads="1"/>
          </p:cNvPicPr>
          <p:nvPr/>
        </p:nvPicPr>
        <p:blipFill>
          <a:blip r:embed="rId2"/>
          <a:srcRect/>
          <a:stretch>
            <a:fillRect/>
          </a:stretch>
        </p:blipFill>
        <p:spPr bwMode="auto">
          <a:xfrm>
            <a:off x="200025" y="846138"/>
            <a:ext cx="8742363" cy="5164137"/>
          </a:xfrm>
          <a:prstGeom prst="rect">
            <a:avLst/>
          </a:prstGeom>
          <a:noFill/>
          <a:ln w="9525">
            <a:noFill/>
            <a:miter lim="800000"/>
            <a:headEnd/>
            <a:tailEnd/>
          </a:ln>
        </p:spPr>
      </p:pic>
      <p:sp>
        <p:nvSpPr>
          <p:cNvPr id="23557" name="Rectangle 1029"/>
          <p:cNvSpPr>
            <a:spLocks noChangeArrowheads="1"/>
          </p:cNvSpPr>
          <p:nvPr/>
        </p:nvSpPr>
        <p:spPr bwMode="auto">
          <a:xfrm>
            <a:off x="1143000" y="228600"/>
            <a:ext cx="4572000" cy="685800"/>
          </a:xfrm>
          <a:prstGeom prst="rect">
            <a:avLst/>
          </a:prstGeom>
          <a:noFill/>
          <a:ln w="9525">
            <a:noFill/>
            <a:miter lim="800000"/>
            <a:headEnd/>
            <a:tailEnd/>
          </a:ln>
        </p:spPr>
        <p:txBody>
          <a:bodyPr wrap="none" anchor="ctr"/>
          <a:lstStyle/>
          <a:p>
            <a:pPr algn="ctr"/>
            <a:r>
              <a:rPr lang="en-US" sz="2800" i="1">
                <a:solidFill>
                  <a:srgbClr val="CC080E"/>
                </a:solidFill>
              </a:rPr>
              <a:t>Longitudinal stream profile</a:t>
            </a:r>
          </a:p>
        </p:txBody>
      </p:sp>
      <p:sp>
        <p:nvSpPr>
          <p:cNvPr id="23558" name="Rectangle 1030"/>
          <p:cNvSpPr>
            <a:spLocks noChangeArrowheads="1"/>
          </p:cNvSpPr>
          <p:nvPr/>
        </p:nvSpPr>
        <p:spPr bwMode="auto">
          <a:xfrm>
            <a:off x="4724400" y="5638800"/>
            <a:ext cx="4114800" cy="762000"/>
          </a:xfrm>
          <a:prstGeom prst="rect">
            <a:avLst/>
          </a:prstGeom>
          <a:noFill/>
          <a:ln w="9525">
            <a:noFill/>
            <a:miter lim="800000"/>
            <a:headEnd/>
            <a:tailEnd/>
          </a:ln>
        </p:spPr>
        <p:txBody>
          <a:bodyPr wrap="none" anchor="ctr"/>
          <a:lstStyle/>
          <a:p>
            <a:pPr algn="ctr"/>
            <a:r>
              <a:rPr lang="en-US" sz="2400" i="1">
                <a:solidFill>
                  <a:srgbClr val="CC080E"/>
                </a:solidFill>
              </a:rPr>
              <a:t>Cross sectional profiles at </a:t>
            </a:r>
          </a:p>
          <a:p>
            <a:pPr algn="ctr"/>
            <a:r>
              <a:rPr lang="en-US" sz="2400" i="1">
                <a:solidFill>
                  <a:srgbClr val="CC080E"/>
                </a:solidFill>
              </a:rPr>
              <a:t>different points along </a:t>
            </a:r>
          </a:p>
          <a:p>
            <a:pPr algn="ctr"/>
            <a:r>
              <a:rPr lang="en-US" sz="2400" i="1">
                <a:solidFill>
                  <a:srgbClr val="CC080E"/>
                </a:solidFill>
              </a:rPr>
              <a:t>stream course.</a:t>
            </a:r>
          </a:p>
        </p:txBody>
      </p:sp>
      <p:sp>
        <p:nvSpPr>
          <p:cNvPr id="23559" name="Line 1035"/>
          <p:cNvSpPr>
            <a:spLocks noChangeShapeType="1"/>
          </p:cNvSpPr>
          <p:nvPr/>
        </p:nvSpPr>
        <p:spPr bwMode="auto">
          <a:xfrm flipV="1">
            <a:off x="1066800" y="3200400"/>
            <a:ext cx="685800" cy="838200"/>
          </a:xfrm>
          <a:prstGeom prst="line">
            <a:avLst/>
          </a:prstGeom>
          <a:noFill/>
          <a:ln w="9525">
            <a:solidFill>
              <a:schemeClr val="tx1"/>
            </a:solidFill>
            <a:round/>
            <a:headEnd/>
            <a:tailEnd type="triangle" w="med" len="med"/>
          </a:ln>
        </p:spPr>
        <p:txBody>
          <a:bodyPr wrap="none" anchor="ctr"/>
          <a:lstStyle/>
          <a:p>
            <a:endParaRPr lang="ru-RU"/>
          </a:p>
        </p:txBody>
      </p:sp>
      <p:sp>
        <p:nvSpPr>
          <p:cNvPr id="23560" name="Line 1036"/>
          <p:cNvSpPr>
            <a:spLocks noChangeShapeType="1"/>
          </p:cNvSpPr>
          <p:nvPr/>
        </p:nvSpPr>
        <p:spPr bwMode="auto">
          <a:xfrm flipV="1">
            <a:off x="1447800" y="4114800"/>
            <a:ext cx="1143000" cy="1143000"/>
          </a:xfrm>
          <a:prstGeom prst="line">
            <a:avLst/>
          </a:prstGeom>
          <a:noFill/>
          <a:ln w="9525">
            <a:solidFill>
              <a:schemeClr val="tx1"/>
            </a:solidFill>
            <a:round/>
            <a:headEnd/>
            <a:tailEnd type="triangle" w="med" len="med"/>
          </a:ln>
        </p:spPr>
        <p:txBody>
          <a:bodyPr wrap="none" anchor="ctr"/>
          <a:lstStyle/>
          <a:p>
            <a:endParaRPr lang="ru-RU"/>
          </a:p>
        </p:txBody>
      </p:sp>
      <p:sp>
        <p:nvSpPr>
          <p:cNvPr id="23561" name="Line 1037"/>
          <p:cNvSpPr>
            <a:spLocks noChangeShapeType="1"/>
          </p:cNvSpPr>
          <p:nvPr/>
        </p:nvSpPr>
        <p:spPr bwMode="auto">
          <a:xfrm flipV="1">
            <a:off x="3352800" y="4724400"/>
            <a:ext cx="1295400" cy="609600"/>
          </a:xfrm>
          <a:prstGeom prst="line">
            <a:avLst/>
          </a:prstGeom>
          <a:noFill/>
          <a:ln w="9525">
            <a:solidFill>
              <a:schemeClr val="tx1"/>
            </a:solidFill>
            <a:round/>
            <a:headEnd/>
            <a:tailEnd type="triangle" w="med" len="med"/>
          </a:ln>
        </p:spPr>
        <p:txBody>
          <a:bodyPr wrap="none" anchor="ctr"/>
          <a:lstStyle/>
          <a:p>
            <a:endParaRPr lang="ru-RU"/>
          </a:p>
        </p:txBody>
      </p:sp>
      <p:sp>
        <p:nvSpPr>
          <p:cNvPr id="23562" name="Line 1038"/>
          <p:cNvSpPr>
            <a:spLocks noChangeShapeType="1"/>
          </p:cNvSpPr>
          <p:nvPr/>
        </p:nvSpPr>
        <p:spPr bwMode="auto">
          <a:xfrm flipH="1">
            <a:off x="4495800" y="5943600"/>
            <a:ext cx="533400" cy="0"/>
          </a:xfrm>
          <a:prstGeom prst="line">
            <a:avLst/>
          </a:prstGeom>
          <a:noFill/>
          <a:ln w="38100">
            <a:solidFill>
              <a:schemeClr val="accent2"/>
            </a:solidFill>
            <a:round/>
            <a:headEnd/>
            <a:tailEnd type="triangle" w="med" len="med"/>
          </a:ln>
        </p:spPr>
        <p:txBody>
          <a:bodyPr wrap="none" anchor="ctr"/>
          <a:lstStyle/>
          <a:p>
            <a:endParaRPr lang="ru-RU"/>
          </a:p>
        </p:txBody>
      </p:sp>
      <p:sp>
        <p:nvSpPr>
          <p:cNvPr id="23563" name="Line 1039"/>
          <p:cNvSpPr>
            <a:spLocks noChangeShapeType="1"/>
          </p:cNvSpPr>
          <p:nvPr/>
        </p:nvSpPr>
        <p:spPr bwMode="auto">
          <a:xfrm>
            <a:off x="5181600" y="838200"/>
            <a:ext cx="533400" cy="228600"/>
          </a:xfrm>
          <a:prstGeom prst="line">
            <a:avLst/>
          </a:prstGeom>
          <a:noFill/>
          <a:ln w="38100">
            <a:solidFill>
              <a:schemeClr val="accent2"/>
            </a:solidFill>
            <a:round/>
            <a:headEnd/>
            <a:tailEnd type="triangle" w="med" len="med"/>
          </a:ln>
        </p:spPr>
        <p:txBody>
          <a:bodyPr wrap="none" anchor="ctr"/>
          <a:lstStyle/>
          <a:p>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17.21 a</a:t>
            </a:r>
          </a:p>
        </p:txBody>
      </p:sp>
      <p:sp>
        <p:nvSpPr>
          <p:cNvPr id="25603" name="Rectangle 1027"/>
          <p:cNvSpPr>
            <a:spLocks noGrp="1" noChangeArrowheads="1"/>
          </p:cNvSpPr>
          <p:nvPr>
            <p:ph type="subTitle" idx="1"/>
          </p:nvPr>
        </p:nvSpPr>
        <p:spPr/>
        <p:txBody>
          <a:bodyPr/>
          <a:lstStyle/>
          <a:p>
            <a:pPr>
              <a:spcBef>
                <a:spcPct val="50000"/>
              </a:spcBef>
            </a:pPr>
            <a:r>
              <a:rPr lang="en-US" smtClean="0"/>
              <a:t>W. W. Norton</a:t>
            </a:r>
          </a:p>
        </p:txBody>
      </p:sp>
      <p:pic>
        <p:nvPicPr>
          <p:cNvPr id="25604" name="Picture 1028" descr="C:\@wwnorton\images\17\4992_EA Fig17.21a.png"/>
          <p:cNvPicPr>
            <a:picLocks noChangeAspect="1" noChangeArrowheads="1"/>
          </p:cNvPicPr>
          <p:nvPr/>
        </p:nvPicPr>
        <p:blipFill>
          <a:blip r:embed="rId2"/>
          <a:srcRect/>
          <a:stretch>
            <a:fillRect/>
          </a:stretch>
        </p:blipFill>
        <p:spPr bwMode="auto">
          <a:xfrm>
            <a:off x="371475" y="1743075"/>
            <a:ext cx="8399463" cy="351472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17.24 b</a:t>
            </a:r>
          </a:p>
        </p:txBody>
      </p:sp>
      <p:sp>
        <p:nvSpPr>
          <p:cNvPr id="32771" name="Rectangle 3"/>
          <p:cNvSpPr>
            <a:spLocks noGrp="1" noChangeArrowheads="1"/>
          </p:cNvSpPr>
          <p:nvPr>
            <p:ph type="subTitle" idx="1"/>
          </p:nvPr>
        </p:nvSpPr>
        <p:spPr/>
        <p:txBody>
          <a:bodyPr/>
          <a:lstStyle/>
          <a:p>
            <a:pPr>
              <a:spcBef>
                <a:spcPct val="50000"/>
              </a:spcBef>
            </a:pPr>
            <a:r>
              <a:rPr lang="en-US" smtClean="0"/>
              <a:t>W. W. Norton</a:t>
            </a:r>
          </a:p>
        </p:txBody>
      </p:sp>
      <p:pic>
        <p:nvPicPr>
          <p:cNvPr id="32772" name="Picture 4" descr="C:\@wwnorton\images\17\de impartit\EA Fig17.24 b.png"/>
          <p:cNvPicPr>
            <a:picLocks noChangeAspect="1" noChangeArrowheads="1"/>
          </p:cNvPicPr>
          <p:nvPr/>
        </p:nvPicPr>
        <p:blipFill>
          <a:blip r:embed="rId2"/>
          <a:srcRect/>
          <a:stretch>
            <a:fillRect/>
          </a:stretch>
        </p:blipFill>
        <p:spPr bwMode="auto">
          <a:xfrm>
            <a:off x="403225" y="1250950"/>
            <a:ext cx="8740775" cy="5073650"/>
          </a:xfrm>
          <a:prstGeom prst="rect">
            <a:avLst/>
          </a:prstGeom>
          <a:noFill/>
          <a:ln w="9525">
            <a:noFill/>
            <a:miter lim="800000"/>
            <a:headEnd/>
            <a:tailEnd/>
          </a:ln>
        </p:spPr>
      </p:pic>
      <p:sp>
        <p:nvSpPr>
          <p:cNvPr id="32773" name="Rectangle 5"/>
          <p:cNvSpPr>
            <a:spLocks noChangeArrowheads="1"/>
          </p:cNvSpPr>
          <p:nvPr/>
        </p:nvSpPr>
        <p:spPr bwMode="auto">
          <a:xfrm>
            <a:off x="381000" y="304800"/>
            <a:ext cx="8305800" cy="533400"/>
          </a:xfrm>
          <a:prstGeom prst="rect">
            <a:avLst/>
          </a:prstGeom>
          <a:noFill/>
          <a:ln w="9525">
            <a:noFill/>
            <a:miter lim="800000"/>
            <a:headEnd/>
            <a:tailEnd/>
          </a:ln>
        </p:spPr>
        <p:txBody>
          <a:bodyPr wrap="none" anchor="ctr"/>
          <a:lstStyle/>
          <a:p>
            <a:pPr algn="ctr"/>
            <a:r>
              <a:rPr lang="en-US" sz="2400" i="1">
                <a:solidFill>
                  <a:srgbClr val="CC080E"/>
                </a:solidFill>
              </a:rPr>
              <a:t>Removal of a waterfall is accomplished by undercutting </a:t>
            </a:r>
          </a:p>
          <a:p>
            <a:pPr algn="ctr"/>
            <a:r>
              <a:rPr lang="en-US" sz="2400" i="1">
                <a:solidFill>
                  <a:srgbClr val="CC080E"/>
                </a:solidFill>
              </a:rPr>
              <a:t>at the base of the fall and collapse of the channel above…</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My Documents\classes\Glg101\L20\T&amp;L Fig 10.23 niagra falls foto.jpg"/>
          <p:cNvPicPr>
            <a:picLocks noChangeAspect="1" noChangeArrowheads="1"/>
          </p:cNvPicPr>
          <p:nvPr/>
        </p:nvPicPr>
        <p:blipFill>
          <a:blip r:embed="rId2"/>
          <a:srcRect/>
          <a:stretch>
            <a:fillRect/>
          </a:stretch>
        </p:blipFill>
        <p:spPr bwMode="auto">
          <a:xfrm>
            <a:off x="457200" y="0"/>
            <a:ext cx="8229600" cy="6796088"/>
          </a:xfrm>
          <a:prstGeom prst="rect">
            <a:avLst/>
          </a:prstGeom>
          <a:noFill/>
          <a:ln w="9525">
            <a:noFill/>
            <a:miter lim="800000"/>
            <a:headEnd/>
            <a:tailEnd/>
          </a:ln>
        </p:spPr>
      </p:pic>
      <p:sp>
        <p:nvSpPr>
          <p:cNvPr id="33795" name="Rectangle 3"/>
          <p:cNvSpPr>
            <a:spLocks noChangeArrowheads="1"/>
          </p:cNvSpPr>
          <p:nvPr/>
        </p:nvSpPr>
        <p:spPr bwMode="auto">
          <a:xfrm>
            <a:off x="2895600" y="6019800"/>
            <a:ext cx="5867400" cy="838200"/>
          </a:xfrm>
          <a:prstGeom prst="rect">
            <a:avLst/>
          </a:prstGeom>
          <a:solidFill>
            <a:schemeClr val="bg1"/>
          </a:solidFill>
          <a:ln w="9525">
            <a:noFill/>
            <a:miter lim="800000"/>
            <a:headEnd/>
            <a:tailEnd/>
          </a:ln>
        </p:spPr>
        <p:txBody>
          <a:bodyPr wrap="none" anchor="ctr"/>
          <a:lstStyle/>
          <a:p>
            <a:endParaRPr lang="ru-RU"/>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17.23 Class II</a:t>
            </a:r>
          </a:p>
        </p:txBody>
      </p:sp>
      <p:sp>
        <p:nvSpPr>
          <p:cNvPr id="34819" name="Rectangle 3"/>
          <p:cNvSpPr>
            <a:spLocks noGrp="1" noChangeArrowheads="1"/>
          </p:cNvSpPr>
          <p:nvPr>
            <p:ph type="subTitle" idx="1"/>
          </p:nvPr>
        </p:nvSpPr>
        <p:spPr/>
        <p:txBody>
          <a:bodyPr/>
          <a:lstStyle/>
          <a:p>
            <a:pPr>
              <a:spcBef>
                <a:spcPct val="50000"/>
              </a:spcBef>
            </a:pPr>
            <a:r>
              <a:rPr lang="en-US" smtClean="0"/>
              <a:t>W. W. Norton</a:t>
            </a:r>
          </a:p>
        </p:txBody>
      </p:sp>
      <p:pic>
        <p:nvPicPr>
          <p:cNvPr id="34820" name="Picture 4" descr="C:\@wwnorton\images\17\de impartit\EA Fig17.24 Class II.png"/>
          <p:cNvPicPr>
            <a:picLocks noChangeAspect="1" noChangeArrowheads="1"/>
          </p:cNvPicPr>
          <p:nvPr/>
        </p:nvPicPr>
        <p:blipFill>
          <a:blip r:embed="rId2"/>
          <a:srcRect/>
          <a:stretch>
            <a:fillRect/>
          </a:stretch>
        </p:blipFill>
        <p:spPr bwMode="auto">
          <a:xfrm>
            <a:off x="201613" y="273050"/>
            <a:ext cx="8740775" cy="6311900"/>
          </a:xfrm>
          <a:prstGeom prst="rect">
            <a:avLst/>
          </a:prstGeom>
          <a:noFill/>
          <a:ln w="9525">
            <a:noFill/>
            <a:miter lim="800000"/>
            <a:headEnd/>
            <a:tailEnd/>
          </a:ln>
        </p:spPr>
      </p:pic>
      <p:sp>
        <p:nvSpPr>
          <p:cNvPr id="34821" name="Rectangle 5"/>
          <p:cNvSpPr>
            <a:spLocks noChangeArrowheads="1"/>
          </p:cNvSpPr>
          <p:nvPr/>
        </p:nvSpPr>
        <p:spPr bwMode="auto">
          <a:xfrm>
            <a:off x="2133600" y="609600"/>
            <a:ext cx="4648200" cy="914400"/>
          </a:xfrm>
          <a:prstGeom prst="rect">
            <a:avLst/>
          </a:prstGeom>
          <a:noFill/>
          <a:ln w="9525">
            <a:noFill/>
            <a:miter lim="800000"/>
            <a:headEnd/>
            <a:tailEnd/>
          </a:ln>
        </p:spPr>
        <p:txBody>
          <a:bodyPr wrap="none" anchor="ctr"/>
          <a:lstStyle/>
          <a:p>
            <a:pPr algn="ctr"/>
            <a:r>
              <a:rPr lang="en-US" sz="3600" b="1" i="1">
                <a:solidFill>
                  <a:srgbClr val="CC080E"/>
                </a:solidFill>
              </a:rPr>
              <a:t>Rapids…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274638"/>
            <a:ext cx="8229600" cy="5654675"/>
          </a:xfrm>
        </p:spPr>
        <p:txBody>
          <a:bodyPr>
            <a:normAutofit/>
          </a:bodyPr>
          <a:lstStyle/>
          <a:p>
            <a:r>
              <a:rPr lang="uz-Cyrl-UZ" sz="4000" b="1" smtClean="0">
                <a:latin typeface="Times New Roman" pitchFamily="18" charset="0"/>
                <a:ea typeface="Calibri" pitchFamily="34" charset="0"/>
                <a:cs typeface="Times New Roman" pitchFamily="18" charset="0"/>
              </a:rPr>
              <a:t>Reja:</a:t>
            </a:r>
            <a:r>
              <a:rPr lang="ru-RU" sz="4000" smtClean="0">
                <a:latin typeface="Times New Roman" pitchFamily="18" charset="0"/>
                <a:ea typeface="Calibri" pitchFamily="34" charset="0"/>
                <a:cs typeface="Times New Roman" pitchFamily="18" charset="0"/>
              </a:rPr>
              <a:t/>
            </a:r>
            <a:br>
              <a:rPr lang="ru-RU" sz="4000" smtClean="0">
                <a:latin typeface="Times New Roman" pitchFamily="18" charset="0"/>
                <a:ea typeface="Calibri" pitchFamily="34" charset="0"/>
                <a:cs typeface="Times New Roman" pitchFamily="18" charset="0"/>
              </a:rPr>
            </a:br>
            <a:r>
              <a:rPr lang="ru-RU" sz="4000" smtClean="0">
                <a:latin typeface="Times New Roman" pitchFamily="18" charset="0"/>
                <a:ea typeface="Calibri" pitchFamily="34" charset="0"/>
                <a:cs typeface="Times New Roman" pitchFamily="18" charset="0"/>
              </a:rPr>
              <a:t> Daryolar  geologik faoliyati</a:t>
            </a:r>
            <a:br>
              <a:rPr lang="ru-RU" sz="4000" smtClean="0">
                <a:latin typeface="Times New Roman" pitchFamily="18" charset="0"/>
                <a:ea typeface="Calibri" pitchFamily="34" charset="0"/>
                <a:cs typeface="Times New Roman" pitchFamily="18" charset="0"/>
              </a:rPr>
            </a:br>
            <a:r>
              <a:rPr lang="uz-Cyrl-UZ" sz="4000" smtClean="0">
                <a:latin typeface="Times New Roman" pitchFamily="18" charset="0"/>
                <a:ea typeface="Calibri" pitchFamily="34" charset="0"/>
                <a:cs typeface="Times New Roman" pitchFamily="18" charset="0"/>
              </a:rPr>
              <a:t>Ye</a:t>
            </a:r>
            <a:r>
              <a:rPr lang="en-US" sz="4000" smtClean="0">
                <a:latin typeface="Times New Roman" pitchFamily="18" charset="0"/>
                <a:ea typeface="Calibri" pitchFamily="34" charset="0"/>
                <a:cs typeface="Times New Roman" pitchFamily="18" charset="0"/>
              </a:rPr>
              <a:t>r osti suvlarining geologik faoliyati. </a:t>
            </a:r>
            <a:r>
              <a:rPr lang="ru-RU" sz="4000" smtClean="0">
                <a:latin typeface="Times New Roman" pitchFamily="18" charset="0"/>
                <a:ea typeface="Calibri" pitchFamily="34" charset="0"/>
                <a:cs typeface="Times New Roman" pitchFamily="18" charset="0"/>
              </a:rPr>
              <a:t/>
            </a:r>
            <a:br>
              <a:rPr lang="ru-RU" sz="4000" smtClean="0">
                <a:latin typeface="Times New Roman" pitchFamily="18" charset="0"/>
                <a:ea typeface="Calibri" pitchFamily="34" charset="0"/>
                <a:cs typeface="Times New Roman" pitchFamily="18" charset="0"/>
              </a:rPr>
            </a:br>
            <a:r>
              <a:rPr lang="uz-Cyrl-UZ" sz="4000" smtClean="0">
                <a:latin typeface="Times New Roman" pitchFamily="18" charset="0"/>
                <a:ea typeface="Calibri" pitchFamily="34" charset="0"/>
                <a:cs typeface="Times New Roman" pitchFamily="18" charset="0"/>
              </a:rPr>
              <a:t>Ulardan hosil bo‘lgan tog‘ jinslari va foydali qazilmalar.</a:t>
            </a:r>
            <a:r>
              <a:rPr lang="ru-RU" sz="4000" smtClean="0">
                <a:latin typeface="Times New Roman" pitchFamily="18" charset="0"/>
                <a:ea typeface="Calibri" pitchFamily="34" charset="0"/>
                <a:cs typeface="Times New Roman" pitchFamily="18" charset="0"/>
              </a:rPr>
              <a:t/>
            </a:r>
            <a:br>
              <a:rPr lang="ru-RU" sz="4000" smtClean="0">
                <a:latin typeface="Times New Roman" pitchFamily="18" charset="0"/>
                <a:ea typeface="Calibri" pitchFamily="34" charset="0"/>
                <a:cs typeface="Times New Roman" pitchFamily="18" charset="0"/>
              </a:rPr>
            </a:br>
            <a:r>
              <a:rPr lang="uz-Cyrl-UZ" sz="4000" smtClean="0">
                <a:latin typeface="Times New Roman" pitchFamily="18" charset="0"/>
                <a:ea typeface="Calibri" pitchFamily="34" charset="0"/>
                <a:cs typeface="Times New Roman" pitchFamily="18" charset="0"/>
              </a:rPr>
              <a:t> Yer usti relefining o‘zgarishi</a:t>
            </a:r>
            <a:r>
              <a:rPr lang="ru-RU" sz="4000" smtClean="0">
                <a:latin typeface="Times New Roman" pitchFamily="18" charset="0"/>
                <a:ea typeface="Calibri" pitchFamily="34" charset="0"/>
                <a:cs typeface="Times New Roman" pitchFamily="18" charset="0"/>
              </a:rPr>
              <a:t/>
            </a:r>
            <a:br>
              <a:rPr lang="ru-RU" sz="4000" smtClean="0">
                <a:latin typeface="Times New Roman" pitchFamily="18" charset="0"/>
                <a:ea typeface="Calibri" pitchFamily="34" charset="0"/>
                <a:cs typeface="Times New Roman" pitchFamily="18" charset="0"/>
              </a:rPr>
            </a:br>
            <a:endParaRPr lang="ru-RU" smtClean="0">
              <a:ea typeface="Calibri" pitchFamily="34"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17.23 Class V</a:t>
            </a:r>
          </a:p>
        </p:txBody>
      </p:sp>
      <p:sp>
        <p:nvSpPr>
          <p:cNvPr id="35843" name="Rectangle 3"/>
          <p:cNvSpPr>
            <a:spLocks noGrp="1" noChangeArrowheads="1"/>
          </p:cNvSpPr>
          <p:nvPr>
            <p:ph type="subTitle" idx="1"/>
          </p:nvPr>
        </p:nvSpPr>
        <p:spPr/>
        <p:txBody>
          <a:bodyPr/>
          <a:lstStyle/>
          <a:p>
            <a:pPr>
              <a:spcBef>
                <a:spcPct val="50000"/>
              </a:spcBef>
            </a:pPr>
            <a:r>
              <a:rPr lang="en-US" smtClean="0"/>
              <a:t>W. W. Norton</a:t>
            </a:r>
          </a:p>
        </p:txBody>
      </p:sp>
      <p:pic>
        <p:nvPicPr>
          <p:cNvPr id="35844" name="Picture 4" descr="C:\@wwnorton\images\17\de impartit\EA Fig17.24 Class V.png"/>
          <p:cNvPicPr>
            <a:picLocks noChangeAspect="1" noChangeArrowheads="1"/>
          </p:cNvPicPr>
          <p:nvPr/>
        </p:nvPicPr>
        <p:blipFill>
          <a:blip r:embed="rId2"/>
          <a:srcRect/>
          <a:stretch>
            <a:fillRect/>
          </a:stretch>
        </p:blipFill>
        <p:spPr bwMode="auto">
          <a:xfrm>
            <a:off x="201613" y="273050"/>
            <a:ext cx="8740775" cy="6311900"/>
          </a:xfrm>
          <a:prstGeom prst="rect">
            <a:avLst/>
          </a:prstGeom>
          <a:noFill/>
          <a:ln w="9525">
            <a:noFill/>
            <a:miter lim="800000"/>
            <a:headEnd/>
            <a:tailEnd/>
          </a:ln>
        </p:spPr>
      </p:pic>
      <p:sp>
        <p:nvSpPr>
          <p:cNvPr id="35845" name="Rectangle 5"/>
          <p:cNvSpPr>
            <a:spLocks noChangeArrowheads="1"/>
          </p:cNvSpPr>
          <p:nvPr/>
        </p:nvSpPr>
        <p:spPr bwMode="auto">
          <a:xfrm>
            <a:off x="3962400" y="304800"/>
            <a:ext cx="4648200" cy="914400"/>
          </a:xfrm>
          <a:prstGeom prst="rect">
            <a:avLst/>
          </a:prstGeom>
          <a:noFill/>
          <a:ln w="9525">
            <a:noFill/>
            <a:miter lim="800000"/>
            <a:headEnd/>
            <a:tailEnd/>
          </a:ln>
        </p:spPr>
        <p:txBody>
          <a:bodyPr wrap="none" anchor="ctr"/>
          <a:lstStyle/>
          <a:p>
            <a:pPr algn="ctr"/>
            <a:r>
              <a:rPr lang="en-US" sz="3600" b="1" i="1">
                <a:solidFill>
                  <a:srgbClr val="CC080E"/>
                </a:solidFill>
              </a:rPr>
              <a:t>Extreme Rapids…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17.16 d</a:t>
            </a:r>
          </a:p>
        </p:txBody>
      </p:sp>
      <p:sp>
        <p:nvSpPr>
          <p:cNvPr id="39939" name="Rectangle 3"/>
          <p:cNvSpPr>
            <a:spLocks noGrp="1" noChangeArrowheads="1"/>
          </p:cNvSpPr>
          <p:nvPr>
            <p:ph type="subTitle" idx="1"/>
          </p:nvPr>
        </p:nvSpPr>
        <p:spPr/>
        <p:txBody>
          <a:bodyPr/>
          <a:lstStyle/>
          <a:p>
            <a:pPr>
              <a:spcBef>
                <a:spcPct val="50000"/>
              </a:spcBef>
            </a:pPr>
            <a:r>
              <a:rPr lang="en-US" smtClean="0"/>
              <a:t>W. W. Norton</a:t>
            </a:r>
          </a:p>
        </p:txBody>
      </p:sp>
      <p:pic>
        <p:nvPicPr>
          <p:cNvPr id="39940" name="Picture 4" descr="C:\@wwnorton\images\17\4992_EA Fig17.16d.png"/>
          <p:cNvPicPr>
            <a:picLocks noChangeAspect="1" noChangeArrowheads="1"/>
          </p:cNvPicPr>
          <p:nvPr/>
        </p:nvPicPr>
        <p:blipFill>
          <a:blip r:embed="rId2"/>
          <a:srcRect/>
          <a:stretch>
            <a:fillRect/>
          </a:stretch>
        </p:blipFill>
        <p:spPr bwMode="auto">
          <a:xfrm>
            <a:off x="92075" y="1085850"/>
            <a:ext cx="8958263" cy="4686300"/>
          </a:xfrm>
          <a:prstGeom prst="rect">
            <a:avLst/>
          </a:prstGeom>
          <a:noFill/>
          <a:ln w="9525">
            <a:noFill/>
            <a:miter lim="800000"/>
            <a:headEnd/>
            <a:tailEnd/>
          </a:ln>
        </p:spPr>
      </p:pic>
      <p:sp>
        <p:nvSpPr>
          <p:cNvPr id="39941" name="Rectangle 5"/>
          <p:cNvSpPr>
            <a:spLocks noChangeArrowheads="1"/>
          </p:cNvSpPr>
          <p:nvPr/>
        </p:nvSpPr>
        <p:spPr bwMode="auto">
          <a:xfrm>
            <a:off x="1295400" y="228600"/>
            <a:ext cx="6705600" cy="533400"/>
          </a:xfrm>
          <a:prstGeom prst="rect">
            <a:avLst/>
          </a:prstGeom>
          <a:solidFill>
            <a:schemeClr val="hlink"/>
          </a:solidFill>
          <a:ln w="9525">
            <a:solidFill>
              <a:schemeClr val="tx1"/>
            </a:solidFill>
            <a:miter lim="800000"/>
            <a:headEnd/>
            <a:tailEnd/>
          </a:ln>
        </p:spPr>
        <p:txBody>
          <a:bodyPr wrap="none" anchor="ctr"/>
          <a:lstStyle/>
          <a:p>
            <a:pPr algn="ctr"/>
            <a:r>
              <a:rPr lang="en-US"/>
              <a:t>Mechanisms of bed load transport: Rolling and saltation.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17.14 b</a:t>
            </a:r>
          </a:p>
        </p:txBody>
      </p:sp>
      <p:sp>
        <p:nvSpPr>
          <p:cNvPr id="43011" name="Rectangle 3"/>
          <p:cNvSpPr>
            <a:spLocks noGrp="1" noChangeArrowheads="1"/>
          </p:cNvSpPr>
          <p:nvPr>
            <p:ph type="subTitle" idx="1"/>
          </p:nvPr>
        </p:nvSpPr>
        <p:spPr/>
        <p:txBody>
          <a:bodyPr/>
          <a:lstStyle/>
          <a:p>
            <a:pPr>
              <a:spcBef>
                <a:spcPct val="50000"/>
              </a:spcBef>
            </a:pPr>
            <a:r>
              <a:rPr lang="en-US" smtClean="0"/>
              <a:t>W. W. Norton</a:t>
            </a:r>
          </a:p>
        </p:txBody>
      </p:sp>
      <p:pic>
        <p:nvPicPr>
          <p:cNvPr id="43012" name="Picture 4" descr="C:\@wwnorton\images\17\de impartit\4992_EA Fig17.14b.png"/>
          <p:cNvPicPr>
            <a:picLocks noChangeAspect="1" noChangeArrowheads="1"/>
          </p:cNvPicPr>
          <p:nvPr/>
        </p:nvPicPr>
        <p:blipFill>
          <a:blip r:embed="rId2"/>
          <a:srcRect/>
          <a:stretch>
            <a:fillRect/>
          </a:stretch>
        </p:blipFill>
        <p:spPr bwMode="auto">
          <a:xfrm>
            <a:off x="201613" y="909638"/>
            <a:ext cx="8740775" cy="5038725"/>
          </a:xfrm>
          <a:prstGeom prst="rect">
            <a:avLst/>
          </a:prstGeom>
          <a:noFill/>
          <a:ln w="9525">
            <a:noFill/>
            <a:miter lim="800000"/>
            <a:headEnd/>
            <a:tailEnd/>
          </a:ln>
        </p:spPr>
      </p:pic>
      <p:sp>
        <p:nvSpPr>
          <p:cNvPr id="211973" name="Rectangle 5"/>
          <p:cNvSpPr>
            <a:spLocks noChangeArrowheads="1"/>
          </p:cNvSpPr>
          <p:nvPr/>
        </p:nvSpPr>
        <p:spPr bwMode="auto">
          <a:xfrm>
            <a:off x="838200" y="533400"/>
            <a:ext cx="5257800" cy="838200"/>
          </a:xfrm>
          <a:prstGeom prst="rect">
            <a:avLst/>
          </a:prstGeom>
          <a:noFill/>
          <a:ln w="9525">
            <a:noFill/>
            <a:miter lim="800000"/>
            <a:headEnd/>
            <a:tailEnd/>
          </a:ln>
          <a:effectLst/>
        </p:spPr>
        <p:txBody>
          <a:bodyPr wrap="none" anchor="ctr"/>
          <a:lstStyle/>
          <a:p>
            <a:pPr algn="ctr">
              <a:defRPr/>
            </a:pPr>
            <a:r>
              <a:rPr lang="en-US" sz="2400" b="1" i="1">
                <a:solidFill>
                  <a:srgbClr val="CC1F16"/>
                </a:solidFill>
                <a:effectLst>
                  <a:outerShdw blurRad="38100" dist="38100" dir="2700000" algn="tl">
                    <a:srgbClr val="C0C0C0"/>
                  </a:outerShdw>
                </a:effectLst>
                <a:latin typeface="Arial" charset="0"/>
              </a:rPr>
              <a:t>Shallow channels with rougher walls</a:t>
            </a:r>
          </a:p>
          <a:p>
            <a:pPr algn="ctr">
              <a:defRPr/>
            </a:pPr>
            <a:r>
              <a:rPr lang="en-US" sz="2400" b="1" i="1">
                <a:solidFill>
                  <a:srgbClr val="CC1F16"/>
                </a:solidFill>
                <a:effectLst>
                  <a:outerShdw blurRad="38100" dist="38100" dir="2700000" algn="tl">
                    <a:srgbClr val="C0C0C0"/>
                  </a:outerShdw>
                </a:effectLst>
                <a:latin typeface="Arial" charset="0"/>
              </a:rPr>
              <a:t>favors lower velocity…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17.15</a:t>
            </a:r>
          </a:p>
        </p:txBody>
      </p:sp>
      <p:sp>
        <p:nvSpPr>
          <p:cNvPr id="46083" name="Rectangle 3"/>
          <p:cNvSpPr>
            <a:spLocks noGrp="1" noChangeArrowheads="1"/>
          </p:cNvSpPr>
          <p:nvPr>
            <p:ph type="subTitle" idx="1"/>
          </p:nvPr>
        </p:nvSpPr>
        <p:spPr/>
        <p:txBody>
          <a:bodyPr/>
          <a:lstStyle/>
          <a:p>
            <a:pPr>
              <a:spcBef>
                <a:spcPct val="0"/>
              </a:spcBef>
            </a:pPr>
            <a:r>
              <a:rPr lang="en-US" smtClean="0"/>
              <a:t>W. W. Norton</a:t>
            </a:r>
          </a:p>
        </p:txBody>
      </p:sp>
      <p:pic>
        <p:nvPicPr>
          <p:cNvPr id="46084" name="Picture 4" descr="C:\@wwnorton\images\17\4992_EA Fig17.15.png"/>
          <p:cNvPicPr>
            <a:picLocks noChangeAspect="1" noChangeArrowheads="1"/>
          </p:cNvPicPr>
          <p:nvPr/>
        </p:nvPicPr>
        <p:blipFill>
          <a:blip r:embed="rId2"/>
          <a:srcRect/>
          <a:stretch>
            <a:fillRect/>
          </a:stretch>
        </p:blipFill>
        <p:spPr bwMode="auto">
          <a:xfrm>
            <a:off x="960438" y="228600"/>
            <a:ext cx="7221537" cy="64008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Text Box 4"/>
          <p:cNvSpPr txBox="1">
            <a:spLocks noChangeArrowheads="1"/>
          </p:cNvSpPr>
          <p:nvPr/>
        </p:nvSpPr>
        <p:spPr bwMode="auto">
          <a:xfrm>
            <a:off x="228600" y="152400"/>
            <a:ext cx="1250950" cy="641350"/>
          </a:xfrm>
          <a:prstGeom prst="rect">
            <a:avLst/>
          </a:prstGeom>
          <a:noFill/>
          <a:ln w="9525">
            <a:noFill/>
            <a:miter lim="800000"/>
            <a:headEnd/>
            <a:tailEnd/>
          </a:ln>
          <a:effectLst/>
        </p:spPr>
        <p:txBody>
          <a:bodyPr wrap="none">
            <a:spAutoFit/>
          </a:bodyPr>
          <a:lstStyle/>
          <a:p>
            <a:pPr>
              <a:defRPr/>
            </a:pPr>
            <a:r>
              <a:rPr lang="en-US" sz="1800">
                <a:solidFill>
                  <a:srgbClr val="660033"/>
                </a:solidFill>
                <a:effectLst>
                  <a:outerShdw blurRad="38100" dist="38100" dir="2700000" algn="tl">
                    <a:srgbClr val="000000"/>
                  </a:outerShdw>
                </a:effectLst>
                <a:latin typeface="Arial" charset="0"/>
              </a:rPr>
              <a:t>RUNNING</a:t>
            </a:r>
          </a:p>
          <a:p>
            <a:pPr>
              <a:defRPr/>
            </a:pPr>
            <a:r>
              <a:rPr lang="en-US" sz="1800">
                <a:solidFill>
                  <a:srgbClr val="660033"/>
                </a:solidFill>
                <a:effectLst>
                  <a:outerShdw blurRad="38100" dist="38100" dir="2700000" algn="tl">
                    <a:srgbClr val="000000"/>
                  </a:outerShdw>
                </a:effectLst>
                <a:latin typeface="Arial" charset="0"/>
              </a:rPr>
              <a:t>WATER</a:t>
            </a:r>
            <a:endParaRPr lang="en-US" sz="1800">
              <a:effectLst>
                <a:outerShdw blurRad="38100" dist="38100" dir="2700000" algn="tl">
                  <a:srgbClr val="FFFFFF"/>
                </a:outerShdw>
              </a:effectLst>
              <a:latin typeface="Arial" charset="0"/>
            </a:endParaRPr>
          </a:p>
        </p:txBody>
      </p:sp>
      <p:pic>
        <p:nvPicPr>
          <p:cNvPr id="47107" name="Picture 7" descr="C:\My Documents\classes\Glg101\L20\plummer down cutting foto.jpg"/>
          <p:cNvPicPr>
            <a:picLocks noChangeAspect="1" noChangeArrowheads="1"/>
          </p:cNvPicPr>
          <p:nvPr/>
        </p:nvPicPr>
        <p:blipFill>
          <a:blip r:embed="rId3"/>
          <a:srcRect/>
          <a:stretch>
            <a:fillRect/>
          </a:stretch>
        </p:blipFill>
        <p:spPr bwMode="auto">
          <a:xfrm>
            <a:off x="5353050" y="838200"/>
            <a:ext cx="3562350" cy="6019800"/>
          </a:xfrm>
          <a:prstGeom prst="rect">
            <a:avLst/>
          </a:prstGeom>
          <a:noFill/>
          <a:ln w="9525">
            <a:noFill/>
            <a:miter lim="800000"/>
            <a:headEnd/>
            <a:tailEnd/>
          </a:ln>
        </p:spPr>
      </p:pic>
      <p:pic>
        <p:nvPicPr>
          <p:cNvPr id="47108" name="Picture 9" descr="C:\My Documents\classes\Glg101\L20\T&amp;L Fig 10.11 potholes foto.jpg"/>
          <p:cNvPicPr>
            <a:picLocks noChangeAspect="1" noChangeArrowheads="1"/>
          </p:cNvPicPr>
          <p:nvPr/>
        </p:nvPicPr>
        <p:blipFill>
          <a:blip r:embed="rId4"/>
          <a:srcRect/>
          <a:stretch>
            <a:fillRect/>
          </a:stretch>
        </p:blipFill>
        <p:spPr bwMode="auto">
          <a:xfrm>
            <a:off x="215900" y="914400"/>
            <a:ext cx="4965700" cy="5943600"/>
          </a:xfrm>
          <a:prstGeom prst="rect">
            <a:avLst/>
          </a:prstGeom>
          <a:noFill/>
          <a:ln w="9525">
            <a:noFill/>
            <a:miter lim="800000"/>
            <a:headEnd/>
            <a:tailEnd/>
          </a:ln>
        </p:spPr>
      </p:pic>
      <p:sp>
        <p:nvSpPr>
          <p:cNvPr id="47109" name="Rectangle 10"/>
          <p:cNvSpPr>
            <a:spLocks noChangeArrowheads="1"/>
          </p:cNvSpPr>
          <p:nvPr/>
        </p:nvSpPr>
        <p:spPr bwMode="auto">
          <a:xfrm>
            <a:off x="0" y="0"/>
            <a:ext cx="9144000" cy="914400"/>
          </a:xfrm>
          <a:prstGeom prst="rect">
            <a:avLst/>
          </a:prstGeom>
          <a:gradFill rotWithShape="0">
            <a:gsLst>
              <a:gs pos="0">
                <a:srgbClr val="FFFFAF"/>
              </a:gs>
              <a:gs pos="100000">
                <a:schemeClr val="accent1"/>
              </a:gs>
            </a:gsLst>
            <a:path path="shape">
              <a:fillToRect l="50000" t="50000" r="50000" b="50000"/>
            </a:path>
          </a:gradFill>
          <a:ln w="19050">
            <a:solidFill>
              <a:srgbClr val="008080"/>
            </a:solidFill>
            <a:miter lim="800000"/>
            <a:headEnd/>
            <a:tailEnd/>
          </a:ln>
        </p:spPr>
        <p:txBody>
          <a:bodyPr wrap="none" anchor="ctr"/>
          <a:lstStyle/>
          <a:p>
            <a:endParaRPr lang="ru-RU"/>
          </a:p>
        </p:txBody>
      </p:sp>
      <p:sp>
        <p:nvSpPr>
          <p:cNvPr id="150539" name="Text Box 11"/>
          <p:cNvSpPr txBox="1">
            <a:spLocks noChangeArrowheads="1"/>
          </p:cNvSpPr>
          <p:nvPr/>
        </p:nvSpPr>
        <p:spPr bwMode="auto">
          <a:xfrm>
            <a:off x="1600200" y="152400"/>
            <a:ext cx="7315200" cy="523875"/>
          </a:xfrm>
          <a:prstGeom prst="rect">
            <a:avLst/>
          </a:prstGeom>
          <a:noFill/>
          <a:ln w="9525">
            <a:noFill/>
            <a:miter lim="800000"/>
            <a:headEnd/>
            <a:tailEnd/>
          </a:ln>
          <a:effectLst/>
        </p:spPr>
        <p:txBody>
          <a:bodyPr>
            <a:spAutoFit/>
          </a:bodyPr>
          <a:lstStyle/>
          <a:p>
            <a:pPr>
              <a:spcBef>
                <a:spcPct val="50000"/>
              </a:spcBef>
              <a:buFont typeface="Monotype Sorts" pitchFamily="2" charset="2"/>
              <a:buNone/>
              <a:defRPr/>
            </a:pPr>
            <a:r>
              <a:rPr lang="en-US" sz="2800" b="1">
                <a:solidFill>
                  <a:srgbClr val="333300"/>
                </a:solidFill>
                <a:effectLst>
                  <a:outerShdw blurRad="38100" dist="38100" dir="2700000" algn="tl">
                    <a:srgbClr val="000000"/>
                  </a:outerShdw>
                </a:effectLst>
                <a:latin typeface="Verdana" pitchFamily="34" charset="0"/>
              </a:rPr>
              <a:t>Stream Erosion: Downcutting</a:t>
            </a:r>
            <a:endParaRPr lang="en-US" sz="2400" b="1">
              <a:solidFill>
                <a:srgbClr val="333300"/>
              </a:solidFill>
              <a:effectLst>
                <a:outerShdw blurRad="38100" dist="38100" dir="2700000" algn="tl">
                  <a:srgbClr val="000000"/>
                </a:outerShdw>
              </a:effectLst>
              <a:latin typeface="Verdana" pitchFamily="34" charset="0"/>
            </a:endParaRPr>
          </a:p>
        </p:txBody>
      </p:sp>
      <p:sp>
        <p:nvSpPr>
          <p:cNvPr id="47111" name="Rectangle 12"/>
          <p:cNvSpPr>
            <a:spLocks noChangeArrowheads="1"/>
          </p:cNvSpPr>
          <p:nvPr/>
        </p:nvSpPr>
        <p:spPr bwMode="auto">
          <a:xfrm>
            <a:off x="5715000" y="1143000"/>
            <a:ext cx="1219200" cy="304800"/>
          </a:xfrm>
          <a:prstGeom prst="rect">
            <a:avLst/>
          </a:prstGeom>
          <a:noFill/>
          <a:ln w="9525">
            <a:noFill/>
            <a:miter lim="800000"/>
            <a:headEnd/>
            <a:tailEnd/>
          </a:ln>
        </p:spPr>
        <p:txBody>
          <a:bodyPr wrap="none" anchor="ctr"/>
          <a:lstStyle/>
          <a:p>
            <a:pPr algn="ctr"/>
            <a:r>
              <a:rPr lang="en-US">
                <a:solidFill>
                  <a:schemeClr val="bg1"/>
                </a:solidFill>
              </a:rPr>
              <a:t>Slotted Canyon</a:t>
            </a:r>
            <a:endParaRPr lang="en-US"/>
          </a:p>
        </p:txBody>
      </p:sp>
      <p:sp>
        <p:nvSpPr>
          <p:cNvPr id="47112" name="Rectangle 13"/>
          <p:cNvSpPr>
            <a:spLocks noChangeArrowheads="1"/>
          </p:cNvSpPr>
          <p:nvPr/>
        </p:nvSpPr>
        <p:spPr bwMode="auto">
          <a:xfrm>
            <a:off x="3733800" y="6400800"/>
            <a:ext cx="1752600" cy="381000"/>
          </a:xfrm>
          <a:prstGeom prst="rect">
            <a:avLst/>
          </a:prstGeom>
          <a:noFill/>
          <a:ln w="9525">
            <a:noFill/>
            <a:miter lim="800000"/>
            <a:headEnd/>
            <a:tailEnd/>
          </a:ln>
        </p:spPr>
        <p:txBody>
          <a:bodyPr wrap="none" anchor="ctr"/>
          <a:lstStyle/>
          <a:p>
            <a:pPr algn="ctr"/>
            <a:r>
              <a:rPr lang="en-US"/>
              <a:t>Potholes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17.20 a-c</a:t>
            </a:r>
          </a:p>
        </p:txBody>
      </p:sp>
      <p:sp>
        <p:nvSpPr>
          <p:cNvPr id="49155" name="Rectangle 1027"/>
          <p:cNvSpPr>
            <a:spLocks noGrp="1" noChangeArrowheads="1"/>
          </p:cNvSpPr>
          <p:nvPr>
            <p:ph type="subTitle" idx="1"/>
          </p:nvPr>
        </p:nvSpPr>
        <p:spPr/>
        <p:txBody>
          <a:bodyPr/>
          <a:lstStyle/>
          <a:p>
            <a:pPr>
              <a:spcBef>
                <a:spcPct val="50000"/>
              </a:spcBef>
            </a:pPr>
            <a:r>
              <a:rPr lang="en-US" smtClean="0"/>
              <a:t>W. W. Norton</a:t>
            </a:r>
          </a:p>
        </p:txBody>
      </p:sp>
      <p:pic>
        <p:nvPicPr>
          <p:cNvPr id="49156" name="Picture 1028" descr="C:\@wwnorton\images\17\4992_EA Fig17.20abc.png"/>
          <p:cNvPicPr>
            <a:picLocks noChangeAspect="1" noChangeArrowheads="1"/>
          </p:cNvPicPr>
          <p:nvPr/>
        </p:nvPicPr>
        <p:blipFill>
          <a:blip r:embed="rId2"/>
          <a:srcRect/>
          <a:stretch>
            <a:fillRect/>
          </a:stretch>
        </p:blipFill>
        <p:spPr bwMode="auto">
          <a:xfrm>
            <a:off x="1619250" y="230188"/>
            <a:ext cx="5905500" cy="639603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C:\Documents and Settings\garnero.DVH\My Documents\GLG 101\L32_running_water\images,movies\FIG12_032.JPG"/>
          <p:cNvPicPr>
            <a:picLocks noChangeAspect="1" noChangeArrowheads="1"/>
          </p:cNvPicPr>
          <p:nvPr/>
        </p:nvPicPr>
        <p:blipFill>
          <a:blip r:embed="rId3"/>
          <a:srcRect/>
          <a:stretch>
            <a:fillRect/>
          </a:stretch>
        </p:blipFill>
        <p:spPr bwMode="auto">
          <a:xfrm>
            <a:off x="0" y="0"/>
            <a:ext cx="9372600" cy="7029450"/>
          </a:xfrm>
          <a:prstGeom prst="rect">
            <a:avLst/>
          </a:prstGeom>
          <a:noFill/>
          <a:ln w="9525">
            <a:noFill/>
            <a:miter lim="800000"/>
            <a:headEnd/>
            <a:tailEnd/>
          </a:ln>
        </p:spPr>
      </p:pic>
    </p:spTree>
  </p:cSld>
  <p:clrMapOvr>
    <a:masterClrMapping/>
  </p:clrMapOvr>
  <p:transition advTm="20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17.26 c</a:t>
            </a:r>
          </a:p>
        </p:txBody>
      </p:sp>
      <p:sp>
        <p:nvSpPr>
          <p:cNvPr id="56323" name="Rectangle 3"/>
          <p:cNvSpPr>
            <a:spLocks noGrp="1" noChangeArrowheads="1"/>
          </p:cNvSpPr>
          <p:nvPr>
            <p:ph type="subTitle" idx="1"/>
          </p:nvPr>
        </p:nvSpPr>
        <p:spPr/>
        <p:txBody>
          <a:bodyPr/>
          <a:lstStyle/>
          <a:p>
            <a:pPr>
              <a:spcBef>
                <a:spcPct val="50000"/>
              </a:spcBef>
            </a:pPr>
            <a:r>
              <a:rPr lang="en-US" smtClean="0"/>
              <a:t>W. W. Norton</a:t>
            </a:r>
          </a:p>
        </p:txBody>
      </p:sp>
      <p:pic>
        <p:nvPicPr>
          <p:cNvPr id="56324" name="Picture 4" descr="C:\@wwnorton\images\17\de impartit\4992_EA Fig17.26c,d.png"/>
          <p:cNvPicPr>
            <a:picLocks noChangeAspect="1" noChangeArrowheads="1"/>
          </p:cNvPicPr>
          <p:nvPr/>
        </p:nvPicPr>
        <p:blipFill>
          <a:blip r:embed="rId2"/>
          <a:srcRect/>
          <a:stretch>
            <a:fillRect/>
          </a:stretch>
        </p:blipFill>
        <p:spPr bwMode="auto">
          <a:xfrm>
            <a:off x="581025" y="228600"/>
            <a:ext cx="7980363" cy="64008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My Documents\classes\Glg101\L20\T&amp;L Fig 10.29 terraces.jpg"/>
          <p:cNvPicPr>
            <a:picLocks noChangeAspect="1" noChangeArrowheads="1"/>
          </p:cNvPicPr>
          <p:nvPr/>
        </p:nvPicPr>
        <p:blipFill>
          <a:blip r:embed="rId2"/>
          <a:srcRect/>
          <a:stretch>
            <a:fillRect/>
          </a:stretch>
        </p:blipFill>
        <p:spPr bwMode="auto">
          <a:xfrm>
            <a:off x="4146550" y="0"/>
            <a:ext cx="4616450" cy="6858000"/>
          </a:xfrm>
          <a:prstGeom prst="rect">
            <a:avLst/>
          </a:prstGeom>
          <a:noFill/>
          <a:ln w="9525">
            <a:noFill/>
            <a:miter lim="800000"/>
            <a:headEnd/>
            <a:tailEnd/>
          </a:ln>
        </p:spPr>
      </p:pic>
      <p:sp>
        <p:nvSpPr>
          <p:cNvPr id="57347" name="Rectangle 3"/>
          <p:cNvSpPr>
            <a:spLocks noChangeArrowheads="1"/>
          </p:cNvSpPr>
          <p:nvPr/>
        </p:nvSpPr>
        <p:spPr bwMode="auto">
          <a:xfrm>
            <a:off x="914400" y="1219200"/>
            <a:ext cx="2286000" cy="1143000"/>
          </a:xfrm>
          <a:prstGeom prst="rect">
            <a:avLst/>
          </a:prstGeom>
          <a:noFill/>
          <a:ln w="9525">
            <a:noFill/>
            <a:miter lim="800000"/>
            <a:headEnd/>
            <a:tailEnd/>
          </a:ln>
        </p:spPr>
        <p:txBody>
          <a:bodyPr wrap="none" anchor="ctr"/>
          <a:lstStyle/>
          <a:p>
            <a:pPr algn="ctr"/>
            <a:r>
              <a:rPr lang="en-US" sz="2800" i="1">
                <a:solidFill>
                  <a:srgbClr val="CC080E"/>
                </a:solidFill>
              </a:rPr>
              <a:t>Floodplains </a:t>
            </a:r>
          </a:p>
          <a:p>
            <a:pPr algn="ctr"/>
            <a:r>
              <a:rPr lang="en-US" sz="2800" i="1">
                <a:solidFill>
                  <a:srgbClr val="CC080E"/>
                </a:solidFill>
              </a:rPr>
              <a:t>and terraces…</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stream '93 flood.mpg">
            <a:hlinkClick r:id="" action="ppaction://media"/>
          </p:cNvPr>
          <p:cNvPicPr>
            <a:picLocks noRot="1" noChangeAspect="1" noChangeArrowheads="1"/>
          </p:cNvPicPr>
          <p:nvPr>
            <a:videoFile r:link="rId1"/>
          </p:nvPr>
        </p:nvPicPr>
        <p:blipFill>
          <a:blip r:embed="rId3"/>
          <a:srcRect/>
          <a:stretch>
            <a:fillRect/>
          </a:stretch>
        </p:blipFill>
        <p:spPr bwMode="auto">
          <a:xfrm>
            <a:off x="1066800" y="838200"/>
            <a:ext cx="7162800" cy="4883150"/>
          </a:xfrm>
          <a:prstGeom prst="rect">
            <a:avLst/>
          </a:prstGeom>
          <a:noFill/>
          <a:ln w="9525">
            <a:noFill/>
            <a:miter lim="800000"/>
            <a:headEnd/>
            <a:tailEnd/>
          </a:ln>
        </p:spPr>
      </p:pic>
      <p:sp>
        <p:nvSpPr>
          <p:cNvPr id="58371" name="Rectangle 3"/>
          <p:cNvSpPr>
            <a:spLocks noChangeArrowheads="1"/>
          </p:cNvSpPr>
          <p:nvPr/>
        </p:nvSpPr>
        <p:spPr bwMode="auto">
          <a:xfrm>
            <a:off x="2133600" y="5943600"/>
            <a:ext cx="5105400" cy="609600"/>
          </a:xfrm>
          <a:prstGeom prst="rect">
            <a:avLst/>
          </a:prstGeom>
          <a:noFill/>
          <a:ln w="9525">
            <a:noFill/>
            <a:miter lim="800000"/>
            <a:headEnd/>
            <a:tailEnd/>
          </a:ln>
        </p:spPr>
        <p:txBody>
          <a:bodyPr wrap="none" anchor="ctr"/>
          <a:lstStyle/>
          <a:p>
            <a:pPr algn="ctr"/>
            <a:r>
              <a:rPr lang="en-US" sz="2800" i="1">
                <a:solidFill>
                  <a:schemeClr val="tx2"/>
                </a:solidFill>
              </a:rPr>
              <a:t>Where not to build: River floodplains…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6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8610"/>
                </p:tgtEl>
              </p:cMediaNode>
            </p:video>
            <p:seq concurrent="1" nextAc="seek">
              <p:cTn id="8" restart="whenNotActive" fill="hold" evtFilter="cancelBubble" nodeType="interactiveSeq">
                <p:stCondLst>
                  <p:cond evt="onClick" delay="0">
                    <p:tgtEl>
                      <p:spTgt spid="686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8610"/>
                                        </p:tgtEl>
                                      </p:cBhvr>
                                    </p:cmd>
                                  </p:childTnLst>
                                </p:cTn>
                              </p:par>
                            </p:childTnLst>
                          </p:cTn>
                        </p:par>
                      </p:childTnLst>
                    </p:cTn>
                  </p:par>
                </p:childTnLst>
              </p:cTn>
              <p:nextCondLst>
                <p:cond evt="onClick" delay="0">
                  <p:tgtEl>
                    <p:spTgt spid="686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685800"/>
            <a:ext cx="9144000" cy="4648200"/>
          </a:xfrm>
          <a:prstGeom prst="rect">
            <a:avLst/>
          </a:prstGeom>
          <a:solidFill>
            <a:srgbClr val="111111"/>
          </a:solidFill>
          <a:ln w="9525">
            <a:noFill/>
            <a:miter lim="800000"/>
            <a:headEnd/>
            <a:tailEnd/>
          </a:ln>
        </p:spPr>
        <p:txBody>
          <a:bodyPr wrap="none" anchor="ctr"/>
          <a:lstStyle/>
          <a:p>
            <a:endParaRPr lang="ru-RU"/>
          </a:p>
        </p:txBody>
      </p:sp>
      <p:pic>
        <p:nvPicPr>
          <p:cNvPr id="27651" name="Picture 3" descr="C:\My Documents\classes\Glg101\L09\press_grains_homo.jpg"/>
          <p:cNvPicPr>
            <a:picLocks noChangeAspect="1" noChangeArrowheads="1"/>
          </p:cNvPicPr>
          <p:nvPr/>
        </p:nvPicPr>
        <p:blipFill>
          <a:blip r:embed="rId2"/>
          <a:srcRect/>
          <a:stretch>
            <a:fillRect/>
          </a:stretch>
        </p:blipFill>
        <p:spPr bwMode="auto">
          <a:xfrm>
            <a:off x="228600" y="914400"/>
            <a:ext cx="4267200" cy="4267200"/>
          </a:xfrm>
          <a:prstGeom prst="rect">
            <a:avLst/>
          </a:prstGeom>
          <a:noFill/>
          <a:ln w="9525">
            <a:noFill/>
            <a:miter lim="800000"/>
            <a:headEnd/>
            <a:tailEnd/>
          </a:ln>
        </p:spPr>
      </p:pic>
      <p:pic>
        <p:nvPicPr>
          <p:cNvPr id="27652" name="Picture 4" descr="C:\My Documents\classes\Glg101\L09\press_grains_inhomo.jpg"/>
          <p:cNvPicPr>
            <a:picLocks noChangeAspect="1" noChangeArrowheads="1"/>
          </p:cNvPicPr>
          <p:nvPr/>
        </p:nvPicPr>
        <p:blipFill>
          <a:blip r:embed="rId3"/>
          <a:srcRect/>
          <a:stretch>
            <a:fillRect/>
          </a:stretch>
        </p:blipFill>
        <p:spPr bwMode="auto">
          <a:xfrm>
            <a:off x="4648200" y="914400"/>
            <a:ext cx="4267200" cy="4267200"/>
          </a:xfrm>
          <a:prstGeom prst="rect">
            <a:avLst/>
          </a:prstGeom>
          <a:noFill/>
          <a:ln w="9525">
            <a:noFill/>
            <a:miter lim="800000"/>
            <a:headEnd/>
            <a:tailEnd/>
          </a:ln>
        </p:spPr>
      </p:pic>
      <p:sp>
        <p:nvSpPr>
          <p:cNvPr id="27653" name="Text Box 5"/>
          <p:cNvSpPr txBox="1">
            <a:spLocks noChangeArrowheads="1"/>
          </p:cNvSpPr>
          <p:nvPr/>
        </p:nvSpPr>
        <p:spPr bwMode="auto">
          <a:xfrm>
            <a:off x="3779838" y="228600"/>
            <a:ext cx="1630362" cy="461963"/>
          </a:xfrm>
          <a:prstGeom prst="rect">
            <a:avLst/>
          </a:prstGeom>
          <a:noFill/>
          <a:ln w="9525">
            <a:noFill/>
            <a:miter lim="800000"/>
            <a:headEnd/>
            <a:tailEnd/>
          </a:ln>
        </p:spPr>
        <p:txBody>
          <a:bodyPr wrap="none">
            <a:spAutoFit/>
          </a:bodyPr>
          <a:lstStyle/>
          <a:p>
            <a:r>
              <a:rPr lang="en-US">
                <a:solidFill>
                  <a:srgbClr val="FFFFCC"/>
                </a:solidFill>
                <a:latin typeface="Verdana" pitchFamily="34" charset="0"/>
              </a:rPr>
              <a:t>Example:</a:t>
            </a:r>
          </a:p>
        </p:txBody>
      </p:sp>
      <p:sp>
        <p:nvSpPr>
          <p:cNvPr id="27654" name="Text Box 6"/>
          <p:cNvSpPr txBox="1">
            <a:spLocks noChangeArrowheads="1"/>
          </p:cNvSpPr>
          <p:nvPr/>
        </p:nvSpPr>
        <p:spPr bwMode="auto">
          <a:xfrm>
            <a:off x="1066800" y="5486400"/>
            <a:ext cx="1939925" cy="461963"/>
          </a:xfrm>
          <a:prstGeom prst="rect">
            <a:avLst/>
          </a:prstGeom>
          <a:noFill/>
          <a:ln w="9525">
            <a:noFill/>
            <a:miter lim="800000"/>
            <a:headEnd/>
            <a:tailEnd/>
          </a:ln>
        </p:spPr>
        <p:txBody>
          <a:bodyPr wrap="none">
            <a:spAutoFit/>
          </a:bodyPr>
          <a:lstStyle/>
          <a:p>
            <a:r>
              <a:rPr lang="en-US">
                <a:solidFill>
                  <a:srgbClr val="FFFFCC"/>
                </a:solidFill>
                <a:latin typeface="Verdana" pitchFamily="34" charset="0"/>
              </a:rPr>
              <a:t>Well-sorted</a:t>
            </a:r>
          </a:p>
        </p:txBody>
      </p:sp>
      <p:sp>
        <p:nvSpPr>
          <p:cNvPr id="27655" name="Text Box 7"/>
          <p:cNvSpPr txBox="1">
            <a:spLocks noChangeArrowheads="1"/>
          </p:cNvSpPr>
          <p:nvPr/>
        </p:nvSpPr>
        <p:spPr bwMode="auto">
          <a:xfrm>
            <a:off x="5867400" y="5562600"/>
            <a:ext cx="2239963" cy="461963"/>
          </a:xfrm>
          <a:prstGeom prst="rect">
            <a:avLst/>
          </a:prstGeom>
          <a:noFill/>
          <a:ln w="9525">
            <a:noFill/>
            <a:miter lim="800000"/>
            <a:headEnd/>
            <a:tailEnd/>
          </a:ln>
        </p:spPr>
        <p:txBody>
          <a:bodyPr wrap="none">
            <a:spAutoFit/>
          </a:bodyPr>
          <a:lstStyle/>
          <a:p>
            <a:r>
              <a:rPr lang="en-US">
                <a:solidFill>
                  <a:srgbClr val="FFFFCC"/>
                </a:solidFill>
                <a:latin typeface="Verdana" pitchFamily="34" charset="0"/>
              </a:rPr>
              <a:t>Poorly-sorted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17.14 c</a:t>
            </a:r>
          </a:p>
        </p:txBody>
      </p:sp>
      <p:sp>
        <p:nvSpPr>
          <p:cNvPr id="60419" name="Rectangle 3"/>
          <p:cNvSpPr>
            <a:spLocks noGrp="1" noChangeArrowheads="1"/>
          </p:cNvSpPr>
          <p:nvPr>
            <p:ph type="subTitle" idx="1"/>
          </p:nvPr>
        </p:nvSpPr>
        <p:spPr/>
        <p:txBody>
          <a:bodyPr/>
          <a:lstStyle/>
          <a:p>
            <a:pPr>
              <a:spcBef>
                <a:spcPct val="50000"/>
              </a:spcBef>
            </a:pPr>
            <a:r>
              <a:rPr lang="en-US" smtClean="0"/>
              <a:t>W. W. Norton</a:t>
            </a:r>
          </a:p>
        </p:txBody>
      </p:sp>
      <p:pic>
        <p:nvPicPr>
          <p:cNvPr id="60420" name="Picture 4" descr="C:\@wwnorton\images\17\de impartit\4992_EA Fig17.14c.png"/>
          <p:cNvPicPr>
            <a:picLocks noChangeAspect="1" noChangeArrowheads="1"/>
          </p:cNvPicPr>
          <p:nvPr/>
        </p:nvPicPr>
        <p:blipFill>
          <a:blip r:embed="rId2"/>
          <a:srcRect/>
          <a:stretch>
            <a:fillRect/>
          </a:stretch>
        </p:blipFill>
        <p:spPr bwMode="auto">
          <a:xfrm>
            <a:off x="201613" y="909638"/>
            <a:ext cx="8740775" cy="5038725"/>
          </a:xfrm>
          <a:prstGeom prst="rect">
            <a:avLst/>
          </a:prstGeom>
          <a:noFill/>
          <a:ln w="9525">
            <a:noFill/>
            <a:miter lim="800000"/>
            <a:headEnd/>
            <a:tailEnd/>
          </a:ln>
        </p:spPr>
      </p:pic>
      <p:sp>
        <p:nvSpPr>
          <p:cNvPr id="60421" name="Rectangle 5"/>
          <p:cNvSpPr>
            <a:spLocks noChangeArrowheads="1"/>
          </p:cNvSpPr>
          <p:nvPr/>
        </p:nvSpPr>
        <p:spPr bwMode="auto">
          <a:xfrm>
            <a:off x="914400" y="457200"/>
            <a:ext cx="7086600" cy="609600"/>
          </a:xfrm>
          <a:prstGeom prst="rect">
            <a:avLst/>
          </a:prstGeom>
          <a:noFill/>
          <a:ln w="9525">
            <a:noFill/>
            <a:miter lim="800000"/>
            <a:headEnd/>
            <a:tailEnd/>
          </a:ln>
        </p:spPr>
        <p:txBody>
          <a:bodyPr wrap="none" anchor="ctr"/>
          <a:lstStyle/>
          <a:p>
            <a:pPr algn="ctr"/>
            <a:r>
              <a:rPr lang="en-US" sz="2400" i="1">
                <a:solidFill>
                  <a:schemeClr val="accent2"/>
                </a:solidFill>
              </a:rPr>
              <a:t>Lateral channel migration occurs in meandering streams</a:t>
            </a:r>
          </a:p>
          <a:p>
            <a:pPr algn="ctr"/>
            <a:r>
              <a:rPr lang="en-US" sz="2400" i="1">
                <a:solidFill>
                  <a:schemeClr val="accent2"/>
                </a:solidFill>
              </a:rPr>
              <a:t>by erosion on the inside (cut-bank) of the meander bend</a:t>
            </a:r>
          </a:p>
          <a:p>
            <a:pPr algn="ctr"/>
            <a:r>
              <a:rPr lang="en-US" sz="2400" i="1">
                <a:solidFill>
                  <a:schemeClr val="accent2"/>
                </a:solidFill>
              </a:rPr>
              <a:t>and deposition of point bars on the inside of the bend…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My Documents\classes\Glg101\L20\chernicoff meander formation.jpg"/>
          <p:cNvPicPr>
            <a:picLocks noChangeAspect="1" noChangeArrowheads="1"/>
          </p:cNvPicPr>
          <p:nvPr/>
        </p:nvPicPr>
        <p:blipFill>
          <a:blip r:embed="rId2"/>
          <a:srcRect/>
          <a:stretch>
            <a:fillRect/>
          </a:stretch>
        </p:blipFill>
        <p:spPr bwMode="auto">
          <a:xfrm>
            <a:off x="1295400" y="0"/>
            <a:ext cx="6161088" cy="66294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My Documents\classes\Glg101\L20\T&amp;L Fig 10.26 cut off cartoon.jpg"/>
          <p:cNvPicPr>
            <a:picLocks noChangeAspect="1" noChangeArrowheads="1"/>
          </p:cNvPicPr>
          <p:nvPr/>
        </p:nvPicPr>
        <p:blipFill>
          <a:blip r:embed="rId2"/>
          <a:srcRect/>
          <a:stretch>
            <a:fillRect/>
          </a:stretch>
        </p:blipFill>
        <p:spPr bwMode="auto">
          <a:xfrm>
            <a:off x="533400" y="76200"/>
            <a:ext cx="3397250" cy="6705600"/>
          </a:xfrm>
          <a:prstGeom prst="rect">
            <a:avLst/>
          </a:prstGeom>
          <a:noFill/>
          <a:ln w="9525">
            <a:noFill/>
            <a:miter lim="800000"/>
            <a:headEnd/>
            <a:tailEnd/>
          </a:ln>
        </p:spPr>
      </p:pic>
      <p:pic>
        <p:nvPicPr>
          <p:cNvPr id="152579" name="Picture 3" descr="C:\My Documents\classes\Glg101\L20\T&amp;L Fig 10.27 cut off foto.jpg"/>
          <p:cNvPicPr>
            <a:picLocks noChangeAspect="1" noChangeArrowheads="1"/>
          </p:cNvPicPr>
          <p:nvPr/>
        </p:nvPicPr>
        <p:blipFill>
          <a:blip r:embed="rId3"/>
          <a:srcRect/>
          <a:stretch>
            <a:fillRect/>
          </a:stretch>
        </p:blipFill>
        <p:spPr bwMode="auto">
          <a:xfrm>
            <a:off x="4648200" y="685800"/>
            <a:ext cx="4211638" cy="5392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2579"/>
                                        </p:tgtEl>
                                        <p:attrNameLst>
                                          <p:attrName>style.visibility</p:attrName>
                                        </p:attrNameLst>
                                      </p:cBhvr>
                                      <p:to>
                                        <p:strVal val="visible"/>
                                      </p:to>
                                    </p:set>
                                    <p:animEffect transition="in" filter="dissolve">
                                      <p:cBhvr>
                                        <p:cTn id="7" dur="500"/>
                                        <p:tgtEl>
                                          <p:spTgt spid="15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17.21 b</a:t>
            </a:r>
          </a:p>
        </p:txBody>
      </p:sp>
      <p:sp>
        <p:nvSpPr>
          <p:cNvPr id="69635" name="Rectangle 3"/>
          <p:cNvSpPr>
            <a:spLocks noGrp="1" noChangeArrowheads="1"/>
          </p:cNvSpPr>
          <p:nvPr>
            <p:ph type="subTitle" idx="1"/>
          </p:nvPr>
        </p:nvSpPr>
        <p:spPr/>
        <p:txBody>
          <a:bodyPr/>
          <a:lstStyle/>
          <a:p>
            <a:pPr>
              <a:spcBef>
                <a:spcPct val="50000"/>
              </a:spcBef>
            </a:pPr>
            <a:r>
              <a:rPr lang="en-US" smtClean="0"/>
              <a:t>W. W. Norton</a:t>
            </a:r>
          </a:p>
        </p:txBody>
      </p:sp>
      <p:pic>
        <p:nvPicPr>
          <p:cNvPr id="69636" name="Picture 4" descr="C:\@wwnorton\images\17\4992_EA Fig17.21b.png"/>
          <p:cNvPicPr>
            <a:picLocks noChangeAspect="1" noChangeArrowheads="1"/>
          </p:cNvPicPr>
          <p:nvPr/>
        </p:nvPicPr>
        <p:blipFill>
          <a:blip r:embed="rId2"/>
          <a:srcRect/>
          <a:stretch>
            <a:fillRect/>
          </a:stretch>
        </p:blipFill>
        <p:spPr bwMode="auto">
          <a:xfrm>
            <a:off x="371475" y="1671638"/>
            <a:ext cx="8399463" cy="3514725"/>
          </a:xfrm>
          <a:prstGeom prst="rect">
            <a:avLst/>
          </a:prstGeom>
          <a:noFill/>
          <a:ln w="9525">
            <a:noFill/>
            <a:miter lim="800000"/>
            <a:headEnd/>
            <a:tailEnd/>
          </a:ln>
        </p:spPr>
      </p:pic>
      <p:sp>
        <p:nvSpPr>
          <p:cNvPr id="69637" name="Rectangle 5"/>
          <p:cNvSpPr>
            <a:spLocks noChangeArrowheads="1"/>
          </p:cNvSpPr>
          <p:nvPr/>
        </p:nvSpPr>
        <p:spPr bwMode="auto">
          <a:xfrm>
            <a:off x="2209800" y="533400"/>
            <a:ext cx="5257800" cy="762000"/>
          </a:xfrm>
          <a:prstGeom prst="rect">
            <a:avLst/>
          </a:prstGeom>
          <a:noFill/>
          <a:ln w="9525">
            <a:noFill/>
            <a:miter lim="800000"/>
            <a:headEnd/>
            <a:tailEnd/>
          </a:ln>
        </p:spPr>
        <p:txBody>
          <a:bodyPr wrap="none" anchor="ctr"/>
          <a:lstStyle/>
          <a:p>
            <a:pPr algn="ctr"/>
            <a:r>
              <a:rPr lang="en-US" sz="2400" i="1">
                <a:solidFill>
                  <a:srgbClr val="CC080E"/>
                </a:solidFill>
              </a:rPr>
              <a:t>Raising the base level of a stream leads </a:t>
            </a:r>
          </a:p>
          <a:p>
            <a:pPr algn="ctr"/>
            <a:r>
              <a:rPr lang="en-US" sz="2400" i="1">
                <a:solidFill>
                  <a:srgbClr val="CC080E"/>
                </a:solidFill>
              </a:rPr>
              <a:t>to deposition of sediments and </a:t>
            </a:r>
          </a:p>
          <a:p>
            <a:pPr algn="ctr"/>
            <a:r>
              <a:rPr lang="en-US" sz="2400" i="1">
                <a:solidFill>
                  <a:srgbClr val="CC080E"/>
                </a:solidFill>
              </a:rPr>
              <a:t>can induce meandering…</a:t>
            </a: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17.21 c</a:t>
            </a:r>
          </a:p>
        </p:txBody>
      </p:sp>
      <p:sp>
        <p:nvSpPr>
          <p:cNvPr id="70659" name="Rectangle 3"/>
          <p:cNvSpPr>
            <a:spLocks noGrp="1" noChangeArrowheads="1"/>
          </p:cNvSpPr>
          <p:nvPr>
            <p:ph type="subTitle" idx="1"/>
          </p:nvPr>
        </p:nvSpPr>
        <p:spPr/>
        <p:txBody>
          <a:bodyPr/>
          <a:lstStyle/>
          <a:p>
            <a:pPr>
              <a:spcBef>
                <a:spcPct val="50000"/>
              </a:spcBef>
            </a:pPr>
            <a:r>
              <a:rPr lang="en-US" smtClean="0"/>
              <a:t>W. W. Norton</a:t>
            </a:r>
          </a:p>
        </p:txBody>
      </p:sp>
      <p:pic>
        <p:nvPicPr>
          <p:cNvPr id="70660" name="Picture 4" descr="C:\@wwnorton\images\17\4992_EA Fig17.21c.png"/>
          <p:cNvPicPr>
            <a:picLocks noChangeAspect="1" noChangeArrowheads="1"/>
          </p:cNvPicPr>
          <p:nvPr/>
        </p:nvPicPr>
        <p:blipFill>
          <a:blip r:embed="rId2"/>
          <a:srcRect/>
          <a:stretch>
            <a:fillRect/>
          </a:stretch>
        </p:blipFill>
        <p:spPr bwMode="auto">
          <a:xfrm>
            <a:off x="371475" y="1671638"/>
            <a:ext cx="8399463" cy="3514725"/>
          </a:xfrm>
          <a:prstGeom prst="rect">
            <a:avLst/>
          </a:prstGeom>
          <a:noFill/>
          <a:ln w="9525">
            <a:noFill/>
            <a:miter lim="800000"/>
            <a:headEnd/>
            <a:tailEnd/>
          </a:ln>
        </p:spPr>
      </p:pic>
      <p:sp>
        <p:nvSpPr>
          <p:cNvPr id="70661" name="Rectangle 5"/>
          <p:cNvSpPr>
            <a:spLocks noChangeArrowheads="1"/>
          </p:cNvSpPr>
          <p:nvPr/>
        </p:nvSpPr>
        <p:spPr bwMode="auto">
          <a:xfrm>
            <a:off x="1600200" y="381000"/>
            <a:ext cx="6096000" cy="990600"/>
          </a:xfrm>
          <a:prstGeom prst="rect">
            <a:avLst/>
          </a:prstGeom>
          <a:noFill/>
          <a:ln w="9525">
            <a:noFill/>
            <a:miter lim="800000"/>
            <a:headEnd/>
            <a:tailEnd/>
          </a:ln>
        </p:spPr>
        <p:txBody>
          <a:bodyPr wrap="none" anchor="ctr"/>
          <a:lstStyle/>
          <a:p>
            <a:pPr algn="ctr"/>
            <a:r>
              <a:rPr lang="en-US" sz="2400" i="1">
                <a:solidFill>
                  <a:srgbClr val="CC080E"/>
                </a:solidFill>
              </a:rPr>
              <a:t>Lowering base level can cause vertical erosion</a:t>
            </a:r>
          </a:p>
          <a:p>
            <a:pPr algn="ctr"/>
            <a:r>
              <a:rPr lang="en-US" sz="2400" i="1">
                <a:solidFill>
                  <a:srgbClr val="CC080E"/>
                </a:solidFill>
              </a:rPr>
              <a:t>and channel incision, with the formation of terraces…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7" descr="C:\Documents and Settings\garnero.DVH\My Documents\GLG 101\L32_running_water\images,movies\Kresan 1e-12-06.jpg"/>
          <p:cNvPicPr>
            <a:picLocks noChangeAspect="1" noChangeArrowheads="1"/>
          </p:cNvPicPr>
          <p:nvPr/>
        </p:nvPicPr>
        <p:blipFill>
          <a:blip r:embed="rId3"/>
          <a:srcRect/>
          <a:stretch>
            <a:fillRect/>
          </a:stretch>
        </p:blipFill>
        <p:spPr bwMode="auto">
          <a:xfrm>
            <a:off x="4522788" y="0"/>
            <a:ext cx="4621212" cy="6858000"/>
          </a:xfrm>
          <a:prstGeom prst="rect">
            <a:avLst/>
          </a:prstGeom>
          <a:noFill/>
          <a:ln w="9525">
            <a:noFill/>
            <a:miter lim="800000"/>
            <a:headEnd/>
            <a:tailEnd/>
          </a:ln>
        </p:spPr>
      </p:pic>
      <p:pic>
        <p:nvPicPr>
          <p:cNvPr id="72707" name="Picture 6" descr="C:\Documents and Settings\garnero.DVH\My Documents\GLG 101\L32_running_water\images,movies\Kresan 1e-12-05.jpg"/>
          <p:cNvPicPr>
            <a:picLocks noChangeAspect="1" noChangeArrowheads="1"/>
          </p:cNvPicPr>
          <p:nvPr/>
        </p:nvPicPr>
        <p:blipFill>
          <a:blip r:embed="rId4"/>
          <a:srcRect/>
          <a:stretch>
            <a:fillRect/>
          </a:stretch>
        </p:blipFill>
        <p:spPr bwMode="auto">
          <a:xfrm>
            <a:off x="0" y="0"/>
            <a:ext cx="4686300" cy="6858000"/>
          </a:xfrm>
          <a:prstGeom prst="rect">
            <a:avLst/>
          </a:prstGeom>
          <a:noFill/>
          <a:ln w="9525">
            <a:noFill/>
            <a:miter lim="800000"/>
            <a:headEnd/>
            <a:tailEnd/>
          </a:ln>
        </p:spPr>
      </p:pic>
      <p:sp>
        <p:nvSpPr>
          <p:cNvPr id="72708" name="Rectangle 9"/>
          <p:cNvSpPr>
            <a:spLocks noChangeArrowheads="1"/>
          </p:cNvSpPr>
          <p:nvPr/>
        </p:nvSpPr>
        <p:spPr bwMode="auto">
          <a:xfrm>
            <a:off x="457200" y="381000"/>
            <a:ext cx="3581400" cy="533400"/>
          </a:xfrm>
          <a:prstGeom prst="rect">
            <a:avLst/>
          </a:prstGeom>
          <a:noFill/>
          <a:ln w="9525">
            <a:noFill/>
            <a:miter lim="800000"/>
            <a:headEnd/>
            <a:tailEnd/>
          </a:ln>
        </p:spPr>
        <p:txBody>
          <a:bodyPr wrap="none" anchor="ctr"/>
          <a:lstStyle/>
          <a:p>
            <a:pPr algn="ctr"/>
            <a:r>
              <a:rPr lang="en-US"/>
              <a:t>Did base level go up or down here?</a:t>
            </a:r>
          </a:p>
        </p:txBody>
      </p:sp>
      <p:sp>
        <p:nvSpPr>
          <p:cNvPr id="72709" name="Rectangle 10"/>
          <p:cNvSpPr>
            <a:spLocks noChangeArrowheads="1"/>
          </p:cNvSpPr>
          <p:nvPr/>
        </p:nvSpPr>
        <p:spPr bwMode="auto">
          <a:xfrm>
            <a:off x="5334000" y="0"/>
            <a:ext cx="3124200" cy="1066800"/>
          </a:xfrm>
          <a:prstGeom prst="rect">
            <a:avLst/>
          </a:prstGeom>
          <a:noFill/>
          <a:ln w="9525">
            <a:noFill/>
            <a:miter lim="800000"/>
            <a:headEnd/>
            <a:tailEnd/>
          </a:ln>
        </p:spPr>
        <p:txBody>
          <a:bodyPr wrap="none" anchor="ctr"/>
          <a:lstStyle/>
          <a:p>
            <a:pPr algn="ctr"/>
            <a:endParaRPr lang="ru-RU" sz="2400" i="1"/>
          </a:p>
        </p:txBody>
      </p:sp>
      <p:sp>
        <p:nvSpPr>
          <p:cNvPr id="72710" name="Rectangle 11"/>
          <p:cNvSpPr>
            <a:spLocks noChangeArrowheads="1"/>
          </p:cNvSpPr>
          <p:nvPr/>
        </p:nvSpPr>
        <p:spPr bwMode="auto">
          <a:xfrm>
            <a:off x="5334000" y="5334000"/>
            <a:ext cx="3505200" cy="1219200"/>
          </a:xfrm>
          <a:prstGeom prst="rect">
            <a:avLst/>
          </a:prstGeom>
          <a:solidFill>
            <a:schemeClr val="hlink"/>
          </a:solidFill>
          <a:ln w="9525">
            <a:solidFill>
              <a:schemeClr val="tx1"/>
            </a:solidFill>
            <a:miter lim="800000"/>
            <a:headEnd/>
            <a:tailEnd/>
          </a:ln>
        </p:spPr>
        <p:txBody>
          <a:bodyPr wrap="none" anchor="ctr"/>
          <a:lstStyle/>
          <a:p>
            <a:pPr algn="ctr"/>
            <a:r>
              <a:rPr lang="en-US" sz="2400" i="1">
                <a:solidFill>
                  <a:schemeClr val="accent2"/>
                </a:solidFill>
              </a:rPr>
              <a:t>What happened </a:t>
            </a:r>
          </a:p>
          <a:p>
            <a:pPr algn="ctr"/>
            <a:r>
              <a:rPr lang="en-US" sz="2400" i="1">
                <a:solidFill>
                  <a:schemeClr val="accent2"/>
                </a:solidFill>
              </a:rPr>
              <a:t>to base level upstream </a:t>
            </a:r>
          </a:p>
          <a:p>
            <a:pPr algn="ctr"/>
            <a:r>
              <a:rPr lang="en-US" sz="2400" i="1">
                <a:solidFill>
                  <a:schemeClr val="accent2"/>
                </a:solidFill>
              </a:rPr>
              <a:t>from the dam?</a:t>
            </a:r>
            <a:endParaRPr lang="en-US">
              <a:solidFill>
                <a:schemeClr val="accent2"/>
              </a:solidFill>
            </a:endParaRPr>
          </a:p>
        </p:txBody>
      </p:sp>
    </p:spTree>
  </p:cSld>
  <p:clrMapOvr>
    <a:masterClrMapping/>
  </p:clrMapOvr>
  <p:transition advTm="20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My Documents\classes\Glg101\L20\T&amp;L Fig 10.28 deep meandor 2.jpg"/>
          <p:cNvPicPr>
            <a:picLocks noChangeAspect="1" noChangeArrowheads="1"/>
          </p:cNvPicPr>
          <p:nvPr/>
        </p:nvPicPr>
        <p:blipFill>
          <a:blip r:embed="rId2"/>
          <a:srcRect/>
          <a:stretch>
            <a:fillRect/>
          </a:stretch>
        </p:blipFill>
        <p:spPr bwMode="auto">
          <a:xfrm>
            <a:off x="4114800" y="3209925"/>
            <a:ext cx="4724400" cy="3495675"/>
          </a:xfrm>
          <a:prstGeom prst="rect">
            <a:avLst/>
          </a:prstGeom>
          <a:noFill/>
          <a:ln w="9525">
            <a:noFill/>
            <a:miter lim="800000"/>
            <a:headEnd/>
            <a:tailEnd/>
          </a:ln>
        </p:spPr>
      </p:pic>
      <p:pic>
        <p:nvPicPr>
          <p:cNvPr id="73731" name="Picture 3" descr="C:\My Documents\classes\Glg101\L20\T&amp;L Fig 10.28 deep meandor 1.jpg"/>
          <p:cNvPicPr>
            <a:picLocks noChangeAspect="1" noChangeArrowheads="1"/>
          </p:cNvPicPr>
          <p:nvPr/>
        </p:nvPicPr>
        <p:blipFill>
          <a:blip r:embed="rId3"/>
          <a:srcRect/>
          <a:stretch>
            <a:fillRect/>
          </a:stretch>
        </p:blipFill>
        <p:spPr bwMode="auto">
          <a:xfrm>
            <a:off x="152400" y="152400"/>
            <a:ext cx="5334000" cy="2892425"/>
          </a:xfrm>
          <a:prstGeom prst="rect">
            <a:avLst/>
          </a:prstGeom>
          <a:noFill/>
          <a:ln w="9525">
            <a:noFill/>
            <a:miter lim="800000"/>
            <a:headEnd/>
            <a:tailEnd/>
          </a:ln>
        </p:spPr>
      </p:pic>
      <p:sp>
        <p:nvSpPr>
          <p:cNvPr id="155652" name="Text Box 4"/>
          <p:cNvSpPr txBox="1">
            <a:spLocks noChangeArrowheads="1"/>
          </p:cNvSpPr>
          <p:nvPr/>
        </p:nvSpPr>
        <p:spPr bwMode="auto">
          <a:xfrm>
            <a:off x="6248400" y="865188"/>
            <a:ext cx="1987550" cy="1066800"/>
          </a:xfrm>
          <a:prstGeom prst="rect">
            <a:avLst/>
          </a:prstGeom>
          <a:noFill/>
          <a:ln w="9525">
            <a:noFill/>
            <a:miter lim="800000"/>
            <a:headEnd/>
            <a:tailEnd/>
          </a:ln>
          <a:effectLst/>
        </p:spPr>
        <p:txBody>
          <a:bodyPr wrap="none">
            <a:spAutoFit/>
          </a:bodyPr>
          <a:lstStyle/>
          <a:p>
            <a:pPr>
              <a:defRPr/>
            </a:pPr>
            <a:r>
              <a:rPr lang="en-US" sz="3200">
                <a:solidFill>
                  <a:srgbClr val="006600"/>
                </a:solidFill>
                <a:effectLst>
                  <a:outerShdw blurRad="38100" dist="38100" dir="2700000" algn="tl">
                    <a:srgbClr val="000000"/>
                  </a:outerShdw>
                </a:effectLst>
                <a:latin typeface="Arial" charset="0"/>
              </a:rPr>
              <a:t>Incised</a:t>
            </a:r>
          </a:p>
          <a:p>
            <a:pPr>
              <a:defRPr/>
            </a:pPr>
            <a:r>
              <a:rPr lang="en-US" sz="3200">
                <a:solidFill>
                  <a:srgbClr val="006600"/>
                </a:solidFill>
                <a:effectLst>
                  <a:outerShdw blurRad="38100" dist="38100" dir="2700000" algn="tl">
                    <a:srgbClr val="000000"/>
                  </a:outerShdw>
                </a:effectLst>
                <a:latin typeface="Arial" charset="0"/>
              </a:rPr>
              <a:t>meanders</a:t>
            </a:r>
          </a:p>
        </p:txBody>
      </p:sp>
      <p:sp>
        <p:nvSpPr>
          <p:cNvPr id="73733" name="Rectangle 5"/>
          <p:cNvSpPr>
            <a:spLocks noChangeArrowheads="1"/>
          </p:cNvSpPr>
          <p:nvPr/>
        </p:nvSpPr>
        <p:spPr bwMode="auto">
          <a:xfrm>
            <a:off x="762000" y="3810000"/>
            <a:ext cx="2514600" cy="2133600"/>
          </a:xfrm>
          <a:prstGeom prst="rect">
            <a:avLst/>
          </a:prstGeom>
          <a:noFill/>
          <a:ln w="9525">
            <a:noFill/>
            <a:miter lim="800000"/>
            <a:headEnd/>
            <a:tailEnd/>
          </a:ln>
        </p:spPr>
        <p:txBody>
          <a:bodyPr wrap="none" anchor="ctr"/>
          <a:lstStyle/>
          <a:p>
            <a:pPr algn="ctr"/>
            <a:r>
              <a:rPr lang="en-US" sz="2800" i="1">
                <a:solidFill>
                  <a:schemeClr val="accent2"/>
                </a:solidFill>
              </a:rPr>
              <a:t>What happened to</a:t>
            </a:r>
          </a:p>
          <a:p>
            <a:pPr algn="ctr"/>
            <a:r>
              <a:rPr lang="en-US" sz="2800" i="1">
                <a:solidFill>
                  <a:schemeClr val="accent2"/>
                </a:solidFill>
              </a:rPr>
              <a:t>base level here?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17.10 a, b</a:t>
            </a:r>
          </a:p>
        </p:txBody>
      </p:sp>
      <p:sp>
        <p:nvSpPr>
          <p:cNvPr id="74755" name="Rectangle 3"/>
          <p:cNvSpPr>
            <a:spLocks noGrp="1" noChangeArrowheads="1"/>
          </p:cNvSpPr>
          <p:nvPr>
            <p:ph type="subTitle" idx="1"/>
          </p:nvPr>
        </p:nvSpPr>
        <p:spPr/>
        <p:txBody>
          <a:bodyPr/>
          <a:lstStyle/>
          <a:p>
            <a:pPr>
              <a:spcBef>
                <a:spcPct val="0"/>
              </a:spcBef>
            </a:pPr>
            <a:r>
              <a:rPr lang="en-US" smtClean="0"/>
              <a:t>W. W. Norton</a:t>
            </a:r>
          </a:p>
        </p:txBody>
      </p:sp>
      <p:pic>
        <p:nvPicPr>
          <p:cNvPr id="74756" name="Picture 4" descr="C:\@wwnorton\images\17\4992_EA Fig17.10a,b.png"/>
          <p:cNvPicPr>
            <a:picLocks noChangeAspect="1" noChangeArrowheads="1"/>
          </p:cNvPicPr>
          <p:nvPr/>
        </p:nvPicPr>
        <p:blipFill>
          <a:blip r:embed="rId2"/>
          <a:srcRect/>
          <a:stretch>
            <a:fillRect/>
          </a:stretch>
        </p:blipFill>
        <p:spPr bwMode="auto">
          <a:xfrm>
            <a:off x="96838" y="2336800"/>
            <a:ext cx="8948737" cy="2184400"/>
          </a:xfrm>
          <a:prstGeom prst="rect">
            <a:avLst/>
          </a:prstGeom>
          <a:noFill/>
          <a:ln w="9525">
            <a:noFill/>
            <a:miter lim="800000"/>
            <a:headEnd/>
            <a:tailEnd/>
          </a:ln>
        </p:spPr>
      </p:pic>
      <p:sp>
        <p:nvSpPr>
          <p:cNvPr id="74757" name="Rectangle 5"/>
          <p:cNvSpPr>
            <a:spLocks noChangeArrowheads="1"/>
          </p:cNvSpPr>
          <p:nvPr/>
        </p:nvSpPr>
        <p:spPr bwMode="auto">
          <a:xfrm>
            <a:off x="2438400" y="457200"/>
            <a:ext cx="4267200" cy="1295400"/>
          </a:xfrm>
          <a:prstGeom prst="rect">
            <a:avLst/>
          </a:prstGeom>
          <a:solidFill>
            <a:srgbClr val="8EB588"/>
          </a:solidFill>
          <a:ln w="9525">
            <a:solidFill>
              <a:schemeClr val="tx1"/>
            </a:solidFill>
            <a:miter lim="800000"/>
            <a:headEnd/>
            <a:tailEnd/>
          </a:ln>
        </p:spPr>
        <p:txBody>
          <a:bodyPr wrap="none" anchor="ctr"/>
          <a:lstStyle/>
          <a:p>
            <a:pPr marL="457200" indent="-457200" algn="ctr"/>
            <a:r>
              <a:rPr lang="en-US"/>
              <a:t>Base level can be altered by:</a:t>
            </a:r>
          </a:p>
          <a:p>
            <a:pPr marL="457200" indent="-457200" algn="ctr">
              <a:buFont typeface="Times"/>
              <a:buAutoNum type="arabicParenR"/>
            </a:pPr>
            <a:r>
              <a:rPr lang="en-US"/>
              <a:t>Local or regional uplift </a:t>
            </a:r>
          </a:p>
          <a:p>
            <a:pPr marL="457200" indent="-457200" algn="ctr">
              <a:buFont typeface="Times"/>
              <a:buAutoNum type="arabicParenR"/>
            </a:pPr>
            <a:r>
              <a:rPr lang="en-US"/>
              <a:t>Sea level change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17.27 a</a:t>
            </a:r>
          </a:p>
        </p:txBody>
      </p:sp>
      <p:sp>
        <p:nvSpPr>
          <p:cNvPr id="75779" name="Rectangle 3"/>
          <p:cNvSpPr>
            <a:spLocks noGrp="1" noChangeArrowheads="1"/>
          </p:cNvSpPr>
          <p:nvPr>
            <p:ph type="subTitle" idx="1"/>
          </p:nvPr>
        </p:nvSpPr>
        <p:spPr/>
        <p:txBody>
          <a:bodyPr/>
          <a:lstStyle/>
          <a:p>
            <a:pPr fontAlgn="t">
              <a:spcBef>
                <a:spcPct val="50000"/>
              </a:spcBef>
            </a:pPr>
            <a:r>
              <a:rPr lang="en-US" smtClean="0"/>
              <a:t>Modified from Hamblin and Christiansen, 1988</a:t>
            </a:r>
          </a:p>
        </p:txBody>
      </p:sp>
      <p:pic>
        <p:nvPicPr>
          <p:cNvPr id="75780" name="Picture 4" descr="C:\@wwnorton\images\17\de adunat\EA Fig17.27a.png"/>
          <p:cNvPicPr>
            <a:picLocks noChangeAspect="1" noChangeArrowheads="1"/>
          </p:cNvPicPr>
          <p:nvPr/>
        </p:nvPicPr>
        <p:blipFill>
          <a:blip r:embed="rId2"/>
          <a:srcRect/>
          <a:stretch>
            <a:fillRect/>
          </a:stretch>
        </p:blipFill>
        <p:spPr bwMode="auto">
          <a:xfrm>
            <a:off x="949325" y="1327150"/>
            <a:ext cx="7243763" cy="5378450"/>
          </a:xfrm>
          <a:prstGeom prst="rect">
            <a:avLst/>
          </a:prstGeom>
          <a:noFill/>
          <a:ln w="9525">
            <a:noFill/>
            <a:miter lim="800000"/>
            <a:headEnd/>
            <a:tailEnd/>
          </a:ln>
        </p:spPr>
      </p:pic>
      <p:sp>
        <p:nvSpPr>
          <p:cNvPr id="75781" name="Rectangle 5"/>
          <p:cNvSpPr>
            <a:spLocks noChangeArrowheads="1"/>
          </p:cNvSpPr>
          <p:nvPr/>
        </p:nvSpPr>
        <p:spPr bwMode="auto">
          <a:xfrm>
            <a:off x="685800" y="304800"/>
            <a:ext cx="4495800" cy="762000"/>
          </a:xfrm>
          <a:prstGeom prst="rect">
            <a:avLst/>
          </a:prstGeom>
          <a:noFill/>
          <a:ln w="9525">
            <a:noFill/>
            <a:miter lim="800000"/>
            <a:headEnd/>
            <a:tailEnd/>
          </a:ln>
        </p:spPr>
        <p:txBody>
          <a:bodyPr wrap="none" anchor="ctr"/>
          <a:lstStyle/>
          <a:p>
            <a:pPr algn="ctr"/>
            <a:r>
              <a:rPr lang="en-US" sz="2800" i="1">
                <a:solidFill>
                  <a:schemeClr val="accent2"/>
                </a:solidFill>
              </a:rPr>
              <a:t>Deltas form where streams </a:t>
            </a:r>
          </a:p>
          <a:p>
            <a:pPr algn="ctr"/>
            <a:r>
              <a:rPr lang="en-US" sz="2800" i="1">
                <a:solidFill>
                  <a:schemeClr val="accent2"/>
                </a:solidFill>
              </a:rPr>
              <a:t>enter a lake or the ocean.</a:t>
            </a:r>
          </a:p>
        </p:txBody>
      </p:sp>
      <p:sp>
        <p:nvSpPr>
          <p:cNvPr id="75782" name="Rectangle 6"/>
          <p:cNvSpPr>
            <a:spLocks noChangeArrowheads="1"/>
          </p:cNvSpPr>
          <p:nvPr/>
        </p:nvSpPr>
        <p:spPr bwMode="auto">
          <a:xfrm>
            <a:off x="6096000" y="5105400"/>
            <a:ext cx="2590800" cy="1219200"/>
          </a:xfrm>
          <a:prstGeom prst="rect">
            <a:avLst/>
          </a:prstGeom>
          <a:solidFill>
            <a:schemeClr val="folHlink"/>
          </a:solidFill>
          <a:ln w="9525">
            <a:noFill/>
            <a:miter lim="800000"/>
            <a:headEnd/>
            <a:tailEnd/>
          </a:ln>
        </p:spPr>
        <p:txBody>
          <a:bodyPr wrap="none" anchor="ctr"/>
          <a:lstStyle/>
          <a:p>
            <a:pPr algn="ctr"/>
            <a:r>
              <a:rPr lang="en-US"/>
              <a:t>As streams enter a </a:t>
            </a:r>
          </a:p>
          <a:p>
            <a:pPr algn="ctr"/>
            <a:r>
              <a:rPr lang="en-US"/>
              <a:t>standing body of water </a:t>
            </a:r>
          </a:p>
          <a:p>
            <a:pPr algn="ctr"/>
            <a:r>
              <a:rPr lang="en-US"/>
              <a:t>they lose velocity and </a:t>
            </a:r>
          </a:p>
          <a:p>
            <a:pPr algn="ctr"/>
            <a:r>
              <a:rPr lang="en-US"/>
              <a:t>deposit their sediment.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17.27 b</a:t>
            </a:r>
          </a:p>
        </p:txBody>
      </p:sp>
      <p:sp>
        <p:nvSpPr>
          <p:cNvPr id="76803" name="Rectangle 3"/>
          <p:cNvSpPr>
            <a:spLocks noGrp="1" noChangeArrowheads="1"/>
          </p:cNvSpPr>
          <p:nvPr>
            <p:ph type="subTitle" idx="1"/>
          </p:nvPr>
        </p:nvSpPr>
        <p:spPr/>
        <p:txBody>
          <a:bodyPr/>
          <a:lstStyle/>
          <a:p>
            <a:pPr fontAlgn="t">
              <a:spcBef>
                <a:spcPct val="50000"/>
              </a:spcBef>
            </a:pPr>
            <a:r>
              <a:rPr lang="en-US" smtClean="0"/>
              <a:t>Modified from Hamblin and Christiansen, 1988</a:t>
            </a:r>
          </a:p>
        </p:txBody>
      </p:sp>
      <p:pic>
        <p:nvPicPr>
          <p:cNvPr id="76804" name="Picture 4" descr="C:\@wwnorton\images\17\de adunat\EA Fig17.27b.png"/>
          <p:cNvPicPr>
            <a:picLocks noChangeAspect="1" noChangeArrowheads="1"/>
          </p:cNvPicPr>
          <p:nvPr/>
        </p:nvPicPr>
        <p:blipFill>
          <a:blip r:embed="rId2"/>
          <a:srcRect/>
          <a:stretch>
            <a:fillRect/>
          </a:stretch>
        </p:blipFill>
        <p:spPr bwMode="auto">
          <a:xfrm>
            <a:off x="927100" y="1250950"/>
            <a:ext cx="7288213" cy="5378450"/>
          </a:xfrm>
          <a:prstGeom prst="rect">
            <a:avLst/>
          </a:prstGeom>
          <a:noFill/>
          <a:ln w="9525">
            <a:noFill/>
            <a:miter lim="800000"/>
            <a:headEnd/>
            <a:tailEnd/>
          </a:ln>
        </p:spPr>
      </p:pic>
      <p:sp>
        <p:nvSpPr>
          <p:cNvPr id="76805" name="Rectangle 5"/>
          <p:cNvSpPr>
            <a:spLocks noChangeArrowheads="1"/>
          </p:cNvSpPr>
          <p:nvPr/>
        </p:nvSpPr>
        <p:spPr bwMode="auto">
          <a:xfrm>
            <a:off x="304800" y="152400"/>
            <a:ext cx="8382000" cy="762000"/>
          </a:xfrm>
          <a:prstGeom prst="rect">
            <a:avLst/>
          </a:prstGeom>
          <a:noFill/>
          <a:ln w="9525">
            <a:solidFill>
              <a:schemeClr val="tx1"/>
            </a:solidFill>
            <a:miter lim="800000"/>
            <a:headEnd/>
            <a:tailEnd/>
          </a:ln>
        </p:spPr>
        <p:txBody>
          <a:bodyPr wrap="none" anchor="ctr"/>
          <a:lstStyle/>
          <a:p>
            <a:pPr algn="ctr"/>
            <a:r>
              <a:rPr lang="en-US" sz="2400">
                <a:solidFill>
                  <a:schemeClr val="accent2"/>
                </a:solidFill>
              </a:rPr>
              <a:t>The name “delta” derives from the similarity in shape of</a:t>
            </a:r>
          </a:p>
          <a:p>
            <a:pPr algn="ctr"/>
            <a:r>
              <a:rPr lang="en-US" sz="2400">
                <a:solidFill>
                  <a:schemeClr val="accent2"/>
                </a:solidFill>
              </a:rPr>
              <a:t>classic deltas to the Greek letter of that name…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7.28c</a:t>
            </a:r>
          </a:p>
        </p:txBody>
      </p:sp>
      <p:sp>
        <p:nvSpPr>
          <p:cNvPr id="21507" name="Rectangle 1027"/>
          <p:cNvSpPr>
            <a:spLocks noGrp="1" noChangeArrowheads="1"/>
          </p:cNvSpPr>
          <p:nvPr>
            <p:ph type="subTitle" idx="1"/>
          </p:nvPr>
        </p:nvSpPr>
        <p:spPr/>
        <p:txBody>
          <a:bodyPr/>
          <a:lstStyle/>
          <a:p>
            <a:pPr>
              <a:spcBef>
                <a:spcPct val="50000"/>
              </a:spcBef>
            </a:pPr>
            <a:r>
              <a:rPr lang="en-US" smtClean="0"/>
              <a:t>© Martin Miller</a:t>
            </a:r>
          </a:p>
        </p:txBody>
      </p:sp>
      <p:pic>
        <p:nvPicPr>
          <p:cNvPr id="21508" name="Picture 1028" descr="C:\Documents and Settings\Administrator\My Documents\Hawk\WWNorton\earth_ch7\EA 07-28C^.png"/>
          <p:cNvPicPr>
            <a:picLocks noChangeAspect="1" noChangeArrowheads="1"/>
          </p:cNvPicPr>
          <p:nvPr/>
        </p:nvPicPr>
        <p:blipFill>
          <a:blip r:embed="rId2"/>
          <a:srcRect/>
          <a:stretch>
            <a:fillRect/>
          </a:stretch>
        </p:blipFill>
        <p:spPr bwMode="auto">
          <a:xfrm>
            <a:off x="0" y="406400"/>
            <a:ext cx="9144000" cy="60452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17.27 c</a:t>
            </a:r>
          </a:p>
        </p:txBody>
      </p:sp>
      <p:sp>
        <p:nvSpPr>
          <p:cNvPr id="77827" name="Rectangle 3"/>
          <p:cNvSpPr>
            <a:spLocks noGrp="1" noChangeArrowheads="1"/>
          </p:cNvSpPr>
          <p:nvPr>
            <p:ph type="subTitle" idx="1"/>
          </p:nvPr>
        </p:nvSpPr>
        <p:spPr/>
        <p:txBody>
          <a:bodyPr/>
          <a:lstStyle/>
          <a:p>
            <a:pPr fontAlgn="t">
              <a:spcBef>
                <a:spcPct val="50000"/>
              </a:spcBef>
            </a:pPr>
            <a:r>
              <a:rPr lang="en-US" smtClean="0"/>
              <a:t>Modified from Hamblin and Christiansen, 1988</a:t>
            </a:r>
          </a:p>
        </p:txBody>
      </p:sp>
      <p:pic>
        <p:nvPicPr>
          <p:cNvPr id="77828" name="Picture 4" descr="C:\@wwnorton\images\17\de adunat\EA Fig17.27c.png"/>
          <p:cNvPicPr>
            <a:picLocks noChangeAspect="1" noChangeArrowheads="1"/>
          </p:cNvPicPr>
          <p:nvPr/>
        </p:nvPicPr>
        <p:blipFill>
          <a:blip r:embed="rId2"/>
          <a:srcRect/>
          <a:stretch>
            <a:fillRect/>
          </a:stretch>
        </p:blipFill>
        <p:spPr bwMode="auto">
          <a:xfrm>
            <a:off x="990600" y="1327150"/>
            <a:ext cx="7162800" cy="5378450"/>
          </a:xfrm>
          <a:prstGeom prst="rect">
            <a:avLst/>
          </a:prstGeom>
          <a:noFill/>
          <a:ln w="9525">
            <a:noFill/>
            <a:miter lim="800000"/>
            <a:headEnd/>
            <a:tailEnd/>
          </a:ln>
        </p:spPr>
      </p:pic>
      <p:sp>
        <p:nvSpPr>
          <p:cNvPr id="77829" name="Rectangle 5"/>
          <p:cNvSpPr>
            <a:spLocks noChangeArrowheads="1"/>
          </p:cNvSpPr>
          <p:nvPr/>
        </p:nvSpPr>
        <p:spPr bwMode="auto">
          <a:xfrm>
            <a:off x="1219200" y="304800"/>
            <a:ext cx="6781800" cy="762000"/>
          </a:xfrm>
          <a:prstGeom prst="rect">
            <a:avLst/>
          </a:prstGeom>
          <a:noFill/>
          <a:ln w="9525">
            <a:noFill/>
            <a:miter lim="800000"/>
            <a:headEnd/>
            <a:tailEnd/>
          </a:ln>
        </p:spPr>
        <p:txBody>
          <a:bodyPr wrap="none" anchor="ctr"/>
          <a:lstStyle/>
          <a:p>
            <a:pPr algn="ctr"/>
            <a:r>
              <a:rPr lang="en-US" sz="2400" i="1">
                <a:solidFill>
                  <a:srgbClr val="CC1F16"/>
                </a:solidFill>
              </a:rPr>
              <a:t>Not all deltas have the classic shape. Where wave</a:t>
            </a:r>
          </a:p>
          <a:p>
            <a:pPr algn="ctr"/>
            <a:r>
              <a:rPr lang="en-US" sz="2400" i="1">
                <a:solidFill>
                  <a:srgbClr val="CC1F16"/>
                </a:solidFill>
              </a:rPr>
              <a:t>erosion is weak, channels may build outward into</a:t>
            </a:r>
          </a:p>
          <a:p>
            <a:pPr algn="ctr"/>
            <a:r>
              <a:rPr lang="en-US" sz="2400" i="1">
                <a:solidFill>
                  <a:srgbClr val="CC1F16"/>
                </a:solidFill>
              </a:rPr>
              <a:t>the ocean forming a “birds foot: delta, like the Mississippi.</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ChangeArrowheads="1"/>
          </p:cNvSpPr>
          <p:nvPr/>
        </p:nvSpPr>
        <p:spPr bwMode="auto">
          <a:xfrm>
            <a:off x="0" y="0"/>
            <a:ext cx="9144000" cy="914400"/>
          </a:xfrm>
          <a:prstGeom prst="rect">
            <a:avLst/>
          </a:prstGeom>
          <a:gradFill rotWithShape="0">
            <a:gsLst>
              <a:gs pos="0">
                <a:srgbClr val="FFFFAF"/>
              </a:gs>
              <a:gs pos="100000">
                <a:srgbClr val="FCAF94"/>
              </a:gs>
            </a:gsLst>
            <a:path path="shape">
              <a:fillToRect l="50000" t="50000" r="50000" b="50000"/>
            </a:path>
          </a:gradFill>
          <a:ln w="19050">
            <a:solidFill>
              <a:srgbClr val="FF3300"/>
            </a:solidFill>
            <a:miter lim="800000"/>
            <a:headEnd/>
            <a:tailEnd/>
          </a:ln>
        </p:spPr>
        <p:txBody>
          <a:bodyPr wrap="none" anchor="ctr"/>
          <a:lstStyle/>
          <a:p>
            <a:endParaRPr lang="ru-RU"/>
          </a:p>
        </p:txBody>
      </p:sp>
      <p:sp>
        <p:nvSpPr>
          <p:cNvPr id="107523" name="Text Box 1027"/>
          <p:cNvSpPr txBox="1">
            <a:spLocks noChangeArrowheads="1"/>
          </p:cNvSpPr>
          <p:nvPr/>
        </p:nvSpPr>
        <p:spPr bwMode="auto">
          <a:xfrm>
            <a:off x="2743200" y="152400"/>
            <a:ext cx="7162800" cy="523875"/>
          </a:xfrm>
          <a:prstGeom prst="rect">
            <a:avLst/>
          </a:prstGeom>
          <a:noFill/>
          <a:ln w="9525">
            <a:noFill/>
            <a:miter lim="800000"/>
            <a:headEnd/>
            <a:tailEnd/>
          </a:ln>
          <a:effectLst/>
        </p:spPr>
        <p:txBody>
          <a:bodyPr>
            <a:spAutoFit/>
          </a:bodyPr>
          <a:lstStyle/>
          <a:p>
            <a:pPr>
              <a:spcBef>
                <a:spcPct val="50000"/>
              </a:spcBef>
              <a:buFont typeface="Monotype Sorts" pitchFamily="2" charset="2"/>
              <a:buNone/>
              <a:defRPr/>
            </a:pPr>
            <a:r>
              <a:rPr lang="en-US" sz="2800" b="1">
                <a:solidFill>
                  <a:srgbClr val="993300"/>
                </a:solidFill>
                <a:effectLst>
                  <a:outerShdw blurRad="38100" dist="38100" dir="2700000" algn="tl">
                    <a:srgbClr val="000000"/>
                  </a:outerShdw>
                </a:effectLst>
                <a:latin typeface="Verdana" pitchFamily="34" charset="0"/>
              </a:rPr>
              <a:t>Stream Profiles</a:t>
            </a:r>
            <a:endParaRPr lang="en-US" sz="2400" b="1">
              <a:solidFill>
                <a:schemeClr val="accent2"/>
              </a:solidFill>
              <a:effectLst>
                <a:outerShdw blurRad="38100" dist="38100" dir="2700000" algn="tl">
                  <a:srgbClr val="000000"/>
                </a:outerShdw>
              </a:effectLst>
              <a:latin typeface="Verdana" pitchFamily="34" charset="0"/>
            </a:endParaRPr>
          </a:p>
        </p:txBody>
      </p:sp>
      <p:sp>
        <p:nvSpPr>
          <p:cNvPr id="107524" name="Text Box 1028"/>
          <p:cNvSpPr txBox="1">
            <a:spLocks noChangeArrowheads="1"/>
          </p:cNvSpPr>
          <p:nvPr/>
        </p:nvSpPr>
        <p:spPr bwMode="auto">
          <a:xfrm>
            <a:off x="228600" y="127000"/>
            <a:ext cx="1371600" cy="701675"/>
          </a:xfrm>
          <a:prstGeom prst="rect">
            <a:avLst/>
          </a:prstGeom>
          <a:noFill/>
          <a:ln w="9525">
            <a:noFill/>
            <a:miter lim="800000"/>
            <a:headEnd/>
            <a:tailEnd/>
          </a:ln>
          <a:effectLst/>
        </p:spPr>
        <p:txBody>
          <a:bodyPr wrap="none">
            <a:spAutoFit/>
          </a:bodyPr>
          <a:lstStyle/>
          <a:p>
            <a:pPr>
              <a:defRPr/>
            </a:pPr>
            <a:r>
              <a:rPr lang="en-US">
                <a:solidFill>
                  <a:srgbClr val="660033"/>
                </a:solidFill>
                <a:effectLst>
                  <a:outerShdw blurRad="38100" dist="38100" dir="2700000" algn="tl">
                    <a:srgbClr val="000000"/>
                  </a:outerShdw>
                </a:effectLst>
                <a:latin typeface="Arial" charset="0"/>
              </a:rPr>
              <a:t>RUNNING</a:t>
            </a:r>
          </a:p>
          <a:p>
            <a:pPr>
              <a:defRPr/>
            </a:pPr>
            <a:r>
              <a:rPr lang="en-US">
                <a:solidFill>
                  <a:srgbClr val="660033"/>
                </a:solidFill>
                <a:effectLst>
                  <a:outerShdw blurRad="38100" dist="38100" dir="2700000" algn="tl">
                    <a:srgbClr val="000000"/>
                  </a:outerShdw>
                </a:effectLst>
                <a:latin typeface="Arial" charset="0"/>
              </a:rPr>
              <a:t>WATER</a:t>
            </a:r>
            <a:endParaRPr lang="en-US">
              <a:effectLst>
                <a:outerShdw blurRad="38100" dist="38100" dir="2700000" algn="tl">
                  <a:srgbClr val="FFFFFF"/>
                </a:outerShdw>
              </a:effectLst>
              <a:latin typeface="Arial" charset="0"/>
            </a:endParaRPr>
          </a:p>
        </p:txBody>
      </p:sp>
      <p:sp>
        <p:nvSpPr>
          <p:cNvPr id="22533" name="Text Box 1030"/>
          <p:cNvSpPr txBox="1">
            <a:spLocks noChangeArrowheads="1"/>
          </p:cNvSpPr>
          <p:nvPr/>
        </p:nvSpPr>
        <p:spPr bwMode="auto">
          <a:xfrm>
            <a:off x="623888" y="1016000"/>
            <a:ext cx="8320087" cy="1373188"/>
          </a:xfrm>
          <a:prstGeom prst="rect">
            <a:avLst/>
          </a:prstGeom>
          <a:noFill/>
          <a:ln w="9525">
            <a:noFill/>
            <a:miter lim="800000"/>
            <a:headEnd/>
            <a:tailEnd/>
          </a:ln>
        </p:spPr>
        <p:txBody>
          <a:bodyPr wrap="none">
            <a:spAutoFit/>
          </a:bodyPr>
          <a:lstStyle/>
          <a:p>
            <a:r>
              <a:rPr lang="en-US" sz="2800" i="1">
                <a:solidFill>
                  <a:srgbClr val="FF3300"/>
                </a:solidFill>
              </a:rPr>
              <a:t>Longitudinal Stream Profile:</a:t>
            </a:r>
            <a:r>
              <a:rPr lang="en-US" sz="2800" b="1">
                <a:solidFill>
                  <a:srgbClr val="FF3300"/>
                </a:solidFill>
              </a:rPr>
              <a:t> </a:t>
            </a:r>
            <a:r>
              <a:rPr lang="en-US" sz="2800">
                <a:solidFill>
                  <a:schemeClr val="accent2"/>
                </a:solidFill>
              </a:rPr>
              <a:t>A cross sectional</a:t>
            </a:r>
          </a:p>
          <a:p>
            <a:r>
              <a:rPr lang="en-US" sz="2800">
                <a:solidFill>
                  <a:schemeClr val="accent2"/>
                </a:solidFill>
              </a:rPr>
              <a:t>view that shows how the slope of a stream channel </a:t>
            </a:r>
          </a:p>
          <a:p>
            <a:r>
              <a:rPr lang="en-US" sz="2800">
                <a:solidFill>
                  <a:schemeClr val="accent2"/>
                </a:solidFill>
              </a:rPr>
              <a:t>changes along its course.</a:t>
            </a:r>
          </a:p>
        </p:txBody>
      </p:sp>
      <p:pic>
        <p:nvPicPr>
          <p:cNvPr id="22534" name="Picture 1034" descr="C:\My Documents\classes\Glg101\L20\T&amp;L Fig 10.7 longit prof.jpg"/>
          <p:cNvPicPr>
            <a:picLocks noChangeAspect="1" noChangeArrowheads="1"/>
          </p:cNvPicPr>
          <p:nvPr/>
        </p:nvPicPr>
        <p:blipFill>
          <a:blip r:embed="rId3"/>
          <a:srcRect/>
          <a:stretch>
            <a:fillRect/>
          </a:stretch>
        </p:blipFill>
        <p:spPr bwMode="auto">
          <a:xfrm>
            <a:off x="685800" y="2444750"/>
            <a:ext cx="8001000" cy="4337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7523"/>
                                        </p:tgtEl>
                                        <p:attrNameLst>
                                          <p:attrName>style.visibility</p:attrName>
                                        </p:attrNameLst>
                                      </p:cBhvr>
                                      <p:to>
                                        <p:strVal val="visible"/>
                                      </p:to>
                                    </p:set>
                                    <p:anim calcmode="lin" valueType="num">
                                      <p:cBhvr additive="base">
                                        <p:cTn id="7" dur="500" fill="hold"/>
                                        <p:tgtEl>
                                          <p:spTgt spid="107523"/>
                                        </p:tgtEl>
                                        <p:attrNameLst>
                                          <p:attrName>ppt_x</p:attrName>
                                        </p:attrNameLst>
                                      </p:cBhvr>
                                      <p:tavLst>
                                        <p:tav tm="0">
                                          <p:val>
                                            <p:strVal val="1+#ppt_w/2"/>
                                          </p:val>
                                        </p:tav>
                                        <p:tav tm="100000">
                                          <p:val>
                                            <p:strVal val="#ppt_x"/>
                                          </p:val>
                                        </p:tav>
                                      </p:tavLst>
                                    </p:anim>
                                    <p:anim calcmode="lin" valueType="num">
                                      <p:cBhvr additive="base">
                                        <p:cTn id="8" dur="500" fill="hold"/>
                                        <p:tgtEl>
                                          <p:spTgt spid="1075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17.02</a:t>
            </a:r>
            <a:endParaRPr lang="en-US" smtClean="0">
              <a:solidFill>
                <a:schemeClr val="tx1"/>
              </a:solidFill>
              <a:latin typeface="Arial" pitchFamily="34" charset="0"/>
            </a:endParaRPr>
          </a:p>
        </p:txBody>
      </p:sp>
      <p:sp>
        <p:nvSpPr>
          <p:cNvPr id="11267" name="Rectangle 1027"/>
          <p:cNvSpPr>
            <a:spLocks noGrp="1" noChangeArrowheads="1"/>
          </p:cNvSpPr>
          <p:nvPr>
            <p:ph type="subTitle" idx="1"/>
          </p:nvPr>
        </p:nvSpPr>
        <p:spPr/>
        <p:txBody>
          <a:bodyPr/>
          <a:lstStyle/>
          <a:p>
            <a:pPr>
              <a:spcBef>
                <a:spcPct val="50000"/>
              </a:spcBef>
            </a:pPr>
            <a:r>
              <a:rPr lang="en-US" smtClean="0"/>
              <a:t>W. W. Norton</a:t>
            </a:r>
          </a:p>
        </p:txBody>
      </p:sp>
      <p:pic>
        <p:nvPicPr>
          <p:cNvPr id="11268" name="Picture 1028" descr="C:\@wwnorton\images\17\4992_EA Fig17.02.png"/>
          <p:cNvPicPr>
            <a:picLocks noChangeAspect="1" noChangeArrowheads="1"/>
          </p:cNvPicPr>
          <p:nvPr/>
        </p:nvPicPr>
        <p:blipFill>
          <a:blip r:embed="rId2"/>
          <a:srcRect/>
          <a:stretch>
            <a:fillRect/>
          </a:stretch>
        </p:blipFill>
        <p:spPr bwMode="auto">
          <a:xfrm>
            <a:off x="201613" y="1779588"/>
            <a:ext cx="8740775" cy="4392612"/>
          </a:xfrm>
          <a:prstGeom prst="rect">
            <a:avLst/>
          </a:prstGeom>
          <a:noFill/>
          <a:ln w="9525">
            <a:noFill/>
            <a:miter lim="800000"/>
            <a:headEnd/>
            <a:tailEnd/>
          </a:ln>
        </p:spPr>
      </p:pic>
      <p:sp>
        <p:nvSpPr>
          <p:cNvPr id="11269" name="Rectangle 1029"/>
          <p:cNvSpPr>
            <a:spLocks noChangeArrowheads="1"/>
          </p:cNvSpPr>
          <p:nvPr/>
        </p:nvSpPr>
        <p:spPr bwMode="auto">
          <a:xfrm>
            <a:off x="1371600" y="381000"/>
            <a:ext cx="6781800" cy="990600"/>
          </a:xfrm>
          <a:prstGeom prst="rect">
            <a:avLst/>
          </a:prstGeom>
          <a:noFill/>
          <a:ln w="9525">
            <a:noFill/>
            <a:miter lim="800000"/>
            <a:headEnd/>
            <a:tailEnd/>
          </a:ln>
        </p:spPr>
        <p:txBody>
          <a:bodyPr wrap="none" anchor="ctr"/>
          <a:lstStyle/>
          <a:p>
            <a:pPr algn="ctr"/>
            <a:r>
              <a:rPr lang="en-US" sz="2800" i="1">
                <a:solidFill>
                  <a:srgbClr val="CC080E"/>
                </a:solidFill>
              </a:rPr>
              <a:t>Sources of water that sustain stream flow….</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idx="4294967295"/>
          </p:nvPr>
        </p:nvSpPr>
        <p:spPr>
          <a:xfrm>
            <a:off x="457200" y="274638"/>
            <a:ext cx="8229600" cy="5368940"/>
          </a:xfrm>
        </p:spPr>
        <p:txBody>
          <a:bodyPr/>
          <a:lstStyle/>
          <a:p>
            <a:r>
              <a:rPr lang="ru-RU" b="1" dirty="0" smtClean="0">
                <a:solidFill>
                  <a:srgbClr val="4F81BD"/>
                </a:solidFill>
                <a:latin typeface="Times New Roman" pitchFamily="18" charset="0"/>
                <a:cs typeface="Times New Roman" pitchFamily="18" charset="0"/>
              </a:rPr>
              <a:t>BLIS  SAVOL</a:t>
            </a:r>
            <a:r>
              <a:rPr lang="ru-RU" b="1" dirty="0" smtClean="0">
                <a:solidFill>
                  <a:srgbClr val="4F81BD"/>
                </a:solidFill>
                <a:latin typeface="Cambria" pitchFamily="18" charset="0"/>
                <a:cs typeface="Times New Roman" pitchFamily="18" charset="0"/>
              </a:rPr>
              <a:t/>
            </a:r>
            <a:br>
              <a:rPr lang="ru-RU" b="1" dirty="0" smtClean="0">
                <a:solidFill>
                  <a:srgbClr val="4F81BD"/>
                </a:solidFill>
                <a:latin typeface="Cambria" pitchFamily="18" charset="0"/>
                <a:cs typeface="Times New Roman" pitchFamily="18" charset="0"/>
              </a:rPr>
            </a:br>
            <a:r>
              <a:rPr lang="uz-Cyrl-UZ" dirty="0" smtClean="0">
                <a:latin typeface="Times New Roman" pitchFamily="18" charset="0"/>
                <a:ea typeface="Calibri" pitchFamily="34" charset="0"/>
                <a:cs typeface="Times New Roman" pitchFamily="18" charset="0"/>
              </a:rPr>
              <a:t>gidrosfera nima?</a:t>
            </a:r>
            <a:r>
              <a:rPr lang="ru-RU" dirty="0" smtClean="0">
                <a:ea typeface="Calibri" pitchFamily="34" charset="0"/>
                <a:cs typeface="Times New Roman" pitchFamily="18" charset="0"/>
              </a:rPr>
              <a:t/>
            </a:r>
            <a:br>
              <a:rPr lang="ru-RU" dirty="0" smtClean="0">
                <a:ea typeface="Calibri" pitchFamily="34" charset="0"/>
                <a:cs typeface="Times New Roman" pitchFamily="18" charset="0"/>
              </a:rPr>
            </a:br>
            <a:r>
              <a:rPr lang="uz-Cyrl-UZ" dirty="0" smtClean="0">
                <a:latin typeface="Times New Roman" pitchFamily="18" charset="0"/>
                <a:ea typeface="Calibri" pitchFamily="34" charset="0"/>
                <a:cs typeface="Times New Roman" pitchFamily="18" charset="0"/>
              </a:rPr>
              <a:t>daryo  tushunchasi.</a:t>
            </a:r>
            <a:r>
              <a:rPr lang="ru-RU" dirty="0" smtClean="0">
                <a:ea typeface="Calibri" pitchFamily="34" charset="0"/>
                <a:cs typeface="Times New Roman" pitchFamily="18" charset="0"/>
              </a:rPr>
              <a:t/>
            </a:r>
            <a:br>
              <a:rPr lang="ru-RU" dirty="0" smtClean="0">
                <a:ea typeface="Calibri" pitchFamily="34" charset="0"/>
                <a:cs typeface="Times New Roman" pitchFamily="18" charset="0"/>
              </a:rPr>
            </a:br>
            <a:r>
              <a:rPr lang="uz-Cyrl-UZ" dirty="0" smtClean="0">
                <a:latin typeface="Times New Roman" pitchFamily="18" charset="0"/>
                <a:ea typeface="Calibri" pitchFamily="34" charset="0"/>
                <a:cs typeface="Times New Roman" pitchFamily="18" charset="0"/>
              </a:rPr>
              <a:t>yer osti suvlar tushunchasi.</a:t>
            </a:r>
            <a:r>
              <a:rPr lang="ru-RU" dirty="0" smtClean="0">
                <a:ea typeface="Calibri" pitchFamily="34" charset="0"/>
                <a:cs typeface="Times New Roman" pitchFamily="18" charset="0"/>
              </a:rPr>
              <a:t/>
            </a:r>
            <a:br>
              <a:rPr lang="ru-RU" dirty="0" smtClean="0">
                <a:ea typeface="Calibri" pitchFamily="34" charset="0"/>
                <a:cs typeface="Times New Roman" pitchFamily="18" charset="0"/>
              </a:rPr>
            </a:br>
            <a:r>
              <a:rPr lang="uz-Cyrl-UZ" dirty="0" smtClean="0">
                <a:latin typeface="Times New Roman" pitchFamily="18" charset="0"/>
                <a:ea typeface="Calibri" pitchFamily="34" charset="0"/>
                <a:cs typeface="Times New Roman" pitchFamily="18" charset="0"/>
              </a:rPr>
              <a:t>relef o‘zgarishi sabablari.</a:t>
            </a:r>
            <a:r>
              <a:rPr lang="ru-RU" dirty="0" smtClean="0">
                <a:ea typeface="Calibri" pitchFamily="34" charset="0"/>
                <a:cs typeface="Times New Roman" pitchFamily="18" charset="0"/>
              </a:rPr>
              <a:t/>
            </a:r>
            <a:br>
              <a:rPr lang="ru-RU" dirty="0" smtClean="0">
                <a:ea typeface="Calibri" pitchFamily="34" charset="0"/>
                <a:cs typeface="Times New Roman" pitchFamily="18" charset="0"/>
              </a:rPr>
            </a:br>
            <a:endParaRPr lang="ru-RU"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17.03 d</a:t>
            </a:r>
            <a:endParaRPr lang="en-US" smtClean="0">
              <a:solidFill>
                <a:schemeClr val="tx1"/>
              </a:solidFill>
              <a:latin typeface="Arial" pitchFamily="34" charset="0"/>
            </a:endParaRPr>
          </a:p>
        </p:txBody>
      </p:sp>
      <p:sp>
        <p:nvSpPr>
          <p:cNvPr id="30723" name="Rectangle 3"/>
          <p:cNvSpPr>
            <a:spLocks noGrp="1" noChangeArrowheads="1"/>
          </p:cNvSpPr>
          <p:nvPr>
            <p:ph type="subTitle" idx="1"/>
          </p:nvPr>
        </p:nvSpPr>
        <p:spPr/>
        <p:txBody>
          <a:bodyPr/>
          <a:lstStyle/>
          <a:p>
            <a:pPr fontAlgn="t">
              <a:spcBef>
                <a:spcPct val="0"/>
              </a:spcBef>
            </a:pPr>
            <a:r>
              <a:rPr lang="en-US" smtClean="0"/>
              <a:t> Stephen Marshak </a:t>
            </a:r>
          </a:p>
        </p:txBody>
      </p:sp>
      <p:pic>
        <p:nvPicPr>
          <p:cNvPr id="30724" name="Picture 4" descr="C:\@wwnorton\images\17\EA 17.3d.png"/>
          <p:cNvPicPr>
            <a:picLocks noChangeAspect="1" noChangeArrowheads="1"/>
          </p:cNvPicPr>
          <p:nvPr/>
        </p:nvPicPr>
        <p:blipFill>
          <a:blip r:embed="rId2"/>
          <a:srcRect/>
          <a:stretch>
            <a:fillRect/>
          </a:stretch>
        </p:blipFill>
        <p:spPr bwMode="auto">
          <a:xfrm>
            <a:off x="115888" y="407988"/>
            <a:ext cx="8912225" cy="6042025"/>
          </a:xfrm>
          <a:prstGeom prst="rect">
            <a:avLst/>
          </a:prstGeom>
          <a:noFill/>
          <a:ln w="9525">
            <a:noFill/>
            <a:miter lim="800000"/>
            <a:headEnd/>
            <a:tailEnd/>
          </a:ln>
        </p:spPr>
      </p:pic>
      <p:sp>
        <p:nvSpPr>
          <p:cNvPr id="30725" name="Rectangle 5"/>
          <p:cNvSpPr>
            <a:spLocks noChangeArrowheads="1"/>
          </p:cNvSpPr>
          <p:nvPr/>
        </p:nvSpPr>
        <p:spPr bwMode="auto">
          <a:xfrm>
            <a:off x="1219200" y="685800"/>
            <a:ext cx="3733800" cy="533400"/>
          </a:xfrm>
          <a:prstGeom prst="rect">
            <a:avLst/>
          </a:prstGeom>
          <a:noFill/>
          <a:ln w="9525">
            <a:noFill/>
            <a:miter lim="800000"/>
            <a:headEnd/>
            <a:tailEnd/>
          </a:ln>
        </p:spPr>
        <p:txBody>
          <a:bodyPr wrap="none" anchor="ctr"/>
          <a:lstStyle/>
          <a:p>
            <a:pPr algn="ctr"/>
            <a:r>
              <a:rPr lang="en-US" sz="2400" i="1">
                <a:solidFill>
                  <a:schemeClr val="accent2"/>
                </a:solidFill>
              </a:rPr>
              <a:t>Plateau incision by headward erosion…</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274638"/>
            <a:ext cx="8229600" cy="5654692"/>
          </a:xfrm>
        </p:spPr>
        <p:txBody>
          <a:bodyPr rtlCol="0">
            <a:normAutofit/>
          </a:bodyPr>
          <a:lstStyle/>
          <a:p>
            <a:pPr fontAlgn="auto">
              <a:spcAft>
                <a:spcPts val="0"/>
              </a:spcAft>
              <a:defRPr/>
            </a:pPr>
            <a:r>
              <a:rPr lang="uz-Cyrl-UZ" sz="2000" b="1" dirty="0" smtClean="0">
                <a:latin typeface="Times New Roman"/>
                <a:ea typeface="Calibri"/>
                <a:cs typeface="Times New Roman"/>
              </a:rPr>
              <a:t>DARYoLARNING GEOLOGIK FAOLIYaTI |</a:t>
            </a:r>
            <a:r>
              <a:rPr lang="ru-RU" sz="2000" dirty="0" smtClean="0">
                <a:ea typeface="Calibri"/>
                <a:cs typeface="Times New Roman"/>
              </a:rPr>
              <a:t/>
            </a:r>
            <a:br>
              <a:rPr lang="ru-RU" sz="2000" dirty="0" smtClean="0">
                <a:ea typeface="Calibri"/>
                <a:cs typeface="Times New Roman"/>
              </a:rPr>
            </a:br>
            <a:r>
              <a:rPr lang="uz-Cyrl-UZ" sz="2000" dirty="0" smtClean="0">
                <a:latin typeface="Times New Roman"/>
                <a:ea typeface="Calibri"/>
                <a:cs typeface="Times New Roman"/>
              </a:rPr>
              <a:t>Kompleks ekzogen jarayonlar qatog‘ida materiklar yuzasi-ning relefini o‘zgartirishda asosan daryolar katta rol o‘ynay-di. Yer yuzidagi daryolar ham yemiruvchi, buzuvchi, ham yaratuvchilik faoliyatlari bilan ekzogen jarayonlari ichida alohida o‘rinni egallaydi. Daryolarning geologik faoliyati uch xil yo‘l bilan amalga oshadi: 1-tog‘ jinslarini yemirish -- eroziya, 2-suv yorda-mida yemirilgan jins mahsulotlarini bir joydan ikkinchi joyga ko‘chirish —surish, oqizish, eltish va 3-ularni joy-joyiga to‘plab yotqizish — akkumulyatsiya. Lekin daryolarning geologik faoliyati jadalligi, vaqt jihatidan ma’lum joylarda namoyon bo‘lishi daryolarning tarixiy rivojlanish jarayoni bilan belgilanadi. Daryolar bajarayotgan geologik ishining natijasi ulariing kuchi va qudratiga bog‘liq. Daryo suvining kuchi suvning massasiga va uning oqish tezligiga to‘g‘ri proporsionaldir va u quyidagi formula bilan ifodalanadi.</a:t>
            </a:r>
            <a:r>
              <a:rPr lang="ru-RU" sz="2000" dirty="0" smtClean="0">
                <a:ea typeface="Calibri"/>
                <a:cs typeface="Times New Roman"/>
              </a:rPr>
              <a:t/>
            </a:r>
            <a:br>
              <a:rPr lang="ru-RU" sz="2000" dirty="0" smtClean="0">
                <a:ea typeface="Calibri"/>
                <a:cs typeface="Times New Roman"/>
              </a:rPr>
            </a:br>
            <a:endParaRPr lang="ru-RU" sz="2000"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17.05 b</a:t>
            </a:r>
            <a:endParaRPr lang="en-US" smtClean="0">
              <a:solidFill>
                <a:schemeClr val="tx1"/>
              </a:solidFill>
              <a:latin typeface="Arial" pitchFamily="34" charset="0"/>
            </a:endParaRPr>
          </a:p>
        </p:txBody>
      </p:sp>
      <p:sp>
        <p:nvSpPr>
          <p:cNvPr id="16387" name="Rectangle 1027"/>
          <p:cNvSpPr>
            <a:spLocks noGrp="1" noChangeArrowheads="1"/>
          </p:cNvSpPr>
          <p:nvPr>
            <p:ph type="subTitle" idx="1"/>
          </p:nvPr>
        </p:nvSpPr>
        <p:spPr/>
        <p:txBody>
          <a:bodyPr/>
          <a:lstStyle/>
          <a:p>
            <a:pPr>
              <a:spcBef>
                <a:spcPct val="0"/>
              </a:spcBef>
            </a:pPr>
            <a:r>
              <a:rPr lang="en-US" smtClean="0"/>
              <a:t>W. W. Norton</a:t>
            </a:r>
          </a:p>
        </p:txBody>
      </p:sp>
      <p:pic>
        <p:nvPicPr>
          <p:cNvPr id="16388" name="Picture 1028" descr="C:\@wwnorton\images\17\4992_EA Fig17.05b.png"/>
          <p:cNvPicPr>
            <a:picLocks noChangeAspect="1" noChangeArrowheads="1"/>
          </p:cNvPicPr>
          <p:nvPr/>
        </p:nvPicPr>
        <p:blipFill>
          <a:blip r:embed="rId2"/>
          <a:srcRect/>
          <a:stretch>
            <a:fillRect/>
          </a:stretch>
        </p:blipFill>
        <p:spPr bwMode="auto">
          <a:xfrm>
            <a:off x="914400" y="1595438"/>
            <a:ext cx="7313613" cy="503396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930</Words>
  <Application>Microsoft Office PowerPoint</Application>
  <PresentationFormat>Экран (4:3)</PresentationFormat>
  <Paragraphs>176</Paragraphs>
  <Slides>52</Slides>
  <Notes>8</Notes>
  <HiddenSlides>0</HiddenSlides>
  <MMClips>1</MMClips>
  <ScaleCrop>false</ScaleCrop>
  <HeadingPairs>
    <vt:vector size="4" baseType="variant">
      <vt:variant>
        <vt:lpstr>Тема</vt:lpstr>
      </vt:variant>
      <vt:variant>
        <vt:i4>1</vt:i4>
      </vt:variant>
      <vt:variant>
        <vt:lpstr>Заголовки слайдов</vt:lpstr>
      </vt:variant>
      <vt:variant>
        <vt:i4>52</vt:i4>
      </vt:variant>
    </vt:vector>
  </HeadingPairs>
  <TitlesOfParts>
    <vt:vector size="53" baseType="lpstr">
      <vt:lpstr>Тема Office</vt:lpstr>
      <vt:lpstr>Daryolar va Yer osti suvlarining geologik faoliyati. Ulardan hosil bo‘lgan tog‘ jinslari va foydali qazilmalar. Yer usti relefining o‘zgarishi</vt:lpstr>
      <vt:lpstr>Fig. 17.03 d</vt:lpstr>
      <vt:lpstr>Reja:  Daryolar  geologik faoliyati Yer osti suvlarining geologik faoliyati.  Ulardan hosil bo‘lgan tog‘ jinslari va foydali qazilmalar.  Yer usti relefining o‘zgarishi </vt:lpstr>
      <vt:lpstr>Слайд 4</vt:lpstr>
      <vt:lpstr>Fig. 7.28c</vt:lpstr>
      <vt:lpstr>BLIS  SAVOL gidrosfera nima? daryo  tushunchasi. yer osti suvlar tushunchasi. relef o‘zgarishi sabablari. </vt:lpstr>
      <vt:lpstr>Fig. 17.03 d</vt:lpstr>
      <vt:lpstr>DARYoLARNING GEOLOGIK FAOLIYaTI | Kompleks ekzogen jarayonlar qatog‘ida materiklar yuzasi-ning relefini o‘zgartirishda asosan daryolar katta rol o‘ynay-di. Yer yuzidagi daryolar ham yemiruvchi, buzuvchi, ham yaratuvchilik faoliyatlari bilan ekzogen jarayonlari ichida alohida o‘rinni egallaydi. Daryolarning geologik faoliyati uch xil yo‘l bilan amalga oshadi: 1-tog‘ jinslarini yemirish -- eroziya, 2-suv yorda-mida yemirilgan jins mahsulotlarini bir joydan ikkinchi joyga ko‘chirish —surish, oqizish, eltish va 3-ularni joy-joyiga to‘plab yotqizish — akkumulyatsiya. Lekin daryolarning geologik faoliyati jadalligi, vaqt jihatidan ma’lum joylarda namoyon bo‘lishi daryolarning tarixiy rivojlanish jarayoni bilan belgilanadi. Daryolar bajarayotgan geologik ishining natijasi ulariing kuchi va qudratiga bog‘liq. Daryo suvining kuchi suvning massasiga va uning oqish tezligiga to‘g‘ri proporsionaldir va u quyidagi formula bilan ifodalanadi. </vt:lpstr>
      <vt:lpstr>Fig. 17.05 b</vt:lpstr>
      <vt:lpstr>Eroziya xillari. Oqar suvlar yonbag‘irni pastdan yuqoriga tomon, yonbag‘ir etagidagi eroziya bazisi deb ataluvchi ma’lum nuqtadan boshlab yemiradi. Jar go‘yo orqaga chekinayotganga o‘x-shaydi, buni regressiv eroziya deb ataladi. Daryo yoki boshqa oqin suvlar to‘lib-toshib oqayotganda qirg‘oqlarini buzib kengaytira-di, bunga yon eroziya deyiladi. Chuqurlatish eroziyasi esa daryo sharsharalari ostida, o‘zanining yemirilishi tufayli yuzaga kela-di. Daryo bu qismida ko‘pinchalik kuturib oqadi.</vt:lpstr>
      <vt:lpstr>Слайд 11</vt:lpstr>
      <vt:lpstr>Eroziya bazisi. Daryolarning dengiz yuzasiga quyiladigan qis-mi hududini eroziya bazisi deb ataladi. Eroziya bazisi daryo suv-larining geologik ta’sir kuchini yo‘qotib, yemirish, o‘yish kabi harakatlar to‘xtatgan yuzasidir. Dengiz va ko‘l suvlarining sath-lari -- delta qismlari daryolarning eroziya bazisi hisoblana-di. Eroziya bazisi tezda o‘zgarib turadi. Agar ma’lum sabablar-ga ko‘ra suv o‘zapi qiyaligi o‘zgarsa — oqayotgan suvning bosh ta-rafidagi joy ko‘tarilsa yoki dengiz suvining orqaga qaytishi sababli uning sathi pasaysa, u vaqtda eroziya bazisi ham pasayadi va suvning oqish kuchi (tezligi) ortadi — daryoning geologik fao-liyati kuchayadi. Aksincha, qiyalik tekms holatga yaqinlashgan sari, oqayotgan suvning kuchi kamayadi va shunga muvofiq yuvish-yemirilish harakati ham sekinlashib oxiri to‘xtaydi</vt:lpstr>
      <vt:lpstr>Слайд 13</vt:lpstr>
      <vt:lpstr>Fig. 7.29b</vt:lpstr>
      <vt:lpstr>Fig. 10.09</vt:lpstr>
      <vt:lpstr>Слайд 16</vt:lpstr>
      <vt:lpstr>Слайд 17</vt:lpstr>
      <vt:lpstr>Слайд 18</vt:lpstr>
      <vt:lpstr>Fig. 17.19</vt:lpstr>
      <vt:lpstr>Слайд 20</vt:lpstr>
      <vt:lpstr>Fig. 17.06</vt:lpstr>
      <vt:lpstr>Fig. 17.06</vt:lpstr>
      <vt:lpstr>Fig. 17.04abcd</vt:lpstr>
      <vt:lpstr>Fig. 17.07</vt:lpstr>
      <vt:lpstr>Fig. 17.05 a</vt:lpstr>
      <vt:lpstr>Fig. 17.21 a</vt:lpstr>
      <vt:lpstr>Fig. 17.24 b</vt:lpstr>
      <vt:lpstr>Слайд 28</vt:lpstr>
      <vt:lpstr>Fig. 17.23 Class II</vt:lpstr>
      <vt:lpstr>Fig. 17.23 Class V</vt:lpstr>
      <vt:lpstr>Fig. 17.16 d</vt:lpstr>
      <vt:lpstr>Fig. 17.14 b</vt:lpstr>
      <vt:lpstr>Fig. 17.15</vt:lpstr>
      <vt:lpstr>Слайд 34</vt:lpstr>
      <vt:lpstr>Fig. 17.20 a-c</vt:lpstr>
      <vt:lpstr>Слайд 36</vt:lpstr>
      <vt:lpstr>Fig. 17.26 c</vt:lpstr>
      <vt:lpstr>Слайд 38</vt:lpstr>
      <vt:lpstr>Слайд 39</vt:lpstr>
      <vt:lpstr>Fig. 17.14 c</vt:lpstr>
      <vt:lpstr>Слайд 41</vt:lpstr>
      <vt:lpstr>Слайд 42</vt:lpstr>
      <vt:lpstr>Fig. 17.21 b</vt:lpstr>
      <vt:lpstr>Fig. 17.21 c</vt:lpstr>
      <vt:lpstr>Слайд 45</vt:lpstr>
      <vt:lpstr>Слайд 46</vt:lpstr>
      <vt:lpstr>Fig. 17.10 a, b</vt:lpstr>
      <vt:lpstr>Fig. 17.27 a</vt:lpstr>
      <vt:lpstr>Fig. 17.27 b</vt:lpstr>
      <vt:lpstr>Fig. 17.27 c</vt:lpstr>
      <vt:lpstr>Слайд 51</vt:lpstr>
      <vt:lpstr>Fig. 17.02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SEVEN</dc:creator>
  <cp:lastModifiedBy>SEVEN</cp:lastModifiedBy>
  <cp:revision>6</cp:revision>
  <dcterms:created xsi:type="dcterms:W3CDTF">2016-05-01T18:32:07Z</dcterms:created>
  <dcterms:modified xsi:type="dcterms:W3CDTF">2016-05-15T11:02:09Z</dcterms:modified>
</cp:coreProperties>
</file>