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29" r:id="rId2"/>
    <p:sldId id="256" r:id="rId3"/>
    <p:sldId id="320" r:id="rId4"/>
    <p:sldId id="271" r:id="rId5"/>
    <p:sldId id="257" r:id="rId6"/>
    <p:sldId id="337" r:id="rId7"/>
    <p:sldId id="258" r:id="rId8"/>
    <p:sldId id="278" r:id="rId9"/>
    <p:sldId id="259" r:id="rId10"/>
    <p:sldId id="275" r:id="rId11"/>
    <p:sldId id="274" r:id="rId12"/>
    <p:sldId id="260" r:id="rId13"/>
    <p:sldId id="283" r:id="rId14"/>
    <p:sldId id="263" r:id="rId15"/>
    <p:sldId id="261" r:id="rId16"/>
    <p:sldId id="266" r:id="rId17"/>
    <p:sldId id="267" r:id="rId18"/>
    <p:sldId id="269" r:id="rId19"/>
    <p:sldId id="273" r:id="rId20"/>
    <p:sldId id="276" r:id="rId21"/>
    <p:sldId id="279" r:id="rId22"/>
    <p:sldId id="280" r:id="rId23"/>
    <p:sldId id="281" r:id="rId24"/>
    <p:sldId id="282" r:id="rId25"/>
    <p:sldId id="284" r:id="rId26"/>
    <p:sldId id="285" r:id="rId27"/>
    <p:sldId id="287" r:id="rId28"/>
    <p:sldId id="289" r:id="rId29"/>
    <p:sldId id="290" r:id="rId30"/>
    <p:sldId id="291" r:id="rId31"/>
    <p:sldId id="292"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23" r:id="rId56"/>
    <p:sldId id="324" r:id="rId57"/>
    <p:sldId id="325" r:id="rId58"/>
    <p:sldId id="326" r:id="rId59"/>
    <p:sldId id="327" r:id="rId60"/>
    <p:sldId id="328" r:id="rId61"/>
    <p:sldId id="330" r:id="rId62"/>
    <p:sldId id="331" r:id="rId63"/>
    <p:sldId id="332" r:id="rId64"/>
    <p:sldId id="333" r:id="rId65"/>
    <p:sldId id="334" r:id="rId66"/>
    <p:sldId id="335" r:id="rId67"/>
    <p:sldId id="336" r:id="rId68"/>
    <p:sldId id="277" r:id="rId69"/>
    <p:sldId id="264" r:id="rId70"/>
    <p:sldId id="268"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45" autoAdjust="0"/>
    <p:restoredTop sz="86441" autoAdjust="0"/>
  </p:normalViewPr>
  <p:slideViewPr>
    <p:cSldViewPr>
      <p:cViewPr varScale="1">
        <p:scale>
          <a:sx n="117" d="100"/>
          <a:sy n="117" d="100"/>
        </p:scale>
        <p:origin x="-1464" y="-102"/>
      </p:cViewPr>
      <p:guideLst>
        <p:guide orient="horz" pos="2160"/>
        <p:guide pos="2880"/>
      </p:guideLst>
    </p:cSldViewPr>
  </p:slideViewPr>
  <p:outlineViewPr>
    <p:cViewPr>
      <p:scale>
        <a:sx n="33" d="100"/>
        <a:sy n="33" d="100"/>
      </p:scale>
      <p:origin x="0" y="421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35.xml"/><Relationship Id="rId13" Type="http://schemas.openxmlformats.org/officeDocument/2006/relationships/slide" Target="slides/slide49.xml"/><Relationship Id="rId18" Type="http://schemas.openxmlformats.org/officeDocument/2006/relationships/slide" Target="slides/slide57.xml"/><Relationship Id="rId3" Type="http://schemas.openxmlformats.org/officeDocument/2006/relationships/slide" Target="slides/slide14.xml"/><Relationship Id="rId21" Type="http://schemas.openxmlformats.org/officeDocument/2006/relationships/slide" Target="slides/slide70.xml"/><Relationship Id="rId7" Type="http://schemas.openxmlformats.org/officeDocument/2006/relationships/slide" Target="slides/slide34.xml"/><Relationship Id="rId12" Type="http://schemas.openxmlformats.org/officeDocument/2006/relationships/slide" Target="slides/slide48.xml"/><Relationship Id="rId17" Type="http://schemas.openxmlformats.org/officeDocument/2006/relationships/slide" Target="slides/slide56.xml"/><Relationship Id="rId2" Type="http://schemas.openxmlformats.org/officeDocument/2006/relationships/slide" Target="slides/slide13.xml"/><Relationship Id="rId16" Type="http://schemas.openxmlformats.org/officeDocument/2006/relationships/slide" Target="slides/slide55.xml"/><Relationship Id="rId20" Type="http://schemas.openxmlformats.org/officeDocument/2006/relationships/slide" Target="slides/slide62.xml"/><Relationship Id="rId1" Type="http://schemas.openxmlformats.org/officeDocument/2006/relationships/slide" Target="slides/slide8.xml"/><Relationship Id="rId6" Type="http://schemas.openxmlformats.org/officeDocument/2006/relationships/slide" Target="slides/slide33.xml"/><Relationship Id="rId11" Type="http://schemas.openxmlformats.org/officeDocument/2006/relationships/slide" Target="slides/slide45.xml"/><Relationship Id="rId5" Type="http://schemas.openxmlformats.org/officeDocument/2006/relationships/slide" Target="slides/slide31.xml"/><Relationship Id="rId15" Type="http://schemas.openxmlformats.org/officeDocument/2006/relationships/slide" Target="slides/slide54.xml"/><Relationship Id="rId10" Type="http://schemas.openxmlformats.org/officeDocument/2006/relationships/slide" Target="slides/slide42.xml"/><Relationship Id="rId19" Type="http://schemas.openxmlformats.org/officeDocument/2006/relationships/slide" Target="slides/slide59.xml"/><Relationship Id="rId4" Type="http://schemas.openxmlformats.org/officeDocument/2006/relationships/slide" Target="slides/slide18.xml"/><Relationship Id="rId9" Type="http://schemas.openxmlformats.org/officeDocument/2006/relationships/slide" Target="slides/slide40.xml"/><Relationship Id="rId14"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BD1FBA-ABE9-449E-8F55-96EF52BB129B}" type="datetimeFigureOut">
              <a:rPr lang="ru-RU" smtClean="0"/>
              <a:pPr/>
              <a:t>07.12.2019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653A4-5CD5-4224-BBEB-F123458D68E7}" type="slidenum">
              <a:rPr lang="ru-RU" smtClean="0"/>
              <a:pPr/>
              <a:t>‹#›</a:t>
            </a:fld>
            <a:endParaRPr lang="ru-RU"/>
          </a:p>
        </p:txBody>
      </p:sp>
    </p:spTree>
    <p:extLst>
      <p:ext uri="{BB962C8B-B14F-4D97-AF65-F5344CB8AC3E}">
        <p14:creationId xmlns:p14="http://schemas.microsoft.com/office/powerpoint/2010/main" val="259897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D9B600A-A6B6-4C93-93F2-61E415BE610E}" type="slidenum">
              <a:rPr lang="en-US">
                <a:latin typeface="Arial" pitchFamily="34" charset="0"/>
              </a:rPr>
              <a:pPr/>
              <a:t>1</a:t>
            </a:fld>
            <a:endParaRPr lang="en-US">
              <a:latin typeface="Arial" pitchFamily="34" charset="0"/>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32151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A18D549-68CB-414B-B894-78AE8DD3F5C5}" type="slidenum">
              <a:rPr lang="en-US">
                <a:latin typeface="Arial" pitchFamily="34" charset="0"/>
              </a:rPr>
              <a:pPr/>
              <a:t>46</a:t>
            </a:fld>
            <a:endParaRPr lang="en-US">
              <a:latin typeface="Arial" pitchFamily="34" charset="0"/>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6010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05DA8BB-5BE5-4CC8-B52A-E244F5114CDA}" type="slidenum">
              <a:rPr lang="en-US">
                <a:latin typeface="Arial" pitchFamily="34" charset="0"/>
              </a:rPr>
              <a:pPr/>
              <a:t>47</a:t>
            </a:fld>
            <a:endParaRPr lang="en-US">
              <a:latin typeface="Arial" pitchFamily="34"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873660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2A7EF51-749E-4D4F-89E7-3D0946F102BC}" type="slidenum">
              <a:rPr lang="en-US">
                <a:latin typeface="Arial" pitchFamily="34" charset="0"/>
              </a:rPr>
              <a:pPr/>
              <a:t>50</a:t>
            </a:fld>
            <a:endParaRPr lang="en-US">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1741479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0D16B64-3E84-4D98-86B8-08A9B7396B77}" type="slidenum">
              <a:rPr lang="en-US">
                <a:latin typeface="Arial" pitchFamily="34" charset="0"/>
              </a:rPr>
              <a:pPr/>
              <a:t>51</a:t>
            </a:fld>
            <a:endParaRPr lang="en-US">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26453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9D8DA3-194D-4CC2-8C75-6DD02B8B07EE}" type="slidenum">
              <a:rPr lang="en-US">
                <a:latin typeface="Arial" pitchFamily="34" charset="0"/>
              </a:rPr>
              <a:pPr/>
              <a:t>52</a:t>
            </a:fld>
            <a:endParaRPr lang="en-US">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66931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A2FAD9A-0385-409D-8064-11C1F36C9DD8}" type="slidenum">
              <a:rPr lang="en-US">
                <a:latin typeface="Arial" pitchFamily="34" charset="0"/>
              </a:rPr>
              <a:pPr/>
              <a:t>58</a:t>
            </a:fld>
            <a:endParaRPr lang="en-US">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67642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FDE1DC7-43BE-4785-BFF2-DB690270D947}" type="slidenum">
              <a:rPr lang="en-US">
                <a:latin typeface="Arial" pitchFamily="34" charset="0"/>
              </a:rPr>
              <a:pPr/>
              <a:t>60</a:t>
            </a:fld>
            <a:endParaRPr lang="en-US">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845741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1C9035E-0799-4D07-A27B-ABA995D407F1}" type="slidenum">
              <a:rPr lang="en-US">
                <a:latin typeface="Arial" pitchFamily="34" charset="0"/>
              </a:rPr>
              <a:pPr/>
              <a:t>61</a:t>
            </a:fld>
            <a:endParaRPr lang="en-US">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33078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681A7D05-0FA0-421E-B84B-B384B3C1A9AC}" type="slidenum">
              <a:rPr lang="en-US">
                <a:latin typeface="Arial" pitchFamily="34" charset="0"/>
              </a:rPr>
              <a:pPr/>
              <a:t>63</a:t>
            </a:fld>
            <a:endParaRPr lang="en-US">
              <a:latin typeface="Arial" pitchFamily="34" charset="0"/>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568421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916D98A-5AC5-4AD6-A264-1A916002F4CE}" type="slidenum">
              <a:rPr lang="en-US">
                <a:latin typeface="Arial" pitchFamily="34" charset="0"/>
              </a:rPr>
              <a:pPr/>
              <a:t>64</a:t>
            </a:fld>
            <a:endParaRPr lang="en-US">
              <a:latin typeface="Arial" pitchFamily="34" charset="0"/>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145285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0319997-CE56-4888-B2F4-5CC4259E4381}" type="slidenum">
              <a:rPr lang="en-US">
                <a:latin typeface="Arial" pitchFamily="34" charset="0"/>
              </a:rPr>
              <a:pPr/>
              <a:t>3</a:t>
            </a:fld>
            <a:endParaRPr lang="en-US">
              <a:latin typeface="Arial" pitchFamily="34"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21237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8BEFAE8-F300-48B6-93FE-2A47E3865468}" type="slidenum">
              <a:rPr lang="en-US">
                <a:latin typeface="Arial" pitchFamily="34" charset="0"/>
              </a:rPr>
              <a:pPr/>
              <a:t>65</a:t>
            </a:fld>
            <a:endParaRPr lang="en-US">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160898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555DED6-005B-4101-AB12-A4F104E23A78}" type="slidenum">
              <a:rPr lang="en-US">
                <a:latin typeface="Arial" pitchFamily="34" charset="0"/>
              </a:rPr>
              <a:pPr/>
              <a:t>66</a:t>
            </a:fld>
            <a:endParaRPr lang="en-US">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3531396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21FB473-18FE-4BBF-919F-2B6CB2CB32C5}" type="slidenum">
              <a:rPr lang="en-US">
                <a:latin typeface="Arial" pitchFamily="34" charset="0"/>
              </a:rPr>
              <a:pPr/>
              <a:t>67</a:t>
            </a:fld>
            <a:endParaRPr lang="en-US">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410833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67C5D8C-655D-4755-B5FE-24CCA3A91258}" type="slidenum">
              <a:rPr lang="en-US"/>
              <a:pPr/>
              <a:t>69</a:t>
            </a:fld>
            <a:endParaRPr lang="en-US"/>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endParaRPr lang="ru-RU" dirty="0" smtClean="0">
              <a:latin typeface="Times New Roman" pitchFamily="18" charset="0"/>
            </a:endParaRPr>
          </a:p>
        </p:txBody>
      </p:sp>
    </p:spTree>
    <p:extLst>
      <p:ext uri="{BB962C8B-B14F-4D97-AF65-F5344CB8AC3E}">
        <p14:creationId xmlns:p14="http://schemas.microsoft.com/office/powerpoint/2010/main" val="15169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C21CF7C-52F1-47B2-9602-1EC8FC839EB2}" type="slidenum">
              <a:rPr lang="en-US">
                <a:latin typeface="Arial" pitchFamily="34" charset="0"/>
              </a:rPr>
              <a:pPr/>
              <a:t>6</a:t>
            </a:fld>
            <a:endParaRPr lang="en-US">
              <a:latin typeface="Arial" pitchFamily="34"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36087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8E653A4-5CD5-4224-BBEB-F123458D68E7}" type="slidenum">
              <a:rPr lang="ru-RU" smtClean="0"/>
              <a:pPr/>
              <a:t>24</a:t>
            </a:fld>
            <a:endParaRPr lang="ru-RU"/>
          </a:p>
        </p:txBody>
      </p:sp>
    </p:spTree>
    <p:extLst>
      <p:ext uri="{BB962C8B-B14F-4D97-AF65-F5344CB8AC3E}">
        <p14:creationId xmlns:p14="http://schemas.microsoft.com/office/powerpoint/2010/main" val="150974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E47CD3E-E134-4297-A735-A960FD88F182}" type="slidenum">
              <a:rPr lang="en-US">
                <a:latin typeface="Arial" pitchFamily="34" charset="0"/>
              </a:rPr>
              <a:pPr/>
              <a:t>32</a:t>
            </a:fld>
            <a:endParaRPr lang="en-US">
              <a:latin typeface="Arial" pitchFamily="34" charset="0"/>
            </a:endParaRPr>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59690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1FE34C9-5805-4F82-ACB0-76769DFA53A3}" type="slidenum">
              <a:rPr lang="en-US">
                <a:latin typeface="Arial" pitchFamily="34" charset="0"/>
              </a:rPr>
              <a:pPr/>
              <a:t>38</a:t>
            </a:fld>
            <a:endParaRPr lang="en-US">
              <a:latin typeface="Arial" pitchFamily="34" charset="0"/>
            </a:endParaRPr>
          </a:p>
        </p:txBody>
      </p:sp>
      <p:sp>
        <p:nvSpPr>
          <p:cNvPr id="61443" name="Rectangle 1026"/>
          <p:cNvSpPr>
            <a:spLocks noGrp="1" noRot="1" noChangeAspect="1" noChangeArrowheads="1" noTextEdit="1"/>
          </p:cNvSpPr>
          <p:nvPr>
            <p:ph type="sldImg"/>
          </p:nvPr>
        </p:nvSpPr>
        <p:spPr>
          <a:solidFill>
            <a:srgbClr val="FFFFFF"/>
          </a:solidFill>
          <a:ln/>
        </p:spPr>
      </p:sp>
      <p:sp>
        <p:nvSpPr>
          <p:cNvPr id="61444" name="Rectangle 1027"/>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14258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E9261F7-71F1-42FD-845F-61E272162108}" type="slidenum">
              <a:rPr lang="en-US">
                <a:latin typeface="Arial" pitchFamily="34" charset="0"/>
              </a:rPr>
              <a:pPr/>
              <a:t>39</a:t>
            </a:fld>
            <a:endParaRPr lang="en-US">
              <a:latin typeface="Arial" pitchFamily="34" charset="0"/>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58344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BDA269-4B62-4D52-9BB5-DA96E8128901}" type="slidenum">
              <a:rPr lang="en-US">
                <a:latin typeface="Arial" pitchFamily="34" charset="0"/>
              </a:rPr>
              <a:pPr/>
              <a:t>41</a:t>
            </a:fld>
            <a:endParaRPr lang="en-US">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60219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A357397-275A-46AE-99A9-AC93C577FA01}" type="slidenum">
              <a:rPr lang="en-US">
                <a:latin typeface="Arial" pitchFamily="34" charset="0"/>
              </a:rPr>
              <a:pPr/>
              <a:t>43</a:t>
            </a:fld>
            <a:endParaRPr lang="en-US">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ru-RU" smtClean="0">
              <a:latin typeface="Times New Roman" pitchFamily="18" charset="0"/>
            </a:endParaRPr>
          </a:p>
        </p:txBody>
      </p:sp>
    </p:spTree>
    <p:extLst>
      <p:ext uri="{BB962C8B-B14F-4D97-AF65-F5344CB8AC3E}">
        <p14:creationId xmlns:p14="http://schemas.microsoft.com/office/powerpoint/2010/main" val="227751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8CDCC93-BA11-4B7A-9AEE-B82C21134735}" type="datetimeFigureOut">
              <a:rPr lang="ru-RU"/>
              <a:pPr>
                <a:defRPr/>
              </a:pPr>
              <a:t>07.12.2019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93C7BD-9240-4824-A39D-00EC39B3A3B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5A59DD8-DEF2-4403-A366-55CF57085504}" type="datetimeFigureOut">
              <a:rPr lang="ru-RU"/>
              <a:pPr>
                <a:defRPr/>
              </a:pPr>
              <a:t>07.12.2019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CCDCE24-62BA-4ADF-A804-EB04345F460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9B457B9-355E-44F8-AC22-FE13A4A40FE0}" type="datetimeFigureOut">
              <a:rPr lang="ru-RU"/>
              <a:pPr>
                <a:defRPr/>
              </a:pPr>
              <a:t>07.12.2019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38EEA0-60B5-4C14-B06B-FC92321272F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FF63564-3DCF-4BB9-B701-E572E17C7495}" type="datetimeFigureOut">
              <a:rPr lang="ru-RU"/>
              <a:pPr>
                <a:defRPr/>
              </a:pPr>
              <a:t>07.12.2019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F4823D2-AD0A-4A8D-8D38-257E77A0A8E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C6A1E53-88C3-4F0B-AB7D-D838ACF062A7}" type="datetimeFigureOut">
              <a:rPr lang="ru-RU"/>
              <a:pPr>
                <a:defRPr/>
              </a:pPr>
              <a:t>07.12.2019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004186D-0BB7-4703-A780-2F4C013BE2B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0E59070-3D3A-48D8-BB73-0A6A7EDD1E0E}" type="datetimeFigureOut">
              <a:rPr lang="ru-RU"/>
              <a:pPr>
                <a:defRPr/>
              </a:pPr>
              <a:t>07.12.2019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8913F98-2EC7-45E4-B07B-7EDAC783CACA}"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70A8C84-C48E-44FF-9366-4D6AF63EAC14}" type="datetimeFigureOut">
              <a:rPr lang="ru-RU"/>
              <a:pPr>
                <a:defRPr/>
              </a:pPr>
              <a:t>07.12.2019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3961E3C-E997-43C4-B03B-9C0E6ACBEC7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0CB3A590-689F-488F-982A-CEDB83BF03E8}" type="datetimeFigureOut">
              <a:rPr lang="ru-RU"/>
              <a:pPr>
                <a:defRPr/>
              </a:pPr>
              <a:t>07.12.2019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FCA1328-A468-4206-9A37-329436F8CF7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EE0BE5C-5F33-4311-8AE0-1CA346615437}" type="datetimeFigureOut">
              <a:rPr lang="ru-RU"/>
              <a:pPr>
                <a:defRPr/>
              </a:pPr>
              <a:t>07.12.2019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DE2DDA7-178B-45B8-B8AC-D66E0829F20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DC2C258-2F1A-4AE8-9989-A753D8C9A8D8}" type="datetimeFigureOut">
              <a:rPr lang="ru-RU"/>
              <a:pPr>
                <a:defRPr/>
              </a:pPr>
              <a:t>07.12.2019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D98D2B5-26E9-4A5A-8254-36B9EE69534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0F7E2E3-A027-4C80-B9D1-ADB703462275}" type="datetimeFigureOut">
              <a:rPr lang="ru-RU"/>
              <a:pPr>
                <a:defRPr/>
              </a:pPr>
              <a:t>07.12.2019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6DCE2E2-BA1C-473A-B27F-BF74FF87424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lum/>
          </a:blip>
          <a:srcRect/>
          <a:stretch>
            <a:fillRect l="-17000" r="-17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FF5AD74-A25A-4803-9A8A-8D9CB3130999}" type="datetimeFigureOut">
              <a:rPr lang="ru-RU"/>
              <a:pPr>
                <a:defRPr/>
              </a:pPr>
              <a:t>07.12.2019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D5355FD-3737-468E-89E7-CDAC0CE4C6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garnero.DVH\My Documents\GLG 101\L34_glaciers\images,movies\figure 15-19.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Classes\GLG101 Spr 2001\L12_sedimentary_rocks1\images,movies\FIG05_013B.JPG"/>
          <p:cNvPicPr>
            <a:picLocks noChangeAspect="1" noChangeArrowheads="1"/>
          </p:cNvPicPr>
          <p:nvPr/>
        </p:nvPicPr>
        <p:blipFill>
          <a:blip r:embed="rId2"/>
          <a:srcRect/>
          <a:stretch>
            <a:fillRect/>
          </a:stretch>
        </p:blipFill>
        <p:spPr bwMode="auto">
          <a:xfrm>
            <a:off x="-228600" y="-571500"/>
            <a:ext cx="9677400" cy="8115300"/>
          </a:xfrm>
          <a:prstGeom prst="rect">
            <a:avLst/>
          </a:prstGeom>
          <a:noFill/>
          <a:ln w="9525">
            <a:solidFill>
              <a:schemeClr val="tx1"/>
            </a:solidFill>
            <a:miter lim="800000"/>
            <a:headEnd/>
            <a:tailEnd/>
          </a:ln>
        </p:spPr>
      </p:pic>
      <p:sp>
        <p:nvSpPr>
          <p:cNvPr id="38915" name="Rectangle 3"/>
          <p:cNvSpPr>
            <a:spLocks noChangeArrowheads="1"/>
          </p:cNvSpPr>
          <p:nvPr/>
        </p:nvSpPr>
        <p:spPr bwMode="auto">
          <a:xfrm>
            <a:off x="5486400" y="762000"/>
            <a:ext cx="3048000" cy="914400"/>
          </a:xfrm>
          <a:prstGeom prst="rect">
            <a:avLst/>
          </a:prstGeom>
          <a:solidFill>
            <a:schemeClr val="bg1"/>
          </a:solidFill>
          <a:ln w="9525">
            <a:solidFill>
              <a:srgbClr val="FA140C"/>
            </a:solidFill>
            <a:miter lim="800000"/>
            <a:headEnd/>
            <a:tailEnd/>
          </a:ln>
        </p:spPr>
        <p:txBody>
          <a:bodyPr wrap="none" anchor="ctr"/>
          <a:lstStyle/>
          <a:p>
            <a:pPr algn="ctr"/>
            <a:r>
              <a:rPr lang="en-US">
                <a:solidFill>
                  <a:srgbClr val="FA140C"/>
                </a:solidFill>
              </a:rPr>
              <a:t>It was deposited </a:t>
            </a:r>
          </a:p>
          <a:p>
            <a:pPr algn="ctr"/>
            <a:r>
              <a:rPr lang="en-US">
                <a:solidFill>
                  <a:srgbClr val="FA140C"/>
                </a:solidFill>
              </a:rPr>
              <a:t>in a channel!</a:t>
            </a:r>
            <a:endParaRPr lang="en-US"/>
          </a:p>
        </p:txBody>
      </p:sp>
      <p:sp>
        <p:nvSpPr>
          <p:cNvPr id="38916" name="Line 4"/>
          <p:cNvSpPr>
            <a:spLocks noChangeShapeType="1"/>
          </p:cNvSpPr>
          <p:nvPr/>
        </p:nvSpPr>
        <p:spPr bwMode="auto">
          <a:xfrm flipH="1">
            <a:off x="4419600" y="1295400"/>
            <a:ext cx="1066800" cy="762000"/>
          </a:xfrm>
          <a:prstGeom prst="line">
            <a:avLst/>
          </a:prstGeom>
          <a:noFill/>
          <a:ln w="28575">
            <a:solidFill>
              <a:schemeClr val="tx1"/>
            </a:solidFill>
            <a:round/>
            <a:headEnd/>
            <a:tailEnd type="triangle" w="med" len="med"/>
          </a:ln>
        </p:spPr>
        <p:txBody>
          <a:bodyPr wrap="none" anchor="ctr"/>
          <a:lstStyle/>
          <a:p>
            <a:endParaRPr lang="ru-RU"/>
          </a:p>
        </p:txBody>
      </p:sp>
    </p:spTree>
  </p:cSld>
  <p:clrMapOvr>
    <a:masterClrMapping/>
  </p:clrMapOvr>
  <p:transition spd="slow" advClick="0" advTm="40000">
    <p:check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Classes\GLG101 Spr 2001\L12_sedimentary_rocks1\images,movies\FIG05_013B.JPG"/>
          <p:cNvPicPr>
            <a:picLocks noChangeAspect="1" noChangeArrowheads="1"/>
          </p:cNvPicPr>
          <p:nvPr/>
        </p:nvPicPr>
        <p:blipFill>
          <a:blip r:embed="rId2"/>
          <a:srcRect/>
          <a:stretch>
            <a:fillRect/>
          </a:stretch>
        </p:blipFill>
        <p:spPr bwMode="auto">
          <a:xfrm>
            <a:off x="-228600" y="-531440"/>
            <a:ext cx="9677400" cy="8115300"/>
          </a:xfrm>
          <a:prstGeom prst="rect">
            <a:avLst/>
          </a:prstGeom>
          <a:noFill/>
          <a:ln w="9525">
            <a:solidFill>
              <a:schemeClr val="tx1"/>
            </a:solidFill>
            <a:miter lim="800000"/>
            <a:headEnd/>
            <a:tailEnd/>
          </a:ln>
        </p:spPr>
      </p:pic>
      <p:sp>
        <p:nvSpPr>
          <p:cNvPr id="37891" name="Rectangle 3"/>
          <p:cNvSpPr>
            <a:spLocks noChangeArrowheads="1"/>
          </p:cNvSpPr>
          <p:nvPr/>
        </p:nvSpPr>
        <p:spPr bwMode="auto">
          <a:xfrm>
            <a:off x="5486400" y="457200"/>
            <a:ext cx="3657600" cy="1295400"/>
          </a:xfrm>
          <a:prstGeom prst="rect">
            <a:avLst/>
          </a:prstGeom>
          <a:solidFill>
            <a:srgbClr val="2D6CCC"/>
          </a:solidFill>
          <a:ln w="9525">
            <a:solidFill>
              <a:schemeClr val="tx1"/>
            </a:solidFill>
            <a:miter lim="800000"/>
            <a:headEnd/>
            <a:tailEnd/>
          </a:ln>
        </p:spPr>
        <p:txBody>
          <a:bodyPr wrap="none" anchor="ctr"/>
          <a:lstStyle/>
          <a:p>
            <a:pPr algn="ctr"/>
            <a:r>
              <a:rPr lang="en-US" dirty="0"/>
              <a:t>How does the shape of </a:t>
            </a:r>
          </a:p>
          <a:p>
            <a:pPr algn="ctr"/>
            <a:r>
              <a:rPr lang="en-US" dirty="0"/>
              <a:t>this bed differ from </a:t>
            </a:r>
          </a:p>
          <a:p>
            <a:pPr algn="ctr"/>
            <a:r>
              <a:rPr lang="en-US" dirty="0"/>
              <a:t>the others?</a:t>
            </a:r>
          </a:p>
        </p:txBody>
      </p:sp>
      <p:sp>
        <p:nvSpPr>
          <p:cNvPr id="37892" name="Line 4"/>
          <p:cNvSpPr>
            <a:spLocks noChangeShapeType="1"/>
          </p:cNvSpPr>
          <p:nvPr/>
        </p:nvSpPr>
        <p:spPr bwMode="auto">
          <a:xfrm flipH="1">
            <a:off x="4419600" y="1295400"/>
            <a:ext cx="1066800" cy="762000"/>
          </a:xfrm>
          <a:prstGeom prst="line">
            <a:avLst/>
          </a:prstGeom>
          <a:noFill/>
          <a:ln w="28575">
            <a:solidFill>
              <a:schemeClr val="tx1"/>
            </a:solidFill>
            <a:round/>
            <a:headEnd/>
            <a:tailEnd type="triangle" w="med" len="med"/>
          </a:ln>
        </p:spPr>
        <p:txBody>
          <a:bodyPr wrap="none" anchor="ctr"/>
          <a:lstStyle/>
          <a:p>
            <a:endParaRPr lang="ru-RU"/>
          </a:p>
        </p:txBody>
      </p:sp>
      <p:sp>
        <p:nvSpPr>
          <p:cNvPr id="37893" name="Rectangle 5"/>
          <p:cNvSpPr>
            <a:spLocks noChangeArrowheads="1"/>
          </p:cNvSpPr>
          <p:nvPr/>
        </p:nvSpPr>
        <p:spPr bwMode="auto">
          <a:xfrm>
            <a:off x="2743200" y="5867400"/>
            <a:ext cx="3581400" cy="533400"/>
          </a:xfrm>
          <a:prstGeom prst="rect">
            <a:avLst/>
          </a:prstGeom>
          <a:solidFill>
            <a:schemeClr val="bg1"/>
          </a:solidFill>
          <a:ln w="9525">
            <a:solidFill>
              <a:srgbClr val="FA140C"/>
            </a:solidFill>
            <a:miter lim="800000"/>
            <a:headEnd/>
            <a:tailEnd/>
          </a:ln>
        </p:spPr>
        <p:txBody>
          <a:bodyPr wrap="none" anchor="ctr"/>
          <a:lstStyle/>
          <a:p>
            <a:pPr algn="ctr"/>
            <a:r>
              <a:rPr lang="en-US">
                <a:solidFill>
                  <a:srgbClr val="FA140C"/>
                </a:solidFill>
              </a:rPr>
              <a:t>Why is this bed different?</a:t>
            </a:r>
          </a:p>
        </p:txBody>
      </p:sp>
    </p:spTree>
  </p:cSld>
  <p:clrMapOvr>
    <a:masterClrMapping/>
  </p:clrMapOvr>
  <p:transition spd="slow" advClick="0" advTm="40000">
    <p:check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6369072"/>
          </a:xfrm>
        </p:spPr>
        <p:txBody>
          <a:bodyPr rtlCol="0">
            <a:normAutofit/>
          </a:bodyPr>
          <a:lstStyle/>
          <a:p>
            <a:pPr indent="270510" algn="just" fontAlgn="auto">
              <a:lnSpc>
                <a:spcPct val="115000"/>
              </a:lnSpc>
              <a:spcAft>
                <a:spcPts val="0"/>
              </a:spcAft>
              <a:defRPr/>
            </a:pPr>
            <a:r>
              <a:rPr lang="uz-Cyrl-UZ" sz="2800" b="1" dirty="0" smtClean="0">
                <a:latin typeface="Times New Roman"/>
                <a:ea typeface="Calibri"/>
                <a:cs typeface="Times New Roman"/>
              </a:rPr>
              <a:t>MUZLIKLARNING GEOLOGIK </a:t>
            </a:r>
            <a:r>
              <a:rPr lang="uz-Cyrl-UZ" sz="2800" b="1" dirty="0" smtClean="0">
                <a:latin typeface="Times New Roman"/>
                <a:ea typeface="Calibri"/>
                <a:cs typeface="Times New Roman"/>
              </a:rPr>
              <a:t>FAOLIY</a:t>
            </a:r>
            <a:r>
              <a:rPr lang="en-US" sz="2800" b="1" dirty="0" smtClean="0">
                <a:latin typeface="Times New Roman"/>
                <a:ea typeface="Calibri"/>
                <a:cs typeface="Times New Roman"/>
              </a:rPr>
              <a:t>A</a:t>
            </a:r>
            <a:r>
              <a:rPr lang="uz-Cyrl-UZ" sz="2800" b="1" dirty="0" smtClean="0">
                <a:latin typeface="Times New Roman"/>
                <a:ea typeface="Calibri"/>
                <a:cs typeface="Times New Roman"/>
              </a:rPr>
              <a:t>TI</a:t>
            </a:r>
            <a:r>
              <a:rPr lang="ru-RU" sz="2800" dirty="0" smtClean="0">
                <a:ea typeface="Calibri"/>
                <a:cs typeface="Times New Roman"/>
              </a:rPr>
              <a:t/>
            </a:r>
            <a:br>
              <a:rPr lang="ru-RU" sz="2800" dirty="0" smtClean="0">
                <a:ea typeface="Calibri"/>
                <a:cs typeface="Times New Roman"/>
              </a:rPr>
            </a:br>
            <a:r>
              <a:rPr lang="uz-Cyrl-UZ" sz="2800" dirty="0" smtClean="0">
                <a:latin typeface="Times New Roman"/>
                <a:ea typeface="Calibri"/>
                <a:cs typeface="Times New Roman"/>
              </a:rPr>
              <a:t>Muzliklarning asosiy qismi kristallangan suvdan (muzdan) va qolgan qismi </a:t>
            </a:r>
            <a:r>
              <a:rPr lang="uz-Cyrl-UZ" sz="2800" dirty="0" smtClean="0">
                <a:latin typeface="Times New Roman"/>
                <a:ea typeface="Calibri"/>
                <a:cs typeface="Times New Roman"/>
              </a:rPr>
              <a:t>fir</a:t>
            </a:r>
            <a:r>
              <a:rPr lang="en-US" sz="2800" dirty="0" smtClean="0">
                <a:latin typeface="Times New Roman"/>
                <a:ea typeface="Calibri"/>
                <a:cs typeface="Times New Roman"/>
              </a:rPr>
              <a:t>i</a:t>
            </a:r>
            <a:r>
              <a:rPr lang="uz-Cyrl-UZ" sz="2800" dirty="0" smtClean="0">
                <a:latin typeface="Times New Roman"/>
                <a:ea typeface="Calibri"/>
                <a:cs typeface="Times New Roman"/>
              </a:rPr>
              <a:t>n</a:t>
            </a:r>
            <a:r>
              <a:rPr lang="en-US" sz="2800" dirty="0" smtClean="0">
                <a:latin typeface="Times New Roman"/>
                <a:ea typeface="Calibri"/>
                <a:cs typeface="Times New Roman"/>
              </a:rPr>
              <a:t>a</a:t>
            </a:r>
            <a:r>
              <a:rPr lang="uz-Cyrl-UZ" sz="2800" dirty="0" smtClean="0">
                <a:latin typeface="Times New Roman"/>
                <a:ea typeface="Calibri"/>
                <a:cs typeface="Times New Roman"/>
              </a:rPr>
              <a:t> </a:t>
            </a:r>
            <a:r>
              <a:rPr lang="uz-Cyrl-UZ" sz="2800" dirty="0" smtClean="0">
                <a:latin typeface="Times New Roman"/>
                <a:ea typeface="Calibri"/>
                <a:cs typeface="Times New Roman"/>
              </a:rPr>
              <a:t>(zichlangan yarim muz qolidagi qor uyumi)-dan iborat, hajmi katta, qor chegarasining yuqori qismida </a:t>
            </a:r>
            <a:r>
              <a:rPr lang="uz-Cyrl-UZ" sz="2800" dirty="0" smtClean="0">
                <a:latin typeface="Times New Roman"/>
                <a:ea typeface="Calibri"/>
                <a:cs typeface="Times New Roman"/>
              </a:rPr>
              <a:t>joylashgan</a:t>
            </a:r>
            <a:r>
              <a:rPr lang="uz-Cyrl-UZ" sz="2800" dirty="0" smtClean="0">
                <a:latin typeface="Times New Roman"/>
                <a:ea typeface="Calibri"/>
                <a:cs typeface="Times New Roman"/>
              </a:rPr>
              <a:t>, atmosfera yog‘ingarchiligidan hosil bo‘lgan va </a:t>
            </a:r>
            <a:r>
              <a:rPr lang="uz-Cyrl-UZ" sz="2800" dirty="0" smtClean="0">
                <a:latin typeface="Times New Roman"/>
                <a:ea typeface="Calibri"/>
                <a:cs typeface="Times New Roman"/>
              </a:rPr>
              <a:t>uzo</a:t>
            </a:r>
            <a:r>
              <a:rPr lang="en-US" sz="2800" dirty="0" smtClean="0">
                <a:latin typeface="Times New Roman"/>
                <a:ea typeface="Calibri"/>
                <a:cs typeface="Times New Roman"/>
              </a:rPr>
              <a:t>q</a:t>
            </a:r>
            <a:r>
              <a:rPr lang="uz-Cyrl-UZ" sz="2800" dirty="0" smtClean="0">
                <a:latin typeface="Times New Roman"/>
                <a:ea typeface="Calibri"/>
                <a:cs typeface="Times New Roman"/>
              </a:rPr>
              <a:t> </a:t>
            </a:r>
            <a:r>
              <a:rPr lang="uz-Cyrl-UZ" sz="2800" dirty="0" smtClean="0">
                <a:latin typeface="Times New Roman"/>
                <a:ea typeface="Calibri"/>
                <a:cs typeface="Times New Roman"/>
              </a:rPr>
              <a:t>vaqt davomida erib ketmay </a:t>
            </a:r>
            <a:r>
              <a:rPr lang="uz-Cyrl-UZ" sz="2800" dirty="0" smtClean="0">
                <a:latin typeface="Times New Roman"/>
                <a:ea typeface="Calibri"/>
                <a:cs typeface="Times New Roman"/>
              </a:rPr>
              <a:t>harakats</a:t>
            </a:r>
            <a:r>
              <a:rPr lang="en-US" sz="2800" dirty="0" smtClean="0">
                <a:latin typeface="Times New Roman"/>
                <a:ea typeface="Calibri"/>
                <a:cs typeface="Times New Roman"/>
              </a:rPr>
              <a:t>i</a:t>
            </a:r>
            <a:r>
              <a:rPr lang="uz-Cyrl-UZ" sz="2800" dirty="0" smtClean="0">
                <a:latin typeface="Times New Roman"/>
                <a:ea typeface="Calibri"/>
                <a:cs typeface="Times New Roman"/>
              </a:rPr>
              <a:t>z </a:t>
            </a:r>
            <a:r>
              <a:rPr lang="uz-Cyrl-UZ" sz="2800" dirty="0" smtClean="0">
                <a:latin typeface="Times New Roman"/>
                <a:ea typeface="Calibri"/>
                <a:cs typeface="Times New Roman"/>
              </a:rPr>
              <a:t>yoki harakatda bo‘lgan jism massasidir, Antarktidadagi doimiy muzliklarning ko‘pchiligi harakatsizdir. </a:t>
            </a:r>
            <a:r>
              <a:rPr lang="ru-RU" sz="2800" dirty="0" smtClean="0">
                <a:ea typeface="Calibri"/>
                <a:cs typeface="Times New Roman"/>
              </a:rPr>
              <a:t/>
            </a:r>
            <a:br>
              <a:rPr lang="ru-RU" sz="2800" dirty="0" smtClean="0">
                <a:ea typeface="Calibri"/>
                <a:cs typeface="Times New Roman"/>
              </a:rPr>
            </a:br>
            <a:endParaRPr lang="ru-RU" sz="28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7.27a</a:t>
            </a:r>
          </a:p>
        </p:txBody>
      </p:sp>
      <p:sp>
        <p:nvSpPr>
          <p:cNvPr id="24579" name="Rectangle 3"/>
          <p:cNvSpPr>
            <a:spLocks noGrp="1" noChangeArrowheads="1"/>
          </p:cNvSpPr>
          <p:nvPr>
            <p:ph type="subTitle" idx="1"/>
          </p:nvPr>
        </p:nvSpPr>
        <p:spPr/>
        <p:txBody>
          <a:bodyPr/>
          <a:lstStyle/>
          <a:p>
            <a:pPr>
              <a:spcBef>
                <a:spcPct val="50000"/>
              </a:spcBef>
            </a:pPr>
            <a:r>
              <a:rPr lang="en-US" smtClean="0"/>
              <a:t>Stephen Marshak</a:t>
            </a:r>
          </a:p>
        </p:txBody>
      </p:sp>
      <p:pic>
        <p:nvPicPr>
          <p:cNvPr id="24580" name="Picture 4" descr="C:\Documents and Settings\Administrator\My Documents\Hawk\WWNorton\earth_ch7\EA 07-27a^.png"/>
          <p:cNvPicPr>
            <a:picLocks noChangeAspect="1" noChangeArrowheads="1"/>
          </p:cNvPicPr>
          <p:nvPr/>
        </p:nvPicPr>
        <p:blipFill>
          <a:blip r:embed="rId2"/>
          <a:srcRect/>
          <a:stretch>
            <a:fillRect/>
          </a:stretch>
        </p:blipFill>
        <p:spPr bwMode="auto">
          <a:xfrm>
            <a:off x="0" y="361950"/>
            <a:ext cx="9144000" cy="6134100"/>
          </a:xfrm>
          <a:prstGeom prst="rect">
            <a:avLst/>
          </a:prstGeom>
          <a:noFill/>
          <a:ln w="9525">
            <a:noFill/>
            <a:miter lim="800000"/>
            <a:headEnd/>
            <a:tailEnd/>
          </a:ln>
        </p:spPr>
      </p:pic>
      <p:sp>
        <p:nvSpPr>
          <p:cNvPr id="24581" name="Rectangle 5"/>
          <p:cNvSpPr>
            <a:spLocks noChangeArrowheads="1"/>
          </p:cNvSpPr>
          <p:nvPr/>
        </p:nvSpPr>
        <p:spPr bwMode="auto">
          <a:xfrm>
            <a:off x="152400" y="4000504"/>
            <a:ext cx="8839200" cy="2324096"/>
          </a:xfrm>
          <a:prstGeom prst="rect">
            <a:avLst/>
          </a:prstGeom>
          <a:solidFill>
            <a:srgbClr val="3399FF"/>
          </a:solidFill>
          <a:ln w="9525">
            <a:noFill/>
            <a:miter lim="800000"/>
            <a:headEnd/>
            <a:tailEnd/>
          </a:ln>
        </p:spPr>
        <p:txBody>
          <a:bodyPr wrap="none" anchor="ctr"/>
          <a:lstStyle/>
          <a:p>
            <a:pPr algn="ctr"/>
            <a:r>
              <a:rPr lang="en-US" sz="2000" b="1" i="1" dirty="0" err="1" smtClean="0"/>
              <a:t>Natijada</a:t>
            </a:r>
            <a:r>
              <a:rPr lang="en-US" sz="2000" b="1" i="1" dirty="0" smtClean="0"/>
              <a:t> </a:t>
            </a:r>
            <a:r>
              <a:rPr lang="en-US" sz="2000" b="1" i="1" dirty="0" err="1" smtClean="0"/>
              <a:t>to'lqin</a:t>
            </a:r>
            <a:r>
              <a:rPr lang="en-US" sz="2000" b="1" i="1" dirty="0" smtClean="0"/>
              <a:t> </a:t>
            </a:r>
            <a:r>
              <a:rPr lang="en-US" sz="2000" b="1" i="1" dirty="0" err="1" smtClean="0"/>
              <a:t>belgilari</a:t>
            </a:r>
            <a:r>
              <a:rPr lang="en-US" sz="2000" b="1" i="1" dirty="0" smtClean="0"/>
              <a:t> </a:t>
            </a:r>
            <a:r>
              <a:rPr lang="en-US" sz="2000" b="1" i="1" dirty="0" err="1" smtClean="0"/>
              <a:t>bo'lishi</a:t>
            </a:r>
            <a:r>
              <a:rPr lang="en-US" sz="2000" b="1" i="1" dirty="0" smtClean="0"/>
              <a:t> ham </a:t>
            </a:r>
            <a:r>
              <a:rPr lang="en-US" sz="2000" b="1" i="1" dirty="0" err="1" smtClean="0"/>
              <a:t>simmetrik</a:t>
            </a:r>
            <a:r>
              <a:rPr lang="en-US" sz="2000" b="1" i="1" dirty="0" smtClean="0"/>
              <a:t> </a:t>
            </a:r>
          </a:p>
          <a:p>
            <a:pPr algn="ctr"/>
            <a:r>
              <a:rPr lang="en-US" sz="2000" b="1" i="1" dirty="0" smtClean="0"/>
              <a:t>(</a:t>
            </a:r>
            <a:r>
              <a:rPr lang="en-US" sz="2000" b="1" i="1" dirty="0" err="1" smtClean="0"/>
              <a:t>to'lqinlar</a:t>
            </a:r>
            <a:r>
              <a:rPr lang="en-US" sz="2000" b="1" i="1" dirty="0" smtClean="0"/>
              <a:t> </a:t>
            </a:r>
            <a:r>
              <a:rPr lang="en-US" sz="2000" b="1" i="1" dirty="0" err="1" smtClean="0"/>
              <a:t>orqali</a:t>
            </a:r>
            <a:r>
              <a:rPr lang="en-US" sz="2000" b="1" i="1" dirty="0" smtClean="0"/>
              <a:t> </a:t>
            </a:r>
            <a:r>
              <a:rPr lang="en-US" sz="2000" b="1" i="1" dirty="0" err="1" smtClean="0"/>
              <a:t>hosil</a:t>
            </a:r>
            <a:r>
              <a:rPr lang="en-US" sz="2000" b="1" i="1" dirty="0" smtClean="0"/>
              <a:t> </a:t>
            </a:r>
            <a:r>
              <a:rPr lang="en-US" sz="2000" b="1" i="1" dirty="0" err="1" smtClean="0"/>
              <a:t>mumkin</a:t>
            </a:r>
            <a:r>
              <a:rPr lang="en-US" sz="2000" b="1" i="1" dirty="0" smtClean="0"/>
              <a:t>) </a:t>
            </a:r>
          </a:p>
          <a:p>
            <a:pPr algn="ctr"/>
            <a:r>
              <a:rPr lang="en-US" sz="2000" b="1" i="1" dirty="0" err="1" smtClean="0"/>
              <a:t>Oldinga</a:t>
            </a:r>
            <a:r>
              <a:rPr lang="en-US" sz="2000" b="1" i="1" dirty="0" smtClean="0"/>
              <a:t> va </a:t>
            </a:r>
            <a:r>
              <a:rPr lang="en-US" sz="2000" b="1" i="1" dirty="0" err="1" smtClean="0"/>
              <a:t>orqaga</a:t>
            </a:r>
            <a:r>
              <a:rPr lang="en-US" sz="2000" b="1" i="1" dirty="0" smtClean="0"/>
              <a:t> sloshing </a:t>
            </a:r>
            <a:r>
              <a:rPr lang="en-US" sz="2000" b="1" i="1" dirty="0" err="1" smtClean="0"/>
              <a:t>yoki</a:t>
            </a:r>
            <a:r>
              <a:rPr lang="en-US" sz="2000" b="1" i="1" dirty="0" smtClean="0"/>
              <a:t> </a:t>
            </a:r>
            <a:r>
              <a:rPr lang="en-US" sz="2000" b="1" i="1" dirty="0" err="1" smtClean="0"/>
              <a:t>simmetrik</a:t>
            </a:r>
            <a:r>
              <a:rPr lang="en-US" sz="2000" b="1" i="1" dirty="0" smtClean="0"/>
              <a:t> (</a:t>
            </a:r>
            <a:r>
              <a:rPr lang="en-US" sz="2000" b="1" i="1" dirty="0" err="1" smtClean="0"/>
              <a:t>suv</a:t>
            </a:r>
            <a:r>
              <a:rPr lang="en-US" sz="2000" b="1" i="1" dirty="0" smtClean="0"/>
              <a:t> </a:t>
            </a:r>
            <a:r>
              <a:rPr lang="en-US" sz="2000" b="1" i="1" dirty="0" err="1" smtClean="0"/>
              <a:t>hosil</a:t>
            </a:r>
            <a:endParaRPr lang="en-US" sz="2000" b="1" i="1" dirty="0" smtClean="0"/>
          </a:p>
          <a:p>
            <a:pPr algn="ctr"/>
            <a:r>
              <a:rPr lang="en-US" sz="2000" b="1" i="1" dirty="0" err="1" smtClean="0"/>
              <a:t>yoki</a:t>
            </a:r>
            <a:r>
              <a:rPr lang="en-US" sz="2000" b="1" i="1" dirty="0" smtClean="0"/>
              <a:t> </a:t>
            </a:r>
            <a:r>
              <a:rPr lang="en-US" sz="2000" b="1" i="1" dirty="0" err="1" smtClean="0"/>
              <a:t>shamol</a:t>
            </a:r>
            <a:r>
              <a:rPr lang="en-US" sz="2000" b="1" i="1" dirty="0" smtClean="0"/>
              <a:t>) </a:t>
            </a:r>
            <a:r>
              <a:rPr lang="en-US" sz="2000" b="1" i="1" dirty="0" err="1" smtClean="0"/>
              <a:t>bir</a:t>
            </a:r>
            <a:r>
              <a:rPr lang="en-US" sz="2000" b="1" i="1" dirty="0" smtClean="0"/>
              <a:t> </a:t>
            </a:r>
            <a:r>
              <a:rPr lang="en-US" sz="2000" b="1" i="1" dirty="0" err="1" smtClean="0"/>
              <a:t>yo'nalishda</a:t>
            </a:r>
            <a:r>
              <a:rPr lang="en-US" sz="2000" b="1" i="1" dirty="0" smtClean="0"/>
              <a:t> </a:t>
            </a:r>
            <a:r>
              <a:rPr lang="en-US" sz="2000" b="1" i="1" dirty="0" err="1" smtClean="0"/>
              <a:t>oqib</a:t>
            </a:r>
            <a:r>
              <a:rPr lang="en-US" sz="2000" b="1" i="1" dirty="0" smtClean="0"/>
              <a:t>.</a:t>
            </a:r>
            <a:r>
              <a:rPr lang="en-US" dirty="0" smtClean="0"/>
              <a:t>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charset="0"/>
              </a:rPr>
              <a:t>Fig. 6.08b</a:t>
            </a:r>
          </a:p>
        </p:txBody>
      </p:sp>
      <p:sp>
        <p:nvSpPr>
          <p:cNvPr id="3075" name="Rectangle 3"/>
          <p:cNvSpPr>
            <a:spLocks noGrp="1" noChangeArrowheads="1"/>
          </p:cNvSpPr>
          <p:nvPr>
            <p:ph type="subTitle" idx="1"/>
          </p:nvPr>
        </p:nvSpPr>
        <p:spPr/>
        <p:txBody>
          <a:bodyPr/>
          <a:lstStyle/>
          <a:p>
            <a:pPr>
              <a:spcBef>
                <a:spcPct val="50000"/>
              </a:spcBef>
            </a:pPr>
            <a:r>
              <a:rPr lang="en-US" smtClean="0"/>
              <a:t>Stephen Marshak</a:t>
            </a:r>
          </a:p>
        </p:txBody>
      </p:sp>
      <p:pic>
        <p:nvPicPr>
          <p:cNvPr id="3076" name="Picture 4" descr="C:\Documents and Settings\Administrator\My Documents\Hawk\WWNorton\earth_ch6\Fig. 06.08b.png"/>
          <p:cNvPicPr>
            <a:picLocks noChangeAspect="1" noChangeArrowheads="1"/>
          </p:cNvPicPr>
          <p:nvPr/>
        </p:nvPicPr>
        <p:blipFill>
          <a:blip r:embed="rId2"/>
          <a:srcRect/>
          <a:stretch>
            <a:fillRect/>
          </a:stretch>
        </p:blipFill>
        <p:spPr bwMode="auto">
          <a:xfrm>
            <a:off x="2254250" y="0"/>
            <a:ext cx="46355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6083320"/>
          </a:xfrm>
        </p:spPr>
        <p:txBody>
          <a:bodyPr rtlCol="0">
            <a:normAutofit/>
          </a:bodyPr>
          <a:lstStyle/>
          <a:p>
            <a:pPr marL="579120" indent="270510" algn="just" fontAlgn="auto">
              <a:lnSpc>
                <a:spcPct val="115000"/>
              </a:lnSpc>
              <a:spcAft>
                <a:spcPts val="0"/>
              </a:spcAft>
              <a:defRPr/>
            </a:pPr>
            <a:r>
              <a:rPr lang="uz-Cyrl-UZ" sz="2400" b="1" spc="30" dirty="0" smtClean="0">
                <a:latin typeface="Times New Roman"/>
                <a:ea typeface="Calibri"/>
                <a:cs typeface="Times New Roman"/>
              </a:rPr>
              <a:t>KO‘L VA BOTQOQLIKLARNING GEOLOGIK </a:t>
            </a:r>
            <a:r>
              <a:rPr lang="uz-Cyrl-UZ" sz="2400" b="1" spc="30" dirty="0" smtClean="0">
                <a:latin typeface="Times New Roman"/>
                <a:ea typeface="Calibri"/>
                <a:cs typeface="Times New Roman"/>
              </a:rPr>
              <a:t>FAOLIY</a:t>
            </a:r>
            <a:r>
              <a:rPr lang="en-US" sz="2400" b="1" spc="30" dirty="0" smtClean="0">
                <a:latin typeface="Times New Roman"/>
                <a:ea typeface="Calibri"/>
                <a:cs typeface="Times New Roman"/>
              </a:rPr>
              <a:t>A</a:t>
            </a:r>
            <a:r>
              <a:rPr lang="uz-Cyrl-UZ" sz="2400" b="1" spc="30" dirty="0" smtClean="0">
                <a:latin typeface="Times New Roman"/>
                <a:ea typeface="Calibri"/>
                <a:cs typeface="Times New Roman"/>
              </a:rPr>
              <a:t>TI</a:t>
            </a:r>
            <a:r>
              <a:rPr lang="ru-RU" sz="2400" dirty="0" smtClean="0">
                <a:ea typeface="Calibri"/>
                <a:cs typeface="Times New Roman"/>
              </a:rPr>
              <a:t/>
            </a:r>
            <a:br>
              <a:rPr lang="ru-RU" sz="2400" dirty="0" smtClean="0">
                <a:ea typeface="Calibri"/>
                <a:cs typeface="Times New Roman"/>
              </a:rPr>
            </a:br>
            <a:r>
              <a:rPr lang="uz-Cyrl-UZ" sz="2400" spc="120" dirty="0" smtClean="0">
                <a:latin typeface="Times New Roman"/>
                <a:ea typeface="Calibri"/>
                <a:cs typeface="Times New Roman"/>
              </a:rPr>
              <a:t>Atrofi quruqlik bilan o‘ralgan, dengiz bilan bevosita aloqasi yo‘q suv to‘lgan chuqur havzalarga ko‘l deyiladi. Ko‘l </a:t>
            </a:r>
            <a:r>
              <a:rPr lang="uz-Cyrl-UZ" sz="2400" spc="120" dirty="0" smtClean="0">
                <a:latin typeface="Times New Roman"/>
                <a:ea typeface="Calibri"/>
                <a:cs typeface="Times New Roman"/>
              </a:rPr>
              <a:t>suvla</a:t>
            </a:r>
            <a:r>
              <a:rPr lang="uz-Cyrl-UZ" sz="2400" spc="45" dirty="0" smtClean="0">
                <a:latin typeface="Times New Roman"/>
                <a:ea typeface="Calibri"/>
                <a:cs typeface="Times New Roman"/>
              </a:rPr>
              <a:t>rining </a:t>
            </a:r>
            <a:r>
              <a:rPr lang="uz-Cyrl-UZ" sz="2400" spc="45" dirty="0" smtClean="0">
                <a:latin typeface="Times New Roman"/>
                <a:ea typeface="Calibri"/>
                <a:cs typeface="Times New Roman"/>
              </a:rPr>
              <a:t>ayrimlari tashqi muhitga oz miqdorda oqib turadi, </a:t>
            </a:r>
            <a:r>
              <a:rPr lang="uz-Cyrl-UZ" sz="2400" spc="45" dirty="0" smtClean="0">
                <a:latin typeface="Times New Roman"/>
                <a:ea typeface="Calibri"/>
                <a:cs typeface="Times New Roman"/>
              </a:rPr>
              <a:t>le</a:t>
            </a:r>
            <a:r>
              <a:rPr lang="uz-Cyrl-UZ" sz="2400" spc="55" dirty="0" smtClean="0">
                <a:latin typeface="Times New Roman"/>
                <a:ea typeface="Calibri"/>
                <a:cs typeface="Times New Roman"/>
              </a:rPr>
              <a:t>kin </a:t>
            </a:r>
            <a:r>
              <a:rPr lang="uz-Cyrl-UZ" sz="2400" spc="55" dirty="0" smtClean="0">
                <a:latin typeface="Times New Roman"/>
                <a:ea typeface="Calibri"/>
                <a:cs typeface="Times New Roman"/>
              </a:rPr>
              <a:t>ko‘pchilik ko‘llarning suvi. </a:t>
            </a:r>
            <a:r>
              <a:rPr lang="en-US" sz="2400" spc="55" dirty="0" smtClean="0">
                <a:latin typeface="Times New Roman"/>
                <a:ea typeface="Calibri"/>
                <a:cs typeface="Times New Roman"/>
              </a:rPr>
              <a:t>T</a:t>
            </a:r>
            <a:r>
              <a:rPr lang="uz-Cyrl-UZ" sz="2400" spc="55" dirty="0" smtClean="0">
                <a:latin typeface="Times New Roman"/>
                <a:ea typeface="Calibri"/>
                <a:cs typeface="Times New Roman"/>
              </a:rPr>
              <a:t>ur</a:t>
            </a:r>
            <a:r>
              <a:rPr lang="en-US" sz="2400" spc="55" dirty="0" smtClean="0">
                <a:latin typeface="Times New Roman"/>
                <a:ea typeface="Calibri"/>
                <a:cs typeface="Times New Roman"/>
              </a:rPr>
              <a:t>g`</a:t>
            </a:r>
            <a:r>
              <a:rPr lang="uz-Cyrl-UZ" sz="2400" spc="55" dirty="0" smtClean="0">
                <a:latin typeface="Times New Roman"/>
                <a:ea typeface="Calibri"/>
                <a:cs typeface="Times New Roman"/>
              </a:rPr>
              <a:t>un </a:t>
            </a:r>
            <a:r>
              <a:rPr lang="uz-Cyrl-UZ" sz="2400" spc="55" dirty="0" smtClean="0">
                <a:latin typeface="Times New Roman"/>
                <a:ea typeface="Calibri"/>
                <a:cs typeface="Times New Roman"/>
              </a:rPr>
              <a:t>holida </a:t>
            </a:r>
            <a:r>
              <a:rPr lang="uz-Cyrl-UZ" sz="2400" spc="55" dirty="0" smtClean="0">
                <a:latin typeface="Times New Roman"/>
                <a:ea typeface="Calibri"/>
                <a:cs typeface="Times New Roman"/>
              </a:rPr>
              <a:t>turadi</a:t>
            </a:r>
            <a:r>
              <a:rPr lang="en-US" sz="2400" spc="55" dirty="0" smtClean="0">
                <a:latin typeface="Times New Roman"/>
                <a:ea typeface="Calibri"/>
                <a:cs typeface="Times New Roman"/>
              </a:rPr>
              <a:t>. </a:t>
            </a:r>
            <a:r>
              <a:rPr lang="uz-Cyrl-UZ" sz="2400" spc="30" dirty="0" smtClean="0">
                <a:latin typeface="Times New Roman"/>
                <a:ea typeface="Calibri"/>
                <a:cs typeface="Times New Roman"/>
              </a:rPr>
              <a:t>K</a:t>
            </a:r>
            <a:r>
              <a:rPr lang="en-US" sz="2400" spc="30" dirty="0" smtClean="0">
                <a:latin typeface="Times New Roman"/>
                <a:ea typeface="Calibri"/>
                <a:cs typeface="Times New Roman"/>
              </a:rPr>
              <a:t>o`</a:t>
            </a:r>
            <a:r>
              <a:rPr lang="uz-Cyrl-UZ" sz="2400" spc="30" dirty="0" smtClean="0">
                <a:latin typeface="Times New Roman"/>
                <a:ea typeface="Calibri"/>
                <a:cs typeface="Times New Roman"/>
              </a:rPr>
              <a:t>llarning </a:t>
            </a:r>
            <a:r>
              <a:rPr lang="uz-Cyrl-UZ" sz="2400" spc="30" dirty="0" smtClean="0">
                <a:latin typeface="Times New Roman"/>
                <a:ea typeface="Calibri"/>
                <a:cs typeface="Times New Roman"/>
              </a:rPr>
              <a:t>genetik </a:t>
            </a:r>
            <a:r>
              <a:rPr lang="uz-Cyrl-UZ" sz="2400" spc="30" dirty="0" smtClean="0">
                <a:latin typeface="Times New Roman"/>
                <a:ea typeface="Calibri"/>
                <a:cs typeface="Times New Roman"/>
              </a:rPr>
              <a:t>xillari. </a:t>
            </a:r>
            <a:r>
              <a:rPr lang="uz-Cyrl-UZ" sz="2400" spc="30" dirty="0" smtClean="0">
                <a:latin typeface="Times New Roman"/>
                <a:ea typeface="Calibri"/>
                <a:cs typeface="Times New Roman"/>
              </a:rPr>
              <a:t>Ko‘llar turli xil geologik </a:t>
            </a:r>
            <a:r>
              <a:rPr lang="uz-Cyrl-UZ" sz="2400" spc="55" dirty="0" smtClean="0">
                <a:latin typeface="Times New Roman"/>
                <a:ea typeface="Calibri"/>
                <a:cs typeface="Times New Roman"/>
              </a:rPr>
              <a:t>jarayonlar natijasida vujudga kelgan. Ko‘llar vujudga </a:t>
            </a:r>
            <a:r>
              <a:rPr lang="uz-Cyrl-UZ" sz="2400" spc="55" dirty="0" smtClean="0">
                <a:latin typeface="Times New Roman"/>
                <a:ea typeface="Calibri"/>
                <a:cs typeface="Times New Roman"/>
              </a:rPr>
              <a:t>keli</a:t>
            </a:r>
            <a:r>
              <a:rPr lang="uz-Cyrl-UZ" sz="2400" dirty="0" smtClean="0">
                <a:latin typeface="Times New Roman"/>
                <a:ea typeface="Calibri"/>
                <a:cs typeface="Times New Roman"/>
              </a:rPr>
              <a:t>shiga </a:t>
            </a:r>
            <a:r>
              <a:rPr lang="uz-Cyrl-UZ" sz="2400" dirty="0" smtClean="0">
                <a:latin typeface="Times New Roman"/>
                <a:ea typeface="Calibri"/>
                <a:cs typeface="Times New Roman"/>
              </a:rPr>
              <a:t>qarab </a:t>
            </a:r>
            <a:r>
              <a:rPr lang="uz-Cyrl-UZ" sz="2400" dirty="0" smtClean="0">
                <a:solidFill>
                  <a:srgbClr val="FF0000"/>
                </a:solidFill>
                <a:latin typeface="Times New Roman"/>
                <a:ea typeface="Calibri"/>
                <a:cs typeface="Times New Roman"/>
              </a:rPr>
              <a:t>tektonik</a:t>
            </a:r>
            <a:r>
              <a:rPr lang="uz-Cyrl-UZ" sz="2400" dirty="0" smtClean="0">
                <a:solidFill>
                  <a:srgbClr val="FF0000"/>
                </a:solidFill>
                <a:latin typeface="Times New Roman"/>
                <a:ea typeface="Calibri"/>
                <a:cs typeface="Times New Roman"/>
              </a:rPr>
              <a:t>, denudatsion, erozion, to‘g‘on, </a:t>
            </a:r>
            <a:r>
              <a:rPr lang="uz-Cyrl-UZ" sz="2400" dirty="0" smtClean="0">
                <a:solidFill>
                  <a:srgbClr val="FF0000"/>
                </a:solidFill>
                <a:latin typeface="Times New Roman"/>
                <a:ea typeface="Calibri"/>
                <a:cs typeface="Times New Roman"/>
              </a:rPr>
              <a:t>su</a:t>
            </a:r>
            <a:r>
              <a:rPr lang="en-US" sz="2400" dirty="0" smtClean="0">
                <a:solidFill>
                  <a:srgbClr val="FF0000"/>
                </a:solidFill>
                <a:latin typeface="Times New Roman"/>
                <a:ea typeface="Calibri"/>
                <a:cs typeface="Times New Roman"/>
              </a:rPr>
              <a:t>n</a:t>
            </a:r>
            <a:r>
              <a:rPr lang="uz-Cyrl-UZ" sz="2400" dirty="0" smtClean="0">
                <a:solidFill>
                  <a:srgbClr val="FF0000"/>
                </a:solidFill>
                <a:latin typeface="Times New Roman"/>
                <a:ea typeface="Calibri"/>
                <a:cs typeface="Times New Roman"/>
              </a:rPr>
              <a:t>’iy</a:t>
            </a:r>
            <a:r>
              <a:rPr lang="uz-Cyrl-UZ" sz="2400" dirty="0" smtClean="0">
                <a:latin typeface="Times New Roman"/>
                <a:ea typeface="Calibri"/>
                <a:cs typeface="Times New Roman"/>
              </a:rPr>
              <a:t> </a:t>
            </a:r>
            <a:r>
              <a:rPr lang="uz-Cyrl-UZ" sz="2400" dirty="0" smtClean="0">
                <a:latin typeface="Times New Roman"/>
                <a:ea typeface="Calibri"/>
                <a:cs typeface="Times New Roman"/>
              </a:rPr>
              <a:t>(inson </a:t>
            </a:r>
            <a:r>
              <a:rPr lang="uz-Cyrl-UZ" sz="2400" spc="35" dirty="0" smtClean="0">
                <a:latin typeface="Times New Roman"/>
                <a:ea typeface="Calibri"/>
                <a:cs typeface="Times New Roman"/>
              </a:rPr>
              <a:t>qo‘li </a:t>
            </a:r>
            <a:r>
              <a:rPr lang="uz-Cyrl-UZ" sz="2400" spc="35" dirty="0" smtClean="0">
                <a:latin typeface="Times New Roman"/>
                <a:ea typeface="Calibri"/>
                <a:cs typeface="Times New Roman"/>
              </a:rPr>
              <a:t>bila</a:t>
            </a:r>
            <a:r>
              <a:rPr lang="en-US" sz="2400" spc="35" dirty="0" smtClean="0">
                <a:latin typeface="Times New Roman"/>
                <a:ea typeface="Calibri"/>
                <a:cs typeface="Times New Roman"/>
              </a:rPr>
              <a:t>n</a:t>
            </a:r>
            <a:r>
              <a:rPr lang="uz-Cyrl-UZ" sz="2400" spc="35" dirty="0" smtClean="0">
                <a:latin typeface="Times New Roman"/>
                <a:ea typeface="Calibri"/>
                <a:cs typeface="Times New Roman"/>
              </a:rPr>
              <a:t> </a:t>
            </a:r>
            <a:r>
              <a:rPr lang="uz-Cyrl-UZ" sz="2400" spc="35" dirty="0" smtClean="0">
                <a:latin typeface="Times New Roman"/>
                <a:ea typeface="Calibri"/>
                <a:cs typeface="Times New Roman"/>
              </a:rPr>
              <a:t>yuzaga keltirilayotgan suv omborlari) va boshqa </a:t>
            </a:r>
            <a:r>
              <a:rPr lang="uz-Cyrl-UZ" sz="2400" spc="35" dirty="0" smtClean="0">
                <a:latin typeface="Times New Roman"/>
                <a:ea typeface="Calibri"/>
                <a:cs typeface="Times New Roman"/>
              </a:rPr>
              <a:t>ko‘l</a:t>
            </a:r>
            <a:r>
              <a:rPr lang="uz-Cyrl-UZ" sz="2400" spc="40" dirty="0" smtClean="0">
                <a:latin typeface="Times New Roman"/>
                <a:ea typeface="Calibri"/>
                <a:cs typeface="Times New Roman"/>
              </a:rPr>
              <a:t>larga </a:t>
            </a:r>
            <a:r>
              <a:rPr lang="uz-Cyrl-UZ" sz="2400" spc="40" dirty="0" smtClean="0">
                <a:latin typeface="Times New Roman"/>
                <a:ea typeface="Calibri"/>
                <a:cs typeface="Times New Roman"/>
              </a:rPr>
              <a:t>bo‘linadi.</a:t>
            </a:r>
            <a:r>
              <a:rPr lang="ru-RU" sz="2400" dirty="0" smtClean="0">
                <a:ea typeface="Calibri"/>
                <a:cs typeface="Times New Roman"/>
              </a:rPr>
              <a:t/>
            </a:r>
            <a:br>
              <a:rPr lang="ru-RU" sz="2400" dirty="0" smtClean="0">
                <a:ea typeface="Calibri"/>
                <a:cs typeface="Times New Roman"/>
              </a:rPr>
            </a:br>
            <a:endParaRPr lang="ru-RU" sz="2400"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y Documents\classes\Glg101\Images captured\conglom 2.jpg"/>
          <p:cNvPicPr>
            <a:picLocks noChangeAspect="1" noChangeArrowheads="1"/>
          </p:cNvPicPr>
          <p:nvPr/>
        </p:nvPicPr>
        <p:blipFill>
          <a:blip r:embed="rId2"/>
          <a:srcRect/>
          <a:stretch>
            <a:fillRect/>
          </a:stretch>
        </p:blipFill>
        <p:spPr bwMode="auto">
          <a:xfrm>
            <a:off x="609600" y="857250"/>
            <a:ext cx="8001000" cy="6000750"/>
          </a:xfrm>
          <a:prstGeom prst="rect">
            <a:avLst/>
          </a:prstGeom>
          <a:noFill/>
          <a:ln w="9525">
            <a:noFill/>
            <a:miter lim="800000"/>
            <a:headEnd/>
            <a:tailEnd/>
          </a:ln>
        </p:spPr>
      </p:pic>
      <p:sp>
        <p:nvSpPr>
          <p:cNvPr id="7171" name="Text Box 3"/>
          <p:cNvSpPr txBox="1">
            <a:spLocks noChangeArrowheads="1"/>
          </p:cNvSpPr>
          <p:nvPr/>
        </p:nvSpPr>
        <p:spPr bwMode="auto">
          <a:xfrm>
            <a:off x="533400" y="152400"/>
            <a:ext cx="8305800" cy="581025"/>
          </a:xfrm>
          <a:prstGeom prst="rect">
            <a:avLst/>
          </a:prstGeom>
          <a:gradFill rotWithShape="0">
            <a:gsLst>
              <a:gs pos="0">
                <a:srgbClr val="FFFFCC"/>
              </a:gs>
              <a:gs pos="100000">
                <a:srgbClr val="CCFFFF"/>
              </a:gs>
            </a:gsLst>
            <a:path path="shape">
              <a:fillToRect l="50000" t="50000" r="50000" b="50000"/>
            </a:path>
          </a:gradFill>
          <a:ln w="57150" cmpd="thickThin">
            <a:solidFill>
              <a:schemeClr val="accent2"/>
            </a:solidFill>
            <a:miter lim="800000"/>
            <a:headEnd/>
            <a:tailEnd/>
          </a:ln>
        </p:spPr>
        <p:txBody>
          <a:bodyPr>
            <a:spAutoFit/>
          </a:bodyPr>
          <a:lstStyle/>
          <a:p>
            <a:pPr algn="ctr">
              <a:buClr>
                <a:schemeClr val="accent2"/>
              </a:buClr>
            </a:pPr>
            <a:r>
              <a:rPr lang="en-US" sz="2800" b="1">
                <a:latin typeface="Verdana" pitchFamily="34" charset="0"/>
              </a:rPr>
              <a:t>Sedimentary Rocks and the Rock Cycle</a:t>
            </a:r>
          </a:p>
        </p:txBody>
      </p:sp>
      <p:sp>
        <p:nvSpPr>
          <p:cNvPr id="7172" name="Rectangle 4"/>
          <p:cNvSpPr>
            <a:spLocks noChangeArrowheads="1"/>
          </p:cNvSpPr>
          <p:nvPr/>
        </p:nvSpPr>
        <p:spPr bwMode="auto">
          <a:xfrm>
            <a:off x="4648200" y="4953000"/>
            <a:ext cx="3657600" cy="1447800"/>
          </a:xfrm>
          <a:prstGeom prst="rect">
            <a:avLst/>
          </a:prstGeom>
          <a:solidFill>
            <a:schemeClr val="accent2"/>
          </a:solidFill>
          <a:ln w="9525">
            <a:noFill/>
            <a:miter lim="800000"/>
            <a:headEnd/>
            <a:tailEnd/>
          </a:ln>
        </p:spPr>
        <p:txBody>
          <a:bodyPr wrap="none" anchor="ctr"/>
          <a:lstStyle/>
          <a:p>
            <a:pPr algn="ctr"/>
            <a:r>
              <a:rPr lang="en-US">
                <a:solidFill>
                  <a:schemeClr val="bg1"/>
                </a:solidFill>
              </a:rPr>
              <a:t>Older sedimentary rocks </a:t>
            </a:r>
          </a:p>
          <a:p>
            <a:pPr algn="ctr"/>
            <a:r>
              <a:rPr lang="en-US">
                <a:solidFill>
                  <a:schemeClr val="bg1"/>
                </a:solidFill>
              </a:rPr>
              <a:t>(conglomerate)</a:t>
            </a:r>
          </a:p>
          <a:p>
            <a:pPr algn="ctr"/>
            <a:r>
              <a:rPr lang="en-US">
                <a:solidFill>
                  <a:schemeClr val="bg1"/>
                </a:solidFill>
              </a:rPr>
              <a:t>being recycled into </a:t>
            </a:r>
          </a:p>
          <a:p>
            <a:pPr algn="ctr"/>
            <a:r>
              <a:rPr lang="en-US">
                <a:solidFill>
                  <a:schemeClr val="bg1"/>
                </a:solidFill>
              </a:rPr>
              <a:t>new sediments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7.03</a:t>
            </a:r>
          </a:p>
        </p:txBody>
      </p:sp>
      <p:pic>
        <p:nvPicPr>
          <p:cNvPr id="19459" name="Picture 1028" descr="C:\Documents and Settings\Administrator\My Documents\Hawk\WWNorton\earth_ch7\EA 07.03^.png"/>
          <p:cNvPicPr>
            <a:picLocks noChangeAspect="1" noChangeArrowheads="1"/>
          </p:cNvPicPr>
          <p:nvPr/>
        </p:nvPicPr>
        <p:blipFill>
          <a:blip r:embed="rId2"/>
          <a:srcRect/>
          <a:stretch>
            <a:fillRect/>
          </a:stretch>
        </p:blipFill>
        <p:spPr bwMode="auto">
          <a:xfrm>
            <a:off x="3451225" y="152400"/>
            <a:ext cx="4473575" cy="6553200"/>
          </a:xfrm>
          <a:prstGeom prst="rect">
            <a:avLst/>
          </a:prstGeom>
          <a:noFill/>
          <a:ln w="9525">
            <a:noFill/>
            <a:miter lim="800000"/>
            <a:headEnd/>
            <a:tailEnd/>
          </a:ln>
        </p:spPr>
      </p:pic>
      <p:sp>
        <p:nvSpPr>
          <p:cNvPr id="272390" name="Rectangle 1030"/>
          <p:cNvSpPr>
            <a:spLocks noChangeArrowheads="1"/>
          </p:cNvSpPr>
          <p:nvPr/>
        </p:nvSpPr>
        <p:spPr bwMode="auto">
          <a:xfrm>
            <a:off x="533400" y="1981200"/>
            <a:ext cx="2514600" cy="1219200"/>
          </a:xfrm>
          <a:prstGeom prst="rect">
            <a:avLst/>
          </a:prstGeom>
          <a:noFill/>
          <a:ln w="9525">
            <a:solidFill>
              <a:schemeClr val="tx1"/>
            </a:solidFill>
            <a:miter lim="800000"/>
            <a:headEnd/>
            <a:tailEnd/>
          </a:ln>
          <a:effectLst/>
        </p:spPr>
        <p:txBody>
          <a:bodyPr wrap="none" anchor="ctr"/>
          <a:lstStyle/>
          <a:p>
            <a:pPr algn="ctr">
              <a:defRPr/>
            </a:pPr>
            <a:r>
              <a:rPr lang="en-US" sz="3200" b="1" i="1">
                <a:effectLst>
                  <a:outerShdw blurRad="38100" dist="38100" dir="2700000" algn="tl">
                    <a:srgbClr val="FFFFFF"/>
                  </a:outerShdw>
                </a:effectLst>
              </a:rPr>
              <a:t>Weathered</a:t>
            </a:r>
          </a:p>
          <a:p>
            <a:pPr algn="ctr">
              <a:defRPr/>
            </a:pPr>
            <a:r>
              <a:rPr lang="en-US" sz="3200" b="1" i="1">
                <a:effectLst>
                  <a:outerShdw blurRad="38100" dist="38100" dir="2700000" algn="tl">
                    <a:srgbClr val="FFFFFF"/>
                  </a:outerShdw>
                </a:effectLst>
              </a:rPr>
              <a:t>granite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7.11b</a:t>
            </a:r>
          </a:p>
        </p:txBody>
      </p:sp>
      <p:sp>
        <p:nvSpPr>
          <p:cNvPr id="27651" name="Rectangle 3"/>
          <p:cNvSpPr>
            <a:spLocks noGrp="1" noChangeArrowheads="1"/>
          </p:cNvSpPr>
          <p:nvPr>
            <p:ph type="subTitle" idx="1"/>
          </p:nvPr>
        </p:nvSpPr>
        <p:spPr/>
        <p:txBody>
          <a:bodyPr/>
          <a:lstStyle/>
          <a:p>
            <a:pPr>
              <a:spcBef>
                <a:spcPct val="50000"/>
              </a:spcBef>
            </a:pPr>
            <a:r>
              <a:rPr lang="en-US" smtClean="0"/>
              <a:t>W. W. Norton</a:t>
            </a:r>
          </a:p>
        </p:txBody>
      </p:sp>
      <p:pic>
        <p:nvPicPr>
          <p:cNvPr id="27652" name="Picture 4" descr="C:\Documents and Settings\Administrator\My Documents\Hawk\WWNorton\earth_ch7\_EA F07-11b!.png"/>
          <p:cNvPicPr>
            <a:picLocks noChangeAspect="1" noChangeArrowheads="1"/>
          </p:cNvPicPr>
          <p:nvPr/>
        </p:nvPicPr>
        <p:blipFill>
          <a:blip r:embed="rId2"/>
          <a:srcRect/>
          <a:stretch>
            <a:fillRect/>
          </a:stretch>
        </p:blipFill>
        <p:spPr bwMode="auto">
          <a:xfrm>
            <a:off x="1371600" y="0"/>
            <a:ext cx="6369050" cy="6553200"/>
          </a:xfrm>
          <a:prstGeom prst="rect">
            <a:avLst/>
          </a:prstGeom>
          <a:noFill/>
          <a:ln w="9525">
            <a:noFill/>
            <a:miter lim="800000"/>
            <a:headEnd/>
            <a:tailEnd/>
          </a:ln>
        </p:spPr>
      </p:pic>
      <p:sp>
        <p:nvSpPr>
          <p:cNvPr id="27653" name="Rectangle 5"/>
          <p:cNvSpPr>
            <a:spLocks noChangeArrowheads="1"/>
          </p:cNvSpPr>
          <p:nvPr/>
        </p:nvSpPr>
        <p:spPr bwMode="auto">
          <a:xfrm>
            <a:off x="1600200" y="304800"/>
            <a:ext cx="1905000" cy="685800"/>
          </a:xfrm>
          <a:prstGeom prst="rect">
            <a:avLst/>
          </a:prstGeom>
          <a:solidFill>
            <a:schemeClr val="hlink"/>
          </a:solidFill>
          <a:ln w="9525">
            <a:solidFill>
              <a:schemeClr val="tx1"/>
            </a:solidFill>
            <a:miter lim="800000"/>
            <a:headEnd/>
            <a:tailEnd/>
          </a:ln>
        </p:spPr>
        <p:txBody>
          <a:bodyPr wrap="none" anchor="ctr"/>
          <a:lstStyle/>
          <a:p>
            <a:pPr algn="ctr"/>
            <a:r>
              <a:rPr lang="en-US" sz="3200">
                <a:solidFill>
                  <a:srgbClr val="FA140C"/>
                </a:solidFill>
              </a:rPr>
              <a:t>Soils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D:\Classes\GLG101 Spr 2001\L13_sedimentary_rocks2\images,movies\FIG05_001.JPG"/>
          <p:cNvPicPr>
            <a:picLocks noChangeAspect="1" noChangeArrowheads="1"/>
          </p:cNvPicPr>
          <p:nvPr/>
        </p:nvPicPr>
        <p:blipFill>
          <a:blip r:embed="rId2"/>
          <a:srcRect/>
          <a:stretch>
            <a:fillRect/>
          </a:stretch>
        </p:blipFill>
        <p:spPr bwMode="auto">
          <a:xfrm>
            <a:off x="533400" y="381000"/>
            <a:ext cx="8610600" cy="6457950"/>
          </a:xfrm>
          <a:prstGeom prst="rect">
            <a:avLst/>
          </a:prstGeom>
          <a:noFill/>
          <a:ln w="9525">
            <a:noFill/>
            <a:miter lim="800000"/>
            <a:headEnd/>
            <a:tailEnd/>
          </a:ln>
        </p:spPr>
      </p:pic>
      <p:sp>
        <p:nvSpPr>
          <p:cNvPr id="36867" name="Rectangle 8"/>
          <p:cNvSpPr>
            <a:spLocks noChangeArrowheads="1"/>
          </p:cNvSpPr>
          <p:nvPr/>
        </p:nvSpPr>
        <p:spPr bwMode="auto">
          <a:xfrm>
            <a:off x="457200" y="5410200"/>
            <a:ext cx="3886200" cy="1143000"/>
          </a:xfrm>
          <a:prstGeom prst="rect">
            <a:avLst/>
          </a:prstGeom>
          <a:solidFill>
            <a:schemeClr val="folHlink"/>
          </a:solidFill>
          <a:ln w="9525">
            <a:solidFill>
              <a:schemeClr val="tx1"/>
            </a:solidFill>
            <a:miter lim="800000"/>
            <a:headEnd/>
            <a:tailEnd/>
          </a:ln>
        </p:spPr>
        <p:txBody>
          <a:bodyPr wrap="none" anchor="ctr"/>
          <a:lstStyle/>
          <a:p>
            <a:pPr algn="ctr"/>
            <a:r>
              <a:rPr lang="en-US"/>
              <a:t>Classic example of layered</a:t>
            </a:r>
          </a:p>
          <a:p>
            <a:pPr algn="ctr"/>
            <a:r>
              <a:rPr lang="en-US"/>
              <a:t>sedimentary rocks: Grand </a:t>
            </a:r>
          </a:p>
          <a:p>
            <a:pPr algn="ctr"/>
            <a:r>
              <a:rPr lang="en-US"/>
              <a:t>Canyon of Arizona</a:t>
            </a:r>
          </a:p>
        </p:txBody>
      </p:sp>
    </p:spTree>
  </p:cSld>
  <p:clrMapOvr>
    <a:masterClrMapping/>
  </p:clrMapOvr>
  <p:transition advTm="20000">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rtlCol="0">
            <a:normAutofit fontScale="90000"/>
          </a:bodyPr>
          <a:lstStyle/>
          <a:p>
            <a:pPr fontAlgn="auto">
              <a:spcAft>
                <a:spcPts val="0"/>
              </a:spcAft>
              <a:defRPr/>
            </a:pPr>
            <a:r>
              <a:rPr lang="uz-Cyrl-UZ" dirty="0" smtClean="0">
                <a:latin typeface="Times New Roman"/>
                <a:ea typeface="Calibri"/>
                <a:cs typeface="Times New Roman"/>
              </a:rPr>
              <a:t>Shamollarning, muzlik, ko‘l va botqoqliklarning geologik faoliyati. Tog‘ jinslari, foydali qazilmalar. Yer usti relefining o‘zgarishi.</a:t>
            </a:r>
            <a:r>
              <a:rPr lang="ru-RU" dirty="0" smtClean="0">
                <a:ea typeface="Calibri"/>
                <a:cs typeface="Times New Roman"/>
              </a:rPr>
              <a:t/>
            </a:r>
            <a:br>
              <a:rPr lang="ru-RU" dirty="0" smtClean="0">
                <a:ea typeface="Calibri"/>
                <a:cs typeface="Times New Roman"/>
              </a:rPr>
            </a:br>
            <a:endParaRPr lang="ru-RU"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8" descr="C:\My Documents\classes\Glg101\L08\fig6.3grandcanyonshales.jpg"/>
          <p:cNvPicPr>
            <a:picLocks noChangeAspect="1" noChangeArrowheads="1"/>
          </p:cNvPicPr>
          <p:nvPr/>
        </p:nvPicPr>
        <p:blipFill>
          <a:blip r:embed="rId2"/>
          <a:srcRect/>
          <a:stretch>
            <a:fillRect/>
          </a:stretch>
        </p:blipFill>
        <p:spPr bwMode="auto">
          <a:xfrm>
            <a:off x="304800" y="591724"/>
            <a:ext cx="7339034" cy="550427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classes\Glg101\Reynolds\images\sed_env\dunes_rx3.jpg"/>
          <p:cNvPicPr>
            <a:picLocks noChangeAspect="1" noChangeArrowheads="1"/>
          </p:cNvPicPr>
          <p:nvPr/>
        </p:nvPicPr>
        <p:blipFill>
          <a:blip r:embed="rId2"/>
          <a:srcRect/>
          <a:stretch>
            <a:fillRect/>
          </a:stretch>
        </p:blipFill>
        <p:spPr bwMode="auto">
          <a:xfrm>
            <a:off x="0" y="914400"/>
            <a:ext cx="9144000" cy="5943600"/>
          </a:xfrm>
          <a:prstGeom prst="rect">
            <a:avLst/>
          </a:prstGeom>
          <a:noFill/>
          <a:ln w="9525">
            <a:noFill/>
            <a:miter lim="800000"/>
            <a:headEnd/>
            <a:tailEnd/>
          </a:ln>
        </p:spPr>
      </p:pic>
      <p:sp>
        <p:nvSpPr>
          <p:cNvPr id="18435" name="Rectangle 3"/>
          <p:cNvSpPr>
            <a:spLocks noChangeArrowheads="1"/>
          </p:cNvSpPr>
          <p:nvPr/>
        </p:nvSpPr>
        <p:spPr bwMode="auto">
          <a:xfrm>
            <a:off x="0" y="0"/>
            <a:ext cx="9144000" cy="914400"/>
          </a:xfrm>
          <a:prstGeom prst="rect">
            <a:avLst/>
          </a:prstGeom>
          <a:solidFill>
            <a:srgbClr val="CC9422"/>
          </a:solidFill>
          <a:ln w="9525">
            <a:noFill/>
            <a:miter lim="800000"/>
            <a:headEnd/>
            <a:tailEnd/>
          </a:ln>
        </p:spPr>
        <p:txBody>
          <a:bodyPr wrap="none" anchor="ctr"/>
          <a:lstStyle/>
          <a:p>
            <a:endParaRPr lang="ru-RU"/>
          </a:p>
        </p:txBody>
      </p:sp>
      <p:sp>
        <p:nvSpPr>
          <p:cNvPr id="18436" name="Text Box 4"/>
          <p:cNvSpPr txBox="1">
            <a:spLocks noChangeArrowheads="1"/>
          </p:cNvSpPr>
          <p:nvPr/>
        </p:nvSpPr>
        <p:spPr bwMode="auto">
          <a:xfrm>
            <a:off x="2822575" y="152400"/>
            <a:ext cx="4195763" cy="895350"/>
          </a:xfrm>
          <a:prstGeom prst="rect">
            <a:avLst/>
          </a:prstGeom>
          <a:noFill/>
          <a:ln w="9525">
            <a:noFill/>
            <a:miter lim="800000"/>
            <a:headEnd/>
            <a:tailEnd/>
          </a:ln>
        </p:spPr>
        <p:txBody>
          <a:bodyPr wrap="none">
            <a:spAutoFit/>
          </a:bodyPr>
          <a:lstStyle/>
          <a:p>
            <a:pPr>
              <a:buClr>
                <a:srgbClr val="FFFF99"/>
              </a:buClr>
              <a:buSzPct val="125000"/>
              <a:buFont typeface="ZapfDingbats" pitchFamily="82" charset="2"/>
              <a:buNone/>
            </a:pPr>
            <a:r>
              <a:rPr lang="en-US" sz="3200">
                <a:latin typeface="Verdana" pitchFamily="34" charset="0"/>
              </a:rPr>
              <a:t>More cross-bedding</a:t>
            </a:r>
          </a:p>
          <a:p>
            <a:pPr>
              <a:buClr>
                <a:srgbClr val="FFFFFF"/>
              </a:buClr>
              <a:buFont typeface="ZapfDingbats" pitchFamily="82" charset="2"/>
              <a:buChar char="a"/>
            </a:pPr>
            <a:endParaRPr lang="en-US" sz="2000">
              <a:latin typeface="Verdana" pitchFamily="34" charset="0"/>
            </a:endParaRPr>
          </a:p>
        </p:txBody>
      </p:sp>
      <p:sp>
        <p:nvSpPr>
          <p:cNvPr id="18437" name="Line 5"/>
          <p:cNvSpPr>
            <a:spLocks noChangeShapeType="1"/>
          </p:cNvSpPr>
          <p:nvPr/>
        </p:nvSpPr>
        <p:spPr bwMode="auto">
          <a:xfrm flipV="1">
            <a:off x="1447800" y="3200400"/>
            <a:ext cx="685800" cy="762000"/>
          </a:xfrm>
          <a:prstGeom prst="line">
            <a:avLst/>
          </a:prstGeom>
          <a:noFill/>
          <a:ln w="28575">
            <a:solidFill>
              <a:srgbClr val="FA9699"/>
            </a:solidFill>
            <a:round/>
            <a:headEnd/>
            <a:tailEnd type="triangle" w="med" len="med"/>
          </a:ln>
        </p:spPr>
        <p:txBody>
          <a:bodyPr wrap="none" anchor="ctr"/>
          <a:lstStyle/>
          <a:p>
            <a:endParaRPr lang="ru-RU"/>
          </a:p>
        </p:txBody>
      </p:sp>
      <p:sp>
        <p:nvSpPr>
          <p:cNvPr id="18438" name="Line 6"/>
          <p:cNvSpPr>
            <a:spLocks noChangeShapeType="1"/>
          </p:cNvSpPr>
          <p:nvPr/>
        </p:nvSpPr>
        <p:spPr bwMode="auto">
          <a:xfrm>
            <a:off x="1524000" y="4572000"/>
            <a:ext cx="685800" cy="609600"/>
          </a:xfrm>
          <a:prstGeom prst="line">
            <a:avLst/>
          </a:prstGeom>
          <a:noFill/>
          <a:ln w="28575">
            <a:solidFill>
              <a:srgbClr val="FA9699"/>
            </a:solidFill>
            <a:round/>
            <a:headEnd/>
            <a:tailEnd type="triangle" w="med" len="med"/>
          </a:ln>
        </p:spPr>
        <p:txBody>
          <a:bodyPr wrap="none" anchor="ctr"/>
          <a:lstStyle/>
          <a:p>
            <a:endParaRPr lang="ru-RU"/>
          </a:p>
        </p:txBody>
      </p:sp>
      <p:sp>
        <p:nvSpPr>
          <p:cNvPr id="18439" name="Rectangle 7"/>
          <p:cNvSpPr>
            <a:spLocks noChangeArrowheads="1"/>
          </p:cNvSpPr>
          <p:nvPr/>
        </p:nvSpPr>
        <p:spPr bwMode="auto">
          <a:xfrm>
            <a:off x="381000" y="3810000"/>
            <a:ext cx="76200" cy="762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18440" name="Rectangle 8"/>
          <p:cNvSpPr>
            <a:spLocks noChangeArrowheads="1"/>
          </p:cNvSpPr>
          <p:nvPr/>
        </p:nvSpPr>
        <p:spPr bwMode="auto">
          <a:xfrm>
            <a:off x="457200" y="3962400"/>
            <a:ext cx="2286000" cy="685800"/>
          </a:xfrm>
          <a:prstGeom prst="rect">
            <a:avLst/>
          </a:prstGeom>
          <a:solidFill>
            <a:srgbClr val="FA9699"/>
          </a:solidFill>
          <a:ln w="9525">
            <a:solidFill>
              <a:schemeClr val="tx1"/>
            </a:solidFill>
            <a:miter lim="800000"/>
            <a:headEnd/>
            <a:tailEnd/>
          </a:ln>
        </p:spPr>
        <p:txBody>
          <a:bodyPr wrap="none" anchor="ctr"/>
          <a:lstStyle/>
          <a:p>
            <a:pPr algn="ctr"/>
            <a:r>
              <a:rPr lang="en-US"/>
              <a:t>Bed contacts”</a:t>
            </a:r>
          </a:p>
        </p:txBody>
      </p:sp>
      <p:sp>
        <p:nvSpPr>
          <p:cNvPr id="18441" name="Line 9"/>
          <p:cNvSpPr>
            <a:spLocks noChangeShapeType="1"/>
          </p:cNvSpPr>
          <p:nvPr/>
        </p:nvSpPr>
        <p:spPr bwMode="auto">
          <a:xfrm flipH="1">
            <a:off x="5486400" y="3657600"/>
            <a:ext cx="762000" cy="76200"/>
          </a:xfrm>
          <a:prstGeom prst="line">
            <a:avLst/>
          </a:prstGeom>
          <a:noFill/>
          <a:ln w="28575">
            <a:solidFill>
              <a:srgbClr val="FA9699"/>
            </a:solidFill>
            <a:round/>
            <a:headEnd/>
            <a:tailEnd type="triangle" w="med" len="med"/>
          </a:ln>
        </p:spPr>
        <p:txBody>
          <a:bodyPr wrap="none" anchor="ctr"/>
          <a:lstStyle/>
          <a:p>
            <a:endParaRPr lang="ru-RU"/>
          </a:p>
        </p:txBody>
      </p:sp>
      <p:sp>
        <p:nvSpPr>
          <p:cNvPr id="18442" name="Line 10"/>
          <p:cNvSpPr>
            <a:spLocks noChangeShapeType="1"/>
          </p:cNvSpPr>
          <p:nvPr/>
        </p:nvSpPr>
        <p:spPr bwMode="auto">
          <a:xfrm flipH="1">
            <a:off x="5867400" y="3886200"/>
            <a:ext cx="533400" cy="304800"/>
          </a:xfrm>
          <a:prstGeom prst="line">
            <a:avLst/>
          </a:prstGeom>
          <a:noFill/>
          <a:ln w="28575">
            <a:solidFill>
              <a:srgbClr val="FA9699"/>
            </a:solidFill>
            <a:round/>
            <a:headEnd/>
            <a:tailEnd type="triangle" w="med" len="med"/>
          </a:ln>
        </p:spPr>
        <p:txBody>
          <a:bodyPr wrap="none" anchor="ctr"/>
          <a:lstStyle/>
          <a:p>
            <a:endParaRPr lang="ru-RU"/>
          </a:p>
        </p:txBody>
      </p:sp>
      <p:sp>
        <p:nvSpPr>
          <p:cNvPr id="18443" name="Rectangle 11"/>
          <p:cNvSpPr>
            <a:spLocks noChangeArrowheads="1"/>
          </p:cNvSpPr>
          <p:nvPr/>
        </p:nvSpPr>
        <p:spPr bwMode="auto">
          <a:xfrm>
            <a:off x="6248400" y="3429000"/>
            <a:ext cx="1676400" cy="685800"/>
          </a:xfrm>
          <a:prstGeom prst="rect">
            <a:avLst/>
          </a:prstGeom>
          <a:solidFill>
            <a:srgbClr val="FA9699"/>
          </a:solidFill>
          <a:ln w="9525">
            <a:solidFill>
              <a:schemeClr val="tx1"/>
            </a:solidFill>
            <a:miter lim="800000"/>
            <a:headEnd/>
            <a:tailEnd/>
          </a:ln>
        </p:spPr>
        <p:txBody>
          <a:bodyPr wrap="none" anchor="ctr"/>
          <a:lstStyle/>
          <a:p>
            <a:pPr algn="ctr"/>
            <a:r>
              <a:rPr lang="en-US"/>
              <a:t>Cross beds</a:t>
            </a:r>
          </a:p>
        </p:txBody>
      </p:sp>
      <p:sp>
        <p:nvSpPr>
          <p:cNvPr id="18444" name="Line 12"/>
          <p:cNvSpPr>
            <a:spLocks noChangeShapeType="1"/>
          </p:cNvSpPr>
          <p:nvPr/>
        </p:nvSpPr>
        <p:spPr bwMode="auto">
          <a:xfrm>
            <a:off x="4343400" y="3886200"/>
            <a:ext cx="1828800" cy="609600"/>
          </a:xfrm>
          <a:prstGeom prst="line">
            <a:avLst/>
          </a:prstGeom>
          <a:noFill/>
          <a:ln w="38100">
            <a:solidFill>
              <a:schemeClr val="bg1"/>
            </a:solidFill>
            <a:round/>
            <a:headEnd type="triangle" w="med" len="med"/>
            <a:tailEnd type="triangle" w="med" len="med"/>
          </a:ln>
        </p:spPr>
        <p:txBody>
          <a:bodyPr wrap="none" anchor="ctr"/>
          <a:lstStyle/>
          <a:p>
            <a:endParaRPr lang="ru-RU"/>
          </a:p>
        </p:txBody>
      </p:sp>
      <p:sp>
        <p:nvSpPr>
          <p:cNvPr id="18445" name="Line 13"/>
          <p:cNvSpPr>
            <a:spLocks noChangeShapeType="1"/>
          </p:cNvSpPr>
          <p:nvPr/>
        </p:nvSpPr>
        <p:spPr bwMode="auto">
          <a:xfrm>
            <a:off x="1219200" y="3200400"/>
            <a:ext cx="1524000" cy="0"/>
          </a:xfrm>
          <a:prstGeom prst="line">
            <a:avLst/>
          </a:prstGeom>
          <a:noFill/>
          <a:ln w="28575">
            <a:solidFill>
              <a:schemeClr val="bg1"/>
            </a:solidFill>
            <a:round/>
            <a:headEnd type="triangle" w="med" len="med"/>
            <a:tailEnd type="triangle" w="med" len="med"/>
          </a:ln>
        </p:spPr>
        <p:txBody>
          <a:bodyPr wrap="none" anchor="ctr"/>
          <a:lstStyle/>
          <a:p>
            <a:endParaRPr lang="ru-RU"/>
          </a:p>
        </p:txBody>
      </p:sp>
      <p:sp>
        <p:nvSpPr>
          <p:cNvPr id="18446" name="Line 14"/>
          <p:cNvSpPr>
            <a:spLocks noChangeShapeType="1"/>
          </p:cNvSpPr>
          <p:nvPr/>
        </p:nvSpPr>
        <p:spPr bwMode="auto">
          <a:xfrm>
            <a:off x="1600200" y="5181600"/>
            <a:ext cx="1524000" cy="76200"/>
          </a:xfrm>
          <a:prstGeom prst="line">
            <a:avLst/>
          </a:prstGeom>
          <a:noFill/>
          <a:ln w="38100">
            <a:solidFill>
              <a:schemeClr val="bg1"/>
            </a:solidFill>
            <a:round/>
            <a:headEnd type="triangle" w="med" len="med"/>
            <a:tailEnd type="triangle" w="med" len="med"/>
          </a:ln>
        </p:spPr>
        <p:txBody>
          <a:bodyPr wrap="none" anchor="ctr"/>
          <a:lstStyle/>
          <a:p>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My Documents\classes\Glg101\Reynolds\images\sed_env\dunes_rx3.jpg"/>
          <p:cNvPicPr>
            <a:picLocks noChangeAspect="1" noChangeArrowheads="1"/>
          </p:cNvPicPr>
          <p:nvPr/>
        </p:nvPicPr>
        <p:blipFill>
          <a:blip r:embed="rId2"/>
          <a:srcRect/>
          <a:stretch>
            <a:fillRect/>
          </a:stretch>
        </p:blipFill>
        <p:spPr bwMode="auto">
          <a:xfrm>
            <a:off x="0" y="914400"/>
            <a:ext cx="9144000" cy="5943600"/>
          </a:xfrm>
          <a:prstGeom prst="rect">
            <a:avLst/>
          </a:prstGeom>
          <a:noFill/>
          <a:ln w="9525">
            <a:noFill/>
            <a:miter lim="800000"/>
            <a:headEnd/>
            <a:tailEnd/>
          </a:ln>
        </p:spPr>
      </p:pic>
      <p:sp>
        <p:nvSpPr>
          <p:cNvPr id="19459" name="Rectangle 3"/>
          <p:cNvSpPr>
            <a:spLocks noChangeArrowheads="1"/>
          </p:cNvSpPr>
          <p:nvPr/>
        </p:nvSpPr>
        <p:spPr bwMode="auto">
          <a:xfrm>
            <a:off x="0" y="0"/>
            <a:ext cx="9144000" cy="914400"/>
          </a:xfrm>
          <a:prstGeom prst="rect">
            <a:avLst/>
          </a:prstGeom>
          <a:solidFill>
            <a:srgbClr val="CC9422"/>
          </a:solidFill>
          <a:ln w="9525">
            <a:noFill/>
            <a:miter lim="800000"/>
            <a:headEnd/>
            <a:tailEnd/>
          </a:ln>
        </p:spPr>
        <p:txBody>
          <a:bodyPr wrap="none" anchor="ctr"/>
          <a:lstStyle/>
          <a:p>
            <a:endParaRPr lang="ru-RU"/>
          </a:p>
        </p:txBody>
      </p:sp>
      <p:sp>
        <p:nvSpPr>
          <p:cNvPr id="19460" name="Text Box 4"/>
          <p:cNvSpPr txBox="1">
            <a:spLocks noChangeArrowheads="1"/>
          </p:cNvSpPr>
          <p:nvPr/>
        </p:nvSpPr>
        <p:spPr bwMode="auto">
          <a:xfrm>
            <a:off x="2822575" y="152400"/>
            <a:ext cx="3121025" cy="895350"/>
          </a:xfrm>
          <a:prstGeom prst="rect">
            <a:avLst/>
          </a:prstGeom>
          <a:noFill/>
          <a:ln w="9525">
            <a:noFill/>
            <a:miter lim="800000"/>
            <a:headEnd/>
            <a:tailEnd/>
          </a:ln>
        </p:spPr>
        <p:txBody>
          <a:bodyPr wrap="none">
            <a:spAutoFit/>
          </a:bodyPr>
          <a:lstStyle/>
          <a:p>
            <a:pPr>
              <a:buClr>
                <a:srgbClr val="FFFF99"/>
              </a:buClr>
              <a:buSzPct val="125000"/>
              <a:buFont typeface="ZapfDingbats" pitchFamily="82" charset="2"/>
              <a:buNone/>
            </a:pPr>
            <a:r>
              <a:rPr lang="en-US" sz="3200">
                <a:latin typeface="Verdana" pitchFamily="34" charset="0"/>
              </a:rPr>
              <a:t>Cross-bedding</a:t>
            </a:r>
          </a:p>
          <a:p>
            <a:pPr>
              <a:buClr>
                <a:srgbClr val="FFFFFF"/>
              </a:buClr>
              <a:buFont typeface="ZapfDingbats" pitchFamily="82" charset="2"/>
              <a:buChar char="a"/>
            </a:pPr>
            <a:endParaRPr lang="en-US" sz="2000">
              <a:latin typeface="Verdana" pitchFamily="34" charset="0"/>
            </a:endParaRPr>
          </a:p>
        </p:txBody>
      </p:sp>
      <p:sp>
        <p:nvSpPr>
          <p:cNvPr id="19461" name="Rectangle 5"/>
          <p:cNvSpPr>
            <a:spLocks noChangeArrowheads="1"/>
          </p:cNvSpPr>
          <p:nvPr/>
        </p:nvSpPr>
        <p:spPr bwMode="auto">
          <a:xfrm>
            <a:off x="838200" y="5410200"/>
            <a:ext cx="7696200" cy="1295400"/>
          </a:xfrm>
          <a:prstGeom prst="rect">
            <a:avLst/>
          </a:prstGeom>
          <a:solidFill>
            <a:srgbClr val="B08262"/>
          </a:solidFill>
          <a:ln w="9525">
            <a:solidFill>
              <a:schemeClr val="tx1"/>
            </a:solidFill>
            <a:miter lim="800000"/>
            <a:headEnd/>
            <a:tailEnd/>
          </a:ln>
        </p:spPr>
        <p:txBody>
          <a:bodyPr wrap="none" anchor="ctr"/>
          <a:lstStyle/>
          <a:p>
            <a:pPr algn="ctr"/>
            <a:r>
              <a:rPr lang="en-US"/>
              <a:t>Tilt-direction of cross beds indicates the </a:t>
            </a:r>
          </a:p>
          <a:p>
            <a:pPr algn="ctr"/>
            <a:r>
              <a:rPr lang="en-US"/>
              <a:t>direction of transport (e.g., wind direction or</a:t>
            </a:r>
          </a:p>
          <a:p>
            <a:pPr algn="ctr"/>
            <a:r>
              <a:rPr lang="en-US"/>
              <a:t>direction of water flow).</a:t>
            </a:r>
          </a:p>
        </p:txBody>
      </p:sp>
      <p:sp>
        <p:nvSpPr>
          <p:cNvPr id="19462" name="Line 6"/>
          <p:cNvSpPr>
            <a:spLocks noChangeShapeType="1"/>
          </p:cNvSpPr>
          <p:nvPr/>
        </p:nvSpPr>
        <p:spPr bwMode="auto">
          <a:xfrm>
            <a:off x="3429000" y="4191000"/>
            <a:ext cx="1752600" cy="0"/>
          </a:xfrm>
          <a:prstGeom prst="line">
            <a:avLst/>
          </a:prstGeom>
          <a:noFill/>
          <a:ln w="38100">
            <a:solidFill>
              <a:schemeClr val="bg1"/>
            </a:solidFill>
            <a:round/>
            <a:headEnd/>
            <a:tailEnd type="triangle" w="med" len="med"/>
          </a:ln>
        </p:spPr>
        <p:txBody>
          <a:bodyPr wrap="none" anchor="ctr"/>
          <a:lstStyle/>
          <a:p>
            <a:endParaRPr lang="ru-RU"/>
          </a:p>
        </p:txBody>
      </p:sp>
      <p:sp>
        <p:nvSpPr>
          <p:cNvPr id="19463" name="Rectangle 7"/>
          <p:cNvSpPr>
            <a:spLocks noChangeArrowheads="1"/>
          </p:cNvSpPr>
          <p:nvPr/>
        </p:nvSpPr>
        <p:spPr bwMode="auto">
          <a:xfrm>
            <a:off x="2895600" y="3581400"/>
            <a:ext cx="2819400" cy="381000"/>
          </a:xfrm>
          <a:prstGeom prst="rect">
            <a:avLst/>
          </a:prstGeom>
          <a:solidFill>
            <a:srgbClr val="B08262"/>
          </a:solidFill>
          <a:ln w="9525">
            <a:solidFill>
              <a:schemeClr val="tx1"/>
            </a:solidFill>
            <a:miter lim="800000"/>
            <a:headEnd/>
            <a:tailEnd/>
          </a:ln>
        </p:spPr>
        <p:txBody>
          <a:bodyPr wrap="none" anchor="ctr"/>
          <a:lstStyle/>
          <a:p>
            <a:pPr algn="ctr"/>
            <a:r>
              <a:rPr lang="en-US"/>
              <a:t>Transport direction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Classes\GLG101 Spr 2001\L12_sedimentary_rocks1\images,movies\FIG05_015B.JPG"/>
          <p:cNvPicPr>
            <a:picLocks noChangeAspect="1" noChangeArrowheads="1"/>
          </p:cNvPicPr>
          <p:nvPr/>
        </p:nvPicPr>
        <p:blipFill>
          <a:blip r:embed="rId2"/>
          <a:srcRect/>
          <a:stretch>
            <a:fillRect/>
          </a:stretch>
        </p:blipFill>
        <p:spPr bwMode="auto">
          <a:xfrm>
            <a:off x="-1295400" y="-381000"/>
            <a:ext cx="11963400" cy="7494588"/>
          </a:xfrm>
          <a:prstGeom prst="rect">
            <a:avLst/>
          </a:prstGeom>
          <a:noFill/>
          <a:ln w="9525">
            <a:noFill/>
            <a:miter lim="800000"/>
            <a:headEnd/>
            <a:tailEnd/>
          </a:ln>
        </p:spPr>
      </p:pic>
      <p:sp>
        <p:nvSpPr>
          <p:cNvPr id="21507" name="Rectangle 3"/>
          <p:cNvSpPr>
            <a:spLocks noChangeArrowheads="1"/>
          </p:cNvSpPr>
          <p:nvPr/>
        </p:nvSpPr>
        <p:spPr bwMode="auto">
          <a:xfrm>
            <a:off x="4419600" y="5562600"/>
            <a:ext cx="4419600" cy="914400"/>
          </a:xfrm>
          <a:prstGeom prst="rect">
            <a:avLst/>
          </a:prstGeom>
          <a:solidFill>
            <a:srgbClr val="CC9422"/>
          </a:solidFill>
          <a:ln w="9525">
            <a:solidFill>
              <a:schemeClr val="tx1"/>
            </a:solidFill>
            <a:miter lim="800000"/>
            <a:headEnd/>
            <a:tailEnd/>
          </a:ln>
        </p:spPr>
        <p:txBody>
          <a:bodyPr wrap="none" anchor="ctr"/>
          <a:lstStyle/>
          <a:p>
            <a:pPr algn="ctr"/>
            <a:r>
              <a:rPr lang="en-US"/>
              <a:t>Which way did the wind blow?</a:t>
            </a:r>
          </a:p>
        </p:txBody>
      </p:sp>
      <p:sp>
        <p:nvSpPr>
          <p:cNvPr id="21508" name="Rectangle 4"/>
          <p:cNvSpPr>
            <a:spLocks noChangeArrowheads="1"/>
          </p:cNvSpPr>
          <p:nvPr/>
        </p:nvSpPr>
        <p:spPr bwMode="auto">
          <a:xfrm>
            <a:off x="457200" y="0"/>
            <a:ext cx="3810000" cy="990600"/>
          </a:xfrm>
          <a:prstGeom prst="rect">
            <a:avLst/>
          </a:prstGeom>
          <a:solidFill>
            <a:schemeClr val="hlink"/>
          </a:solidFill>
          <a:ln w="9525">
            <a:solidFill>
              <a:schemeClr val="tx1"/>
            </a:solidFill>
            <a:miter lim="800000"/>
            <a:headEnd/>
            <a:tailEnd/>
          </a:ln>
        </p:spPr>
        <p:txBody>
          <a:bodyPr wrap="none" anchor="ctr"/>
          <a:lstStyle/>
          <a:p>
            <a:pPr algn="ctr"/>
            <a:r>
              <a:rPr lang="en-US" b="1" i="1"/>
              <a:t>What a geologist sees.</a:t>
            </a:r>
          </a:p>
        </p:txBody>
      </p:sp>
    </p:spTree>
  </p:cSld>
  <p:clrMapOvr>
    <a:masterClrMapping/>
  </p:clrMapOvr>
  <p:transition spd="slow" advClick="0" advTm="40000">
    <p:check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Classes\GLG101 Spr 2001\L12_sedimentary_rocks1\images,movies\FIG05_015B.JPG"/>
          <p:cNvPicPr>
            <a:picLocks noChangeAspect="1" noChangeArrowheads="1"/>
          </p:cNvPicPr>
          <p:nvPr/>
        </p:nvPicPr>
        <p:blipFill>
          <a:blip r:embed="rId3"/>
          <a:srcRect/>
          <a:stretch>
            <a:fillRect/>
          </a:stretch>
        </p:blipFill>
        <p:spPr bwMode="auto">
          <a:xfrm>
            <a:off x="-1295400" y="-381000"/>
            <a:ext cx="11963400" cy="7494588"/>
          </a:xfrm>
          <a:prstGeom prst="rect">
            <a:avLst/>
          </a:prstGeom>
          <a:noFill/>
          <a:ln w="9525">
            <a:noFill/>
            <a:miter lim="800000"/>
            <a:headEnd/>
            <a:tailEnd/>
          </a:ln>
        </p:spPr>
      </p:pic>
      <p:sp>
        <p:nvSpPr>
          <p:cNvPr id="22531" name="Rectangle 3"/>
          <p:cNvSpPr>
            <a:spLocks noChangeArrowheads="1"/>
          </p:cNvSpPr>
          <p:nvPr/>
        </p:nvSpPr>
        <p:spPr bwMode="auto">
          <a:xfrm>
            <a:off x="5486400" y="5562600"/>
            <a:ext cx="2971800" cy="762000"/>
          </a:xfrm>
          <a:prstGeom prst="rect">
            <a:avLst/>
          </a:prstGeom>
          <a:solidFill>
            <a:srgbClr val="CC9422"/>
          </a:solidFill>
          <a:ln w="9525">
            <a:solidFill>
              <a:schemeClr val="tx1"/>
            </a:solidFill>
            <a:miter lim="800000"/>
            <a:headEnd/>
            <a:tailEnd/>
          </a:ln>
        </p:spPr>
        <p:txBody>
          <a:bodyPr wrap="none" anchor="ctr"/>
          <a:lstStyle/>
          <a:p>
            <a:pPr algn="ctr"/>
            <a:r>
              <a:rPr lang="en-US"/>
              <a:t>Paleowinds</a:t>
            </a:r>
          </a:p>
        </p:txBody>
      </p:sp>
      <p:sp>
        <p:nvSpPr>
          <p:cNvPr id="22532" name="Rectangle 4"/>
          <p:cNvSpPr>
            <a:spLocks noChangeArrowheads="1"/>
          </p:cNvSpPr>
          <p:nvPr/>
        </p:nvSpPr>
        <p:spPr bwMode="auto">
          <a:xfrm>
            <a:off x="457200" y="0"/>
            <a:ext cx="3810000" cy="990600"/>
          </a:xfrm>
          <a:prstGeom prst="rect">
            <a:avLst/>
          </a:prstGeom>
          <a:solidFill>
            <a:schemeClr val="hlink"/>
          </a:solidFill>
          <a:ln w="9525">
            <a:solidFill>
              <a:schemeClr val="tx1"/>
            </a:solidFill>
            <a:miter lim="800000"/>
            <a:headEnd/>
            <a:tailEnd/>
          </a:ln>
        </p:spPr>
        <p:txBody>
          <a:bodyPr wrap="none" anchor="ctr"/>
          <a:lstStyle/>
          <a:p>
            <a:pPr algn="ctr"/>
            <a:r>
              <a:rPr lang="en-US" b="1" i="1"/>
              <a:t>What a geologist sees.</a:t>
            </a:r>
          </a:p>
        </p:txBody>
      </p:sp>
      <p:sp>
        <p:nvSpPr>
          <p:cNvPr id="22533" name="Line 5"/>
          <p:cNvSpPr>
            <a:spLocks noChangeShapeType="1"/>
          </p:cNvSpPr>
          <p:nvPr/>
        </p:nvSpPr>
        <p:spPr bwMode="auto">
          <a:xfrm flipV="1">
            <a:off x="2895600" y="4191000"/>
            <a:ext cx="1676400" cy="76200"/>
          </a:xfrm>
          <a:prstGeom prst="line">
            <a:avLst/>
          </a:prstGeom>
          <a:noFill/>
          <a:ln w="57150">
            <a:solidFill>
              <a:schemeClr val="tx1"/>
            </a:solidFill>
            <a:round/>
            <a:headEnd/>
            <a:tailEnd type="triangle" w="med" len="med"/>
          </a:ln>
        </p:spPr>
        <p:txBody>
          <a:bodyPr wrap="none" anchor="ctr"/>
          <a:lstStyle/>
          <a:p>
            <a:endParaRPr lang="ru-RU"/>
          </a:p>
        </p:txBody>
      </p:sp>
      <p:sp>
        <p:nvSpPr>
          <p:cNvPr id="22534" name="Line 6"/>
          <p:cNvSpPr>
            <a:spLocks noChangeShapeType="1"/>
          </p:cNvSpPr>
          <p:nvPr/>
        </p:nvSpPr>
        <p:spPr bwMode="auto">
          <a:xfrm flipH="1">
            <a:off x="3124200" y="4953000"/>
            <a:ext cx="1219200" cy="76200"/>
          </a:xfrm>
          <a:prstGeom prst="line">
            <a:avLst/>
          </a:prstGeom>
          <a:noFill/>
          <a:ln w="57150">
            <a:solidFill>
              <a:schemeClr val="tx1"/>
            </a:solidFill>
            <a:round/>
            <a:headEnd/>
            <a:tailEnd type="triangle" w="med" len="med"/>
          </a:ln>
        </p:spPr>
        <p:txBody>
          <a:bodyPr wrap="none" anchor="ctr"/>
          <a:lstStyle/>
          <a:p>
            <a:endParaRPr lang="ru-RU"/>
          </a:p>
        </p:txBody>
      </p:sp>
    </p:spTree>
  </p:cSld>
  <p:clrMapOvr>
    <a:masterClrMapping/>
  </p:clrMapOvr>
  <p:transition spd="slow" advClick="0" advTm="40000">
    <p:check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My Documents\classes\Glg101\Images captured\Ripples2.jpg"/>
          <p:cNvPicPr>
            <a:picLocks noChangeAspect="1" noChangeArrowheads="1"/>
          </p:cNvPicPr>
          <p:nvPr/>
        </p:nvPicPr>
        <p:blipFill>
          <a:blip r:embed="rId2"/>
          <a:srcRect/>
          <a:stretch>
            <a:fillRect/>
          </a:stretch>
        </p:blipFill>
        <p:spPr bwMode="auto">
          <a:xfrm>
            <a:off x="760413" y="569913"/>
            <a:ext cx="7621587" cy="571658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C:\My Documents\classes\Glg101\L09\skinner_ripples_rock.jpg"/>
          <p:cNvPicPr>
            <a:picLocks noChangeAspect="1" noChangeArrowheads="1"/>
          </p:cNvPicPr>
          <p:nvPr/>
        </p:nvPicPr>
        <p:blipFill>
          <a:blip r:embed="rId2"/>
          <a:srcRect/>
          <a:stretch>
            <a:fillRect/>
          </a:stretch>
        </p:blipFill>
        <p:spPr bwMode="auto">
          <a:xfrm>
            <a:off x="1214414" y="204565"/>
            <a:ext cx="4929190" cy="665343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Administrator\My Documents\Hawk\WWNorton\earth_ch7\EA 07-27c^.png"/>
          <p:cNvPicPr>
            <a:picLocks noChangeAspect="1" noChangeArrowheads="1"/>
          </p:cNvPicPr>
          <p:nvPr/>
        </p:nvPicPr>
        <p:blipFill>
          <a:blip r:embed="rId2"/>
          <a:srcRect/>
          <a:stretch>
            <a:fillRect/>
          </a:stretch>
        </p:blipFill>
        <p:spPr bwMode="auto">
          <a:xfrm>
            <a:off x="0" y="0"/>
            <a:ext cx="10363200" cy="6985000"/>
          </a:xfrm>
          <a:prstGeom prst="rect">
            <a:avLst/>
          </a:prstGeom>
          <a:noFill/>
          <a:ln w="9525">
            <a:noFill/>
            <a:miter lim="800000"/>
            <a:headEnd/>
            <a:tailEnd/>
          </a:ln>
        </p:spPr>
      </p:pic>
      <p:sp>
        <p:nvSpPr>
          <p:cNvPr id="32771" name="Rectangle 3"/>
          <p:cNvSpPr>
            <a:spLocks noChangeArrowheads="1"/>
          </p:cNvSpPr>
          <p:nvPr/>
        </p:nvSpPr>
        <p:spPr bwMode="auto">
          <a:xfrm>
            <a:off x="1905000" y="609600"/>
            <a:ext cx="5943600" cy="762000"/>
          </a:xfrm>
          <a:prstGeom prst="rect">
            <a:avLst/>
          </a:prstGeom>
          <a:solidFill>
            <a:srgbClr val="CC7447"/>
          </a:solidFill>
          <a:ln w="9525">
            <a:solidFill>
              <a:schemeClr val="tx1"/>
            </a:solidFill>
            <a:miter lim="800000"/>
            <a:headEnd/>
            <a:tailEnd/>
          </a:ln>
        </p:spPr>
        <p:txBody>
          <a:bodyPr wrap="none" anchor="ctr"/>
          <a:lstStyle/>
          <a:p>
            <a:pPr algn="ctr"/>
            <a:r>
              <a:rPr lang="en-US" sz="2000" b="1" i="1" dirty="0" err="1" smtClean="0"/>
              <a:t>Taqirlar</a:t>
            </a:r>
            <a:endParaRPr lang="en-US" sz="2000" dirty="0"/>
          </a:p>
        </p:txBody>
      </p:sp>
    </p:spTree>
  </p:cSld>
  <p:clrMapOvr>
    <a:masterClrMapping/>
  </p:clrMapOvr>
  <p:transition spd="slow" advClick="0" advTm="40000">
    <p:check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631825" y="152400"/>
            <a:ext cx="8512175" cy="584775"/>
          </a:xfrm>
          <a:prstGeom prst="rect">
            <a:avLst/>
          </a:prstGeom>
          <a:noFill/>
          <a:ln w="9525">
            <a:noFill/>
            <a:miter lim="800000"/>
            <a:headEnd/>
            <a:tailEnd/>
          </a:ln>
        </p:spPr>
        <p:txBody>
          <a:bodyPr wrap="square">
            <a:spAutoFit/>
          </a:bodyPr>
          <a:lstStyle/>
          <a:p>
            <a:pPr algn="ctr">
              <a:buClr>
                <a:srgbClr val="FFFF99"/>
              </a:buClr>
              <a:buSzPct val="125000"/>
              <a:buFont typeface="ZapfDingbats" pitchFamily="82" charset="2"/>
              <a:buNone/>
            </a:pPr>
            <a:r>
              <a:rPr lang="en-US" sz="3200" b="1" dirty="0" err="1" smtClean="0">
                <a:latin typeface="Times New Roman" pitchFamily="18" charset="0"/>
                <a:cs typeface="Times New Roman" pitchFamily="18" charset="0"/>
              </a:rPr>
              <a:t>Taqirlar</a:t>
            </a:r>
            <a:endParaRPr lang="en-US" sz="3200" b="1" dirty="0" smtClean="0">
              <a:latin typeface="Times New Roman" pitchFamily="18" charset="0"/>
              <a:cs typeface="Times New Roman" pitchFamily="18" charset="0"/>
            </a:endParaRPr>
          </a:p>
        </p:txBody>
      </p:sp>
      <p:pic>
        <p:nvPicPr>
          <p:cNvPr id="34821" name="Picture 9" descr="C:\My Documents\Classes\Glg101\L09\fig6.23mudcracks.jpg"/>
          <p:cNvPicPr>
            <a:picLocks noChangeAspect="1" noChangeArrowheads="1"/>
          </p:cNvPicPr>
          <p:nvPr/>
        </p:nvPicPr>
        <p:blipFill>
          <a:blip r:embed="rId2"/>
          <a:srcRect/>
          <a:stretch>
            <a:fillRect/>
          </a:stretch>
        </p:blipFill>
        <p:spPr bwMode="auto">
          <a:xfrm>
            <a:off x="3590925" y="914400"/>
            <a:ext cx="5553075" cy="5943600"/>
          </a:xfrm>
          <a:prstGeom prst="rect">
            <a:avLst/>
          </a:prstGeom>
          <a:noFill/>
          <a:ln w="9525">
            <a:noFill/>
            <a:miter lim="800000"/>
            <a:headEnd/>
            <a:tailEnd/>
          </a:ln>
        </p:spPr>
      </p:pic>
      <p:sp>
        <p:nvSpPr>
          <p:cNvPr id="34822" name="Rectangle 10"/>
          <p:cNvSpPr>
            <a:spLocks noChangeArrowheads="1"/>
          </p:cNvSpPr>
          <p:nvPr/>
        </p:nvSpPr>
        <p:spPr bwMode="auto">
          <a:xfrm>
            <a:off x="457200" y="4800600"/>
            <a:ext cx="2971800" cy="1828800"/>
          </a:xfrm>
          <a:prstGeom prst="rect">
            <a:avLst/>
          </a:prstGeom>
          <a:noFill/>
          <a:ln w="9525">
            <a:noFill/>
            <a:miter lim="800000"/>
            <a:headEnd/>
            <a:tailEnd/>
          </a:ln>
        </p:spPr>
        <p:txBody>
          <a:bodyPr wrap="none" anchor="ctr"/>
          <a:lstStyle/>
          <a:p>
            <a:pPr algn="ctr"/>
            <a:endParaRPr lang="ru-RU"/>
          </a:p>
        </p:txBody>
      </p:sp>
      <p:sp>
        <p:nvSpPr>
          <p:cNvPr id="34823" name="Rectangle 11"/>
          <p:cNvSpPr>
            <a:spLocks noChangeArrowheads="1"/>
          </p:cNvSpPr>
          <p:nvPr/>
        </p:nvSpPr>
        <p:spPr bwMode="auto">
          <a:xfrm>
            <a:off x="381000" y="4648200"/>
            <a:ext cx="2946400" cy="1917700"/>
          </a:xfrm>
          <a:prstGeom prst="rect">
            <a:avLst/>
          </a:prstGeom>
          <a:noFill/>
          <a:ln w="9525">
            <a:noFill/>
            <a:miter lim="800000"/>
            <a:headEnd/>
            <a:tailEnd/>
          </a:ln>
        </p:spPr>
        <p:txBody>
          <a:bodyPr wrap="none">
            <a:spAutoFit/>
          </a:bodyPr>
          <a:lstStyle/>
          <a:p>
            <a:pPr algn="ctr"/>
            <a:r>
              <a:rPr lang="en-US" dirty="0">
                <a:solidFill>
                  <a:srgbClr val="FF0000"/>
                </a:solidFill>
              </a:rPr>
              <a:t>Margin of a dry lake </a:t>
            </a:r>
          </a:p>
          <a:p>
            <a:pPr algn="ctr"/>
            <a:r>
              <a:rPr lang="en-US" dirty="0">
                <a:solidFill>
                  <a:srgbClr val="FF0000"/>
                </a:solidFill>
              </a:rPr>
              <a:t>with mud cracks.</a:t>
            </a:r>
          </a:p>
          <a:p>
            <a:pPr algn="ctr"/>
            <a:r>
              <a:rPr lang="en-US" dirty="0">
                <a:solidFill>
                  <a:srgbClr val="FF0000"/>
                </a:solidFill>
              </a:rPr>
              <a:t>Note ripple-marked </a:t>
            </a:r>
          </a:p>
          <a:p>
            <a:pPr algn="ctr"/>
            <a:r>
              <a:rPr lang="en-US" dirty="0">
                <a:solidFill>
                  <a:srgbClr val="FF0000"/>
                </a:solidFill>
              </a:rPr>
              <a:t>sand dunes at top</a:t>
            </a:r>
          </a:p>
          <a:p>
            <a:pPr algn="ctr"/>
            <a:r>
              <a:rPr lang="en-US" dirty="0">
                <a:solidFill>
                  <a:srgbClr val="FF0000"/>
                </a:solidFill>
              </a:rPr>
              <a:t>of picture.</a:t>
            </a:r>
          </a:p>
        </p:txBody>
      </p:sp>
      <p:sp>
        <p:nvSpPr>
          <p:cNvPr id="34824" name="Line 12"/>
          <p:cNvSpPr>
            <a:spLocks noChangeShapeType="1"/>
          </p:cNvSpPr>
          <p:nvPr/>
        </p:nvSpPr>
        <p:spPr bwMode="auto">
          <a:xfrm flipV="1">
            <a:off x="3048000" y="5105400"/>
            <a:ext cx="1219200" cy="152400"/>
          </a:xfrm>
          <a:prstGeom prst="line">
            <a:avLst/>
          </a:prstGeom>
          <a:noFill/>
          <a:ln w="28575">
            <a:solidFill>
              <a:schemeClr val="tx1"/>
            </a:solidFill>
            <a:round/>
            <a:headEnd/>
            <a:tailEnd type="triangle" w="med" len="med"/>
          </a:ln>
        </p:spPr>
        <p:txBody>
          <a:bodyPr wrap="none" anchor="ctr"/>
          <a:lstStyle/>
          <a:p>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914400"/>
          </a:xfrm>
          <a:prstGeom prst="rect">
            <a:avLst/>
          </a:prstGeom>
          <a:solidFill>
            <a:schemeClr val="bg2"/>
          </a:solidFill>
          <a:ln w="9525">
            <a:noFill/>
            <a:miter lim="800000"/>
            <a:headEnd/>
            <a:tailEnd/>
          </a:ln>
        </p:spPr>
        <p:txBody>
          <a:bodyPr wrap="none" anchor="ctr"/>
          <a:lstStyle/>
          <a:p>
            <a:endParaRPr lang="ru-RU"/>
          </a:p>
        </p:txBody>
      </p:sp>
      <p:sp>
        <p:nvSpPr>
          <p:cNvPr id="35843" name="Text Box 3"/>
          <p:cNvSpPr txBox="1">
            <a:spLocks noChangeArrowheads="1"/>
          </p:cNvSpPr>
          <p:nvPr/>
        </p:nvSpPr>
        <p:spPr bwMode="auto">
          <a:xfrm>
            <a:off x="1958975" y="152400"/>
            <a:ext cx="5051425" cy="895350"/>
          </a:xfrm>
          <a:prstGeom prst="rect">
            <a:avLst/>
          </a:prstGeom>
          <a:noFill/>
          <a:ln w="9525">
            <a:noFill/>
            <a:miter lim="800000"/>
            <a:headEnd/>
            <a:tailEnd/>
          </a:ln>
        </p:spPr>
        <p:txBody>
          <a:bodyPr wrap="none">
            <a:spAutoFit/>
          </a:bodyPr>
          <a:lstStyle/>
          <a:p>
            <a:pPr>
              <a:buClr>
                <a:srgbClr val="FFFF99"/>
              </a:buClr>
              <a:buSzPct val="125000"/>
              <a:buFont typeface="ZapfDingbats" pitchFamily="82" charset="2"/>
              <a:buNone/>
            </a:pPr>
            <a:r>
              <a:rPr lang="en-US" sz="3200">
                <a:latin typeface="Verdana" pitchFamily="34" charset="0"/>
              </a:rPr>
              <a:t>Sedimentary Structures</a:t>
            </a:r>
          </a:p>
          <a:p>
            <a:pPr>
              <a:buClr>
                <a:srgbClr val="FFFFFF"/>
              </a:buClr>
              <a:buFont typeface="ZapfDingbats" pitchFamily="82" charset="2"/>
              <a:buChar char="a"/>
            </a:pPr>
            <a:endParaRPr lang="en-US" sz="2000">
              <a:latin typeface="Verdana" pitchFamily="34" charset="0"/>
            </a:endParaRPr>
          </a:p>
        </p:txBody>
      </p:sp>
      <p:pic>
        <p:nvPicPr>
          <p:cNvPr id="35844" name="Picture 5" descr="C:\My Documents\Classes\Glg101\L09\fig6.23mudcracks.jpg"/>
          <p:cNvPicPr>
            <a:picLocks noChangeAspect="1" noChangeArrowheads="1"/>
          </p:cNvPicPr>
          <p:nvPr/>
        </p:nvPicPr>
        <p:blipFill>
          <a:blip r:embed="rId2"/>
          <a:srcRect/>
          <a:stretch>
            <a:fillRect/>
          </a:stretch>
        </p:blipFill>
        <p:spPr bwMode="auto">
          <a:xfrm>
            <a:off x="3590925" y="914400"/>
            <a:ext cx="5553075" cy="5943600"/>
          </a:xfrm>
          <a:prstGeom prst="rect">
            <a:avLst/>
          </a:prstGeom>
          <a:noFill/>
          <a:ln w="9525">
            <a:noFill/>
            <a:miter lim="800000"/>
            <a:headEnd/>
            <a:tailEnd/>
          </a:ln>
        </p:spPr>
      </p:pic>
      <p:sp>
        <p:nvSpPr>
          <p:cNvPr id="35845" name="Rectangle 6"/>
          <p:cNvSpPr>
            <a:spLocks noChangeArrowheads="1"/>
          </p:cNvSpPr>
          <p:nvPr/>
        </p:nvSpPr>
        <p:spPr bwMode="auto">
          <a:xfrm>
            <a:off x="457200" y="4800600"/>
            <a:ext cx="2971800" cy="1828800"/>
          </a:xfrm>
          <a:prstGeom prst="rect">
            <a:avLst/>
          </a:prstGeom>
          <a:noFill/>
          <a:ln w="9525">
            <a:noFill/>
            <a:miter lim="800000"/>
            <a:headEnd/>
            <a:tailEnd/>
          </a:ln>
        </p:spPr>
        <p:txBody>
          <a:bodyPr wrap="none" anchor="ctr"/>
          <a:lstStyle/>
          <a:p>
            <a:pPr algn="ctr"/>
            <a:endParaRPr lang="ru-RU"/>
          </a:p>
        </p:txBody>
      </p:sp>
      <p:sp>
        <p:nvSpPr>
          <p:cNvPr id="35846" name="Rectangle 7"/>
          <p:cNvSpPr>
            <a:spLocks noChangeArrowheads="1"/>
          </p:cNvSpPr>
          <p:nvPr/>
        </p:nvSpPr>
        <p:spPr bwMode="auto">
          <a:xfrm>
            <a:off x="304800" y="1828800"/>
            <a:ext cx="2971800" cy="2528888"/>
          </a:xfrm>
          <a:prstGeom prst="rect">
            <a:avLst/>
          </a:prstGeom>
          <a:noFill/>
          <a:ln w="9525">
            <a:noFill/>
            <a:miter lim="800000"/>
            <a:headEnd/>
            <a:tailEnd/>
          </a:ln>
        </p:spPr>
        <p:txBody>
          <a:bodyPr>
            <a:spAutoFit/>
          </a:bodyPr>
          <a:lstStyle/>
          <a:p>
            <a:pPr algn="ctr"/>
            <a:r>
              <a:rPr lang="en-US" sz="3200">
                <a:solidFill>
                  <a:srgbClr val="FF0000"/>
                </a:solidFill>
              </a:rPr>
              <a:t>Note ripple-marked </a:t>
            </a:r>
          </a:p>
          <a:p>
            <a:pPr algn="ctr"/>
            <a:r>
              <a:rPr lang="en-US" sz="3200">
                <a:solidFill>
                  <a:srgbClr val="FF0000"/>
                </a:solidFill>
              </a:rPr>
              <a:t>sand dunes </a:t>
            </a:r>
          </a:p>
          <a:p>
            <a:pPr algn="ctr"/>
            <a:r>
              <a:rPr lang="en-US" sz="3200">
                <a:solidFill>
                  <a:srgbClr val="FF0000"/>
                </a:solidFill>
              </a:rPr>
              <a:t>at top</a:t>
            </a:r>
          </a:p>
          <a:p>
            <a:pPr algn="ctr"/>
            <a:r>
              <a:rPr lang="en-US" sz="3200">
                <a:solidFill>
                  <a:srgbClr val="FF0000"/>
                </a:solidFill>
              </a:rPr>
              <a:t>of picture.</a:t>
            </a:r>
          </a:p>
        </p:txBody>
      </p:sp>
      <p:sp>
        <p:nvSpPr>
          <p:cNvPr id="35847" name="Line 8"/>
          <p:cNvSpPr>
            <a:spLocks noChangeShapeType="1"/>
          </p:cNvSpPr>
          <p:nvPr/>
        </p:nvSpPr>
        <p:spPr bwMode="auto">
          <a:xfrm flipV="1">
            <a:off x="3048000" y="2133600"/>
            <a:ext cx="4419600" cy="990600"/>
          </a:xfrm>
          <a:prstGeom prst="line">
            <a:avLst/>
          </a:prstGeom>
          <a:noFill/>
          <a:ln w="28575">
            <a:solidFill>
              <a:schemeClr val="tx1"/>
            </a:solidFill>
            <a:round/>
            <a:headEnd/>
            <a:tailEnd type="triangle" w="med" len="med"/>
          </a:ln>
        </p:spPr>
        <p:txBody>
          <a:bodyPr wrap="none" anchor="ctr"/>
          <a:lstStyle/>
          <a:p>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garnero.DVH\My Documents\GLG 101\L34_glaciers\images,movies\figure 15-17.jpg"/>
          <p:cNvPicPr>
            <a:picLocks noChangeAspect="1" noChangeArrowheads="1"/>
          </p:cNvPicPr>
          <p:nvPr/>
        </p:nvPicPr>
        <p:blipFill>
          <a:blip r:embed="rId3"/>
          <a:srcRect/>
          <a:stretch>
            <a:fillRect/>
          </a:stretch>
        </p:blipFill>
        <p:spPr bwMode="auto">
          <a:xfrm>
            <a:off x="4689475" y="0"/>
            <a:ext cx="4454525" cy="7220567"/>
          </a:xfrm>
          <a:prstGeom prst="rect">
            <a:avLst/>
          </a:prstGeom>
          <a:noFill/>
          <a:ln w="9525">
            <a:noFill/>
            <a:miter lim="800000"/>
            <a:headEnd/>
            <a:tailEnd/>
          </a:ln>
        </p:spPr>
      </p:pic>
      <p:pic>
        <p:nvPicPr>
          <p:cNvPr id="39939" name="Picture 3" descr="C:\Documents and Settings\garnero.DVH\My Documents\GLG 101\L34_glaciers\images,movies\Kresan 1e-15-07.jpg"/>
          <p:cNvPicPr>
            <a:picLocks noChangeAspect="1" noChangeArrowheads="1"/>
          </p:cNvPicPr>
          <p:nvPr/>
        </p:nvPicPr>
        <p:blipFill>
          <a:blip r:embed="rId4"/>
          <a:srcRect/>
          <a:stretch>
            <a:fillRect/>
          </a:stretch>
        </p:blipFill>
        <p:spPr bwMode="auto">
          <a:xfrm>
            <a:off x="-255588" y="0"/>
            <a:ext cx="4843463" cy="7239000"/>
          </a:xfrm>
          <a:prstGeom prst="rect">
            <a:avLst/>
          </a:prstGeom>
          <a:noFill/>
          <a:ln w="9525">
            <a:noFill/>
            <a:miter lim="800000"/>
            <a:headEnd/>
            <a:tailEnd/>
          </a:ln>
        </p:spPr>
      </p:pic>
    </p:spTree>
  </p:cSld>
  <p:clrMapOvr>
    <a:masterClrMapping/>
  </p:clrMapOvr>
  <p:transition advTm="2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914400"/>
          </a:xfrm>
          <a:prstGeom prst="rect">
            <a:avLst/>
          </a:prstGeom>
          <a:solidFill>
            <a:schemeClr val="bg2"/>
          </a:solidFill>
          <a:ln w="9525">
            <a:noFill/>
            <a:miter lim="800000"/>
            <a:headEnd/>
            <a:tailEnd/>
          </a:ln>
        </p:spPr>
        <p:txBody>
          <a:bodyPr wrap="none" anchor="ctr"/>
          <a:lstStyle/>
          <a:p>
            <a:endParaRPr lang="ru-RU"/>
          </a:p>
        </p:txBody>
      </p:sp>
      <p:sp>
        <p:nvSpPr>
          <p:cNvPr id="36867" name="Text Box 3"/>
          <p:cNvSpPr txBox="1">
            <a:spLocks noChangeArrowheads="1"/>
          </p:cNvSpPr>
          <p:nvPr/>
        </p:nvSpPr>
        <p:spPr bwMode="auto">
          <a:xfrm>
            <a:off x="708025" y="152400"/>
            <a:ext cx="7673975" cy="895350"/>
          </a:xfrm>
          <a:prstGeom prst="rect">
            <a:avLst/>
          </a:prstGeom>
          <a:noFill/>
          <a:ln w="9525">
            <a:noFill/>
            <a:miter lim="800000"/>
            <a:headEnd/>
            <a:tailEnd/>
          </a:ln>
        </p:spPr>
        <p:txBody>
          <a:bodyPr wrap="none">
            <a:spAutoFit/>
          </a:bodyPr>
          <a:lstStyle/>
          <a:p>
            <a:pPr>
              <a:buClr>
                <a:srgbClr val="FFFF99"/>
              </a:buClr>
              <a:buSzPct val="125000"/>
              <a:buFont typeface="ZapfDingbats" pitchFamily="82" charset="2"/>
              <a:buNone/>
            </a:pPr>
            <a:r>
              <a:rPr lang="en-US" sz="3200">
                <a:latin typeface="Verdana" pitchFamily="34" charset="0"/>
              </a:rPr>
              <a:t>Sedimentary structures: Mud Cracks</a:t>
            </a:r>
          </a:p>
          <a:p>
            <a:pPr>
              <a:buClr>
                <a:srgbClr val="FFFFFF"/>
              </a:buClr>
              <a:buFont typeface="ZapfDingbats" pitchFamily="82" charset="2"/>
              <a:buChar char="a"/>
            </a:pPr>
            <a:endParaRPr lang="en-US" sz="2000">
              <a:latin typeface="Verdana" pitchFamily="34" charset="0"/>
            </a:endParaRPr>
          </a:p>
        </p:txBody>
      </p:sp>
      <p:sp>
        <p:nvSpPr>
          <p:cNvPr id="36868" name="Rectangle 4"/>
          <p:cNvSpPr>
            <a:spLocks noChangeArrowheads="1"/>
          </p:cNvSpPr>
          <p:nvPr/>
        </p:nvSpPr>
        <p:spPr bwMode="auto">
          <a:xfrm>
            <a:off x="3124200" y="2209800"/>
            <a:ext cx="6019800" cy="381000"/>
          </a:xfrm>
          <a:prstGeom prst="rect">
            <a:avLst/>
          </a:prstGeom>
          <a:solidFill>
            <a:srgbClr val="D8C3C0"/>
          </a:solidFill>
          <a:ln w="9525">
            <a:noFill/>
            <a:miter lim="800000"/>
            <a:headEnd/>
            <a:tailEnd/>
          </a:ln>
        </p:spPr>
        <p:txBody>
          <a:bodyPr wrap="none" anchor="ctr"/>
          <a:lstStyle/>
          <a:p>
            <a:endParaRPr lang="ru-RU"/>
          </a:p>
        </p:txBody>
      </p:sp>
      <p:pic>
        <p:nvPicPr>
          <p:cNvPr id="36869" name="Picture 5" descr="C:\My Documents\classes\Glg101\Reynolds\images\sed_env\floodp_rx1.jpg"/>
          <p:cNvPicPr>
            <a:picLocks noChangeAspect="1" noChangeArrowheads="1"/>
          </p:cNvPicPr>
          <p:nvPr/>
        </p:nvPicPr>
        <p:blipFill>
          <a:blip r:embed="rId2"/>
          <a:srcRect/>
          <a:stretch>
            <a:fillRect/>
          </a:stretch>
        </p:blipFill>
        <p:spPr bwMode="auto">
          <a:xfrm>
            <a:off x="-228600" y="841375"/>
            <a:ext cx="9372600" cy="61150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7.27c</a:t>
            </a:r>
          </a:p>
        </p:txBody>
      </p:sp>
      <p:sp>
        <p:nvSpPr>
          <p:cNvPr id="37891" name="Rectangle 3"/>
          <p:cNvSpPr>
            <a:spLocks noGrp="1" noChangeArrowheads="1"/>
          </p:cNvSpPr>
          <p:nvPr>
            <p:ph type="subTitle" idx="1"/>
          </p:nvPr>
        </p:nvSpPr>
        <p:spPr/>
        <p:txBody>
          <a:bodyPr/>
          <a:lstStyle/>
          <a:p>
            <a:pPr>
              <a:spcBef>
                <a:spcPct val="50000"/>
              </a:spcBef>
            </a:pPr>
            <a:r>
              <a:rPr lang="en-US" smtClean="0"/>
              <a:t>Stephen Marhsak</a:t>
            </a:r>
          </a:p>
        </p:txBody>
      </p:sp>
      <p:pic>
        <p:nvPicPr>
          <p:cNvPr id="37892" name="Picture 4" descr="C:\Documents and Settings\Administrator\My Documents\Hawk\WWNorton\earth_ch7\EA 07-27c^.png"/>
          <p:cNvPicPr>
            <a:picLocks noChangeAspect="1" noChangeArrowheads="1"/>
          </p:cNvPicPr>
          <p:nvPr/>
        </p:nvPicPr>
        <p:blipFill>
          <a:blip r:embed="rId2"/>
          <a:srcRect/>
          <a:stretch>
            <a:fillRect/>
          </a:stretch>
        </p:blipFill>
        <p:spPr bwMode="auto">
          <a:xfrm>
            <a:off x="-1219200" y="-50800"/>
            <a:ext cx="10363200" cy="6985000"/>
          </a:xfrm>
          <a:prstGeom prst="rect">
            <a:avLst/>
          </a:prstGeom>
          <a:noFill/>
          <a:ln w="9525">
            <a:noFill/>
            <a:miter lim="800000"/>
            <a:headEnd/>
            <a:tailEnd/>
          </a:ln>
        </p:spPr>
      </p:pic>
      <p:sp>
        <p:nvSpPr>
          <p:cNvPr id="37893" name="Rectangle 5"/>
          <p:cNvSpPr>
            <a:spLocks noChangeArrowheads="1"/>
          </p:cNvSpPr>
          <p:nvPr/>
        </p:nvSpPr>
        <p:spPr bwMode="auto">
          <a:xfrm>
            <a:off x="609600" y="457200"/>
            <a:ext cx="5486400" cy="1447800"/>
          </a:xfrm>
          <a:prstGeom prst="rect">
            <a:avLst/>
          </a:prstGeom>
          <a:solidFill>
            <a:srgbClr val="FC6804"/>
          </a:solidFill>
          <a:ln w="9525">
            <a:noFill/>
            <a:miter lim="800000"/>
            <a:headEnd/>
            <a:tailEnd/>
          </a:ln>
        </p:spPr>
        <p:txBody>
          <a:bodyPr wrap="none" anchor="ctr"/>
          <a:lstStyle/>
          <a:p>
            <a:pPr algn="ctr"/>
            <a:r>
              <a:rPr lang="en-US"/>
              <a:t>Say you find mud cracks in </a:t>
            </a:r>
          </a:p>
          <a:p>
            <a:pPr algn="ctr"/>
            <a:r>
              <a:rPr lang="en-US"/>
              <a:t>an ancient sedimentary rock. </a:t>
            </a:r>
          </a:p>
          <a:p>
            <a:pPr algn="ctr"/>
            <a:r>
              <a:rPr lang="en-US"/>
              <a:t>What does that suggest about the </a:t>
            </a:r>
          </a:p>
          <a:p>
            <a:pPr algn="ctr"/>
            <a:r>
              <a:rPr lang="en-US"/>
              <a:t>environment where the rock formed?</a:t>
            </a:r>
          </a:p>
        </p:txBody>
      </p:sp>
      <p:pic>
        <p:nvPicPr>
          <p:cNvPr id="37894" name="Picture 6" descr="C:\Documents and Settings\Administrator\My Documents\Hawk\WWNorton\earth_ch7\EA 07-27D^.png"/>
          <p:cNvPicPr>
            <a:picLocks noChangeAspect="1" noChangeArrowheads="1"/>
          </p:cNvPicPr>
          <p:nvPr/>
        </p:nvPicPr>
        <p:blipFill>
          <a:blip r:embed="rId3"/>
          <a:srcRect/>
          <a:stretch>
            <a:fillRect/>
          </a:stretch>
        </p:blipFill>
        <p:spPr bwMode="auto">
          <a:xfrm>
            <a:off x="4114800" y="3449638"/>
            <a:ext cx="5029200" cy="340836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30" descr="C:\Documents and Settings\garnero.DVH\My Documents\GLG 101\L34_glaciers\images,movies\figure 15-00.jpg"/>
          <p:cNvPicPr>
            <a:picLocks noChangeAspect="1" noChangeArrowheads="1"/>
          </p:cNvPicPr>
          <p:nvPr/>
        </p:nvPicPr>
        <p:blipFill>
          <a:blip r:embed="rId3"/>
          <a:srcRect/>
          <a:stretch>
            <a:fillRect/>
          </a:stretch>
        </p:blipFill>
        <p:spPr bwMode="auto">
          <a:xfrm>
            <a:off x="0" y="-76200"/>
            <a:ext cx="9144000" cy="7194550"/>
          </a:xfrm>
          <a:prstGeom prst="rect">
            <a:avLst/>
          </a:prstGeom>
          <a:noFill/>
          <a:ln w="9525">
            <a:noFill/>
            <a:miter lim="800000"/>
            <a:headEnd/>
            <a:tailEnd/>
          </a:ln>
        </p:spPr>
      </p:pic>
    </p:spTree>
  </p:cSld>
  <p:clrMapOvr>
    <a:masterClrMapping/>
  </p:clrMapOvr>
  <p:transition advTm="2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22.01 b</a:t>
            </a:r>
            <a:endParaRPr lang="en-US" smtClean="0">
              <a:solidFill>
                <a:schemeClr val="tx1"/>
              </a:solidFill>
              <a:latin typeface="Arial" pitchFamily="34" charset="0"/>
            </a:endParaRPr>
          </a:p>
        </p:txBody>
      </p:sp>
      <p:sp>
        <p:nvSpPr>
          <p:cNvPr id="4099" name="Rectangle 3"/>
          <p:cNvSpPr>
            <a:spLocks noGrp="1" noChangeArrowheads="1"/>
          </p:cNvSpPr>
          <p:nvPr>
            <p:ph type="subTitle" idx="1"/>
          </p:nvPr>
        </p:nvSpPr>
        <p:spPr/>
        <p:txBody>
          <a:bodyPr/>
          <a:lstStyle/>
          <a:p>
            <a:pPr fontAlgn="t">
              <a:spcBef>
                <a:spcPct val="50000"/>
              </a:spcBef>
            </a:pPr>
            <a:r>
              <a:rPr lang="en-US" smtClean="0"/>
              <a:t> Stephen Marshak </a:t>
            </a:r>
          </a:p>
        </p:txBody>
      </p:sp>
      <p:pic>
        <p:nvPicPr>
          <p:cNvPr id="4100" name="Picture 4" descr="C:\_Elance_earth_nml\gabriel\new-new\replacement slides\EA 22.01b.png"/>
          <p:cNvPicPr>
            <a:picLocks noChangeAspect="1" noChangeArrowheads="1"/>
          </p:cNvPicPr>
          <p:nvPr/>
        </p:nvPicPr>
        <p:blipFill>
          <a:blip r:embed="rId2"/>
          <a:srcRect/>
          <a:stretch>
            <a:fillRect/>
          </a:stretch>
        </p:blipFill>
        <p:spPr bwMode="auto">
          <a:xfrm>
            <a:off x="0" y="388938"/>
            <a:ext cx="9144000" cy="6164262"/>
          </a:xfrm>
          <a:prstGeom prst="rect">
            <a:avLst/>
          </a:prstGeom>
          <a:noFill/>
          <a:ln w="9525">
            <a:noFill/>
            <a:miter lim="800000"/>
            <a:headEnd/>
            <a:tailEnd/>
          </a:ln>
        </p:spPr>
      </p:pic>
      <p:sp>
        <p:nvSpPr>
          <p:cNvPr id="4101" name="Rectangle 5"/>
          <p:cNvSpPr>
            <a:spLocks noChangeArrowheads="1"/>
          </p:cNvSpPr>
          <p:nvPr/>
        </p:nvSpPr>
        <p:spPr bwMode="auto">
          <a:xfrm>
            <a:off x="1828800" y="5334000"/>
            <a:ext cx="5410200" cy="685800"/>
          </a:xfrm>
          <a:prstGeom prst="rect">
            <a:avLst/>
          </a:prstGeom>
          <a:noFill/>
          <a:ln w="9525">
            <a:noFill/>
            <a:miter lim="800000"/>
            <a:headEnd/>
            <a:tailEnd/>
          </a:ln>
        </p:spPr>
        <p:txBody>
          <a:bodyPr wrap="none" anchor="ctr"/>
          <a:lstStyle/>
          <a:p>
            <a:pPr algn="ctr"/>
            <a:r>
              <a:rPr lang="en-US" sz="2800" i="1">
                <a:solidFill>
                  <a:srgbClr val="0000CC"/>
                </a:solidFill>
              </a:rPr>
              <a:t>Glaciers form where more snow accumulates</a:t>
            </a:r>
          </a:p>
          <a:p>
            <a:pPr algn="ctr"/>
            <a:r>
              <a:rPr lang="en-US" sz="2800" i="1">
                <a:solidFill>
                  <a:srgbClr val="0000CC"/>
                </a:solidFill>
              </a:rPr>
              <a:t> in winter than melts in the summer.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22.04 a</a:t>
            </a:r>
            <a:endParaRPr lang="en-US" smtClean="0">
              <a:solidFill>
                <a:schemeClr val="tx1"/>
              </a:solidFill>
              <a:latin typeface="Arial" pitchFamily="34" charset="0"/>
            </a:endParaRPr>
          </a:p>
        </p:txBody>
      </p:sp>
      <p:sp>
        <p:nvSpPr>
          <p:cNvPr id="5123" name="Rectangle 1027"/>
          <p:cNvSpPr>
            <a:spLocks noGrp="1" noChangeArrowheads="1"/>
          </p:cNvSpPr>
          <p:nvPr>
            <p:ph type="subTitle" idx="1"/>
          </p:nvPr>
        </p:nvSpPr>
        <p:spPr/>
        <p:txBody>
          <a:bodyPr/>
          <a:lstStyle/>
          <a:p>
            <a:pPr>
              <a:spcBef>
                <a:spcPct val="50000"/>
              </a:spcBef>
            </a:pPr>
            <a:r>
              <a:rPr lang="en-US" smtClean="0"/>
              <a:t>W. W. Norton</a:t>
            </a:r>
          </a:p>
        </p:txBody>
      </p:sp>
      <p:pic>
        <p:nvPicPr>
          <p:cNvPr id="5124" name="Picture 1028" descr="C:\@wwnorton\images\22mici\EA 22.04a!.png"/>
          <p:cNvPicPr>
            <a:picLocks noChangeAspect="1" noChangeArrowheads="1"/>
          </p:cNvPicPr>
          <p:nvPr/>
        </p:nvPicPr>
        <p:blipFill>
          <a:blip r:embed="rId2"/>
          <a:srcRect/>
          <a:stretch>
            <a:fillRect/>
          </a:stretch>
        </p:blipFill>
        <p:spPr bwMode="auto">
          <a:xfrm>
            <a:off x="425450" y="1743075"/>
            <a:ext cx="8293100" cy="4581525"/>
          </a:xfrm>
          <a:prstGeom prst="rect">
            <a:avLst/>
          </a:prstGeom>
          <a:noFill/>
          <a:ln w="9525">
            <a:noFill/>
            <a:miter lim="800000"/>
            <a:headEnd/>
            <a:tailEnd/>
          </a:ln>
        </p:spPr>
      </p:pic>
      <p:sp>
        <p:nvSpPr>
          <p:cNvPr id="622597" name="Rectangle 1029"/>
          <p:cNvSpPr>
            <a:spLocks noChangeArrowheads="1"/>
          </p:cNvSpPr>
          <p:nvPr/>
        </p:nvSpPr>
        <p:spPr bwMode="auto">
          <a:xfrm>
            <a:off x="533400" y="304800"/>
            <a:ext cx="5334000" cy="990600"/>
          </a:xfrm>
          <a:prstGeom prst="rect">
            <a:avLst/>
          </a:prstGeom>
          <a:noFill/>
          <a:ln w="9525">
            <a:noFill/>
            <a:miter lim="800000"/>
            <a:headEnd/>
            <a:tailEnd/>
          </a:ln>
          <a:effectLst/>
        </p:spPr>
        <p:txBody>
          <a:bodyPr wrap="none" anchor="ctr"/>
          <a:lstStyle/>
          <a:p>
            <a:pPr algn="ctr">
              <a:defRPr/>
            </a:pPr>
            <a:r>
              <a:rPr lang="en-US" sz="2800" b="1" i="1">
                <a:solidFill>
                  <a:schemeClr val="accent2"/>
                </a:solidFill>
                <a:effectLst>
                  <a:outerShdw blurRad="38100" dist="38100" dir="2700000" algn="tl">
                    <a:srgbClr val="C0C0C0"/>
                  </a:outerShdw>
                </a:effectLst>
                <a:latin typeface="Arial" charset="0"/>
              </a:rPr>
              <a:t>Types of glaciers…</a:t>
            </a:r>
            <a:endParaRPr lang="en-US">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22.05 a</a:t>
            </a:r>
            <a:endParaRPr lang="en-US" smtClean="0">
              <a:solidFill>
                <a:schemeClr val="tx1"/>
              </a:solidFill>
              <a:latin typeface="Arial" pitchFamily="34" charset="0"/>
            </a:endParaRPr>
          </a:p>
        </p:txBody>
      </p:sp>
      <p:sp>
        <p:nvSpPr>
          <p:cNvPr id="6147" name="Rectangle 3"/>
          <p:cNvSpPr>
            <a:spLocks noGrp="1" noChangeArrowheads="1"/>
          </p:cNvSpPr>
          <p:nvPr>
            <p:ph type="subTitle" idx="1"/>
          </p:nvPr>
        </p:nvSpPr>
        <p:spPr/>
        <p:txBody>
          <a:bodyPr/>
          <a:lstStyle/>
          <a:p>
            <a:pPr fontAlgn="t">
              <a:spcBef>
                <a:spcPct val="50000"/>
              </a:spcBef>
            </a:pPr>
            <a:r>
              <a:rPr lang="en-US" smtClean="0"/>
              <a:t>W. W. Norton. Modified from Flint, 1971</a:t>
            </a:r>
          </a:p>
        </p:txBody>
      </p:sp>
      <p:pic>
        <p:nvPicPr>
          <p:cNvPr id="6148" name="Picture 4" descr="C:\@wwnorton\images\22mici\impartite\EA 22.05a.png"/>
          <p:cNvPicPr>
            <a:picLocks noChangeAspect="1" noChangeArrowheads="1"/>
          </p:cNvPicPr>
          <p:nvPr/>
        </p:nvPicPr>
        <p:blipFill>
          <a:blip r:embed="rId2"/>
          <a:srcRect/>
          <a:stretch>
            <a:fillRect/>
          </a:stretch>
        </p:blipFill>
        <p:spPr bwMode="auto">
          <a:xfrm>
            <a:off x="1008063" y="739775"/>
            <a:ext cx="7126287" cy="5378450"/>
          </a:xfrm>
          <a:prstGeom prst="rect">
            <a:avLst/>
          </a:prstGeom>
          <a:noFill/>
          <a:ln w="9525">
            <a:noFill/>
            <a:miter lim="800000"/>
            <a:headEnd/>
            <a:tailEnd/>
          </a:ln>
        </p:spPr>
      </p:pic>
      <p:sp>
        <p:nvSpPr>
          <p:cNvPr id="624645" name="Rectangle 5"/>
          <p:cNvSpPr>
            <a:spLocks noChangeArrowheads="1"/>
          </p:cNvSpPr>
          <p:nvPr/>
        </p:nvSpPr>
        <p:spPr bwMode="auto">
          <a:xfrm>
            <a:off x="1447800" y="228600"/>
            <a:ext cx="6096000" cy="533400"/>
          </a:xfrm>
          <a:prstGeom prst="rect">
            <a:avLst/>
          </a:prstGeom>
          <a:noFill/>
          <a:ln w="9525">
            <a:noFill/>
            <a:miter lim="800000"/>
            <a:headEnd/>
            <a:tailEnd/>
          </a:ln>
          <a:effectLst/>
        </p:spPr>
        <p:txBody>
          <a:bodyPr wrap="none" anchor="ctr"/>
          <a:lstStyle/>
          <a:p>
            <a:pPr algn="ctr">
              <a:defRPr/>
            </a:pPr>
            <a:r>
              <a:rPr lang="en-US" sz="2800" b="1" i="1">
                <a:solidFill>
                  <a:schemeClr val="accent2"/>
                </a:solidFill>
                <a:effectLst>
                  <a:outerShdw blurRad="38100" dist="38100" dir="2700000" algn="tl">
                    <a:srgbClr val="C0C0C0"/>
                  </a:outerShdw>
                </a:effectLst>
                <a:latin typeface="Arial" charset="0"/>
              </a:rPr>
              <a:t>The Greenland ice cap…</a:t>
            </a:r>
            <a:endParaRPr lang="en-US" sz="2800" b="1" i="1">
              <a:effectLst>
                <a:outerShdw blurRad="38100" dist="38100" dir="2700000" algn="tl">
                  <a:srgbClr val="C0C0C0"/>
                </a:outerShdw>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22.05 b</a:t>
            </a:r>
            <a:endParaRPr lang="en-US" smtClean="0">
              <a:solidFill>
                <a:schemeClr val="tx1"/>
              </a:solidFill>
              <a:latin typeface="Arial" pitchFamily="34" charset="0"/>
            </a:endParaRPr>
          </a:p>
        </p:txBody>
      </p:sp>
      <p:pic>
        <p:nvPicPr>
          <p:cNvPr id="7171" name="Picture 4" descr="C:\@wwnorton\images\22mici\impartite\EA 22.05b.png"/>
          <p:cNvPicPr>
            <a:picLocks noChangeAspect="1" noChangeArrowheads="1"/>
          </p:cNvPicPr>
          <p:nvPr/>
        </p:nvPicPr>
        <p:blipFill>
          <a:blip r:embed="rId2"/>
          <a:srcRect/>
          <a:stretch>
            <a:fillRect/>
          </a:stretch>
        </p:blipFill>
        <p:spPr bwMode="auto">
          <a:xfrm>
            <a:off x="2389188" y="1098550"/>
            <a:ext cx="4365625" cy="5378450"/>
          </a:xfrm>
          <a:prstGeom prst="rect">
            <a:avLst/>
          </a:prstGeom>
          <a:noFill/>
          <a:ln w="9525">
            <a:noFill/>
            <a:miter lim="800000"/>
            <a:headEnd/>
            <a:tailEnd/>
          </a:ln>
        </p:spPr>
      </p:pic>
      <p:sp>
        <p:nvSpPr>
          <p:cNvPr id="625670" name="Rectangle 6"/>
          <p:cNvSpPr>
            <a:spLocks noChangeArrowheads="1"/>
          </p:cNvSpPr>
          <p:nvPr/>
        </p:nvSpPr>
        <p:spPr bwMode="auto">
          <a:xfrm>
            <a:off x="2514600" y="381000"/>
            <a:ext cx="4038600" cy="457200"/>
          </a:xfrm>
          <a:prstGeom prst="rect">
            <a:avLst/>
          </a:prstGeom>
          <a:noFill/>
          <a:ln w="9525">
            <a:noFill/>
            <a:miter lim="800000"/>
            <a:headEnd/>
            <a:tailEnd/>
          </a:ln>
          <a:effectLst/>
        </p:spPr>
        <p:txBody>
          <a:bodyPr wrap="none" anchor="ctr"/>
          <a:lstStyle/>
          <a:p>
            <a:pPr algn="ctr">
              <a:defRPr/>
            </a:pPr>
            <a:r>
              <a:rPr lang="en-US" sz="2800" i="1">
                <a:solidFill>
                  <a:schemeClr val="accent2"/>
                </a:solidFill>
                <a:effectLst>
                  <a:outerShdw blurRad="38100" dist="38100" dir="2700000" algn="tl">
                    <a:srgbClr val="C0C0C0"/>
                  </a:outerShdw>
                </a:effectLst>
                <a:latin typeface="Arial" charset="0"/>
              </a:rPr>
              <a:t>The Antarctic ice cap…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22.04 c</a:t>
            </a:r>
            <a:endParaRPr lang="en-US" smtClean="0">
              <a:solidFill>
                <a:schemeClr val="tx1"/>
              </a:solidFill>
              <a:latin typeface="Arial" pitchFamily="34" charset="0"/>
            </a:endParaRPr>
          </a:p>
        </p:txBody>
      </p:sp>
      <p:sp>
        <p:nvSpPr>
          <p:cNvPr id="8195" name="Rectangle 3"/>
          <p:cNvSpPr>
            <a:spLocks noGrp="1" noChangeArrowheads="1"/>
          </p:cNvSpPr>
          <p:nvPr>
            <p:ph type="subTitle" idx="1"/>
          </p:nvPr>
        </p:nvSpPr>
        <p:spPr/>
        <p:txBody>
          <a:bodyPr/>
          <a:lstStyle/>
          <a:p>
            <a:pPr fontAlgn="t">
              <a:spcBef>
                <a:spcPct val="50000"/>
              </a:spcBef>
            </a:pPr>
            <a:r>
              <a:rPr lang="en-US" smtClean="0"/>
              <a:t> Stephen Marshak </a:t>
            </a:r>
          </a:p>
        </p:txBody>
      </p:sp>
      <p:pic>
        <p:nvPicPr>
          <p:cNvPr id="8196" name="Picture 4" descr="C:\@wwnorton\images\22mici\4992_P.EA22.4c^.png"/>
          <p:cNvPicPr>
            <a:picLocks noChangeAspect="1" noChangeArrowheads="1"/>
          </p:cNvPicPr>
          <p:nvPr/>
        </p:nvPicPr>
        <p:blipFill>
          <a:blip r:embed="rId2"/>
          <a:srcRect/>
          <a:stretch>
            <a:fillRect/>
          </a:stretch>
        </p:blipFill>
        <p:spPr bwMode="auto">
          <a:xfrm>
            <a:off x="0" y="687388"/>
            <a:ext cx="9144000" cy="61706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garnero.DVH\My Documents\GLG 101\L34_glaciers\images,movies\Kresan 1e-15-01.jpg"/>
          <p:cNvPicPr>
            <a:picLocks noChangeAspect="1" noChangeArrowheads="1"/>
          </p:cNvPicPr>
          <p:nvPr/>
        </p:nvPicPr>
        <p:blipFill>
          <a:blip r:embed="rId3"/>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transition advTm="2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garnero.DVH\My Documents\GLG 101\L34_glaciers\images,movies\figure 15-1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D:\Classes\GLG101 Spr 2001\L13_sedimentary_rocks2\images,movies\figure 07-00.jpg"/>
          <p:cNvPicPr>
            <a:picLocks noChangeAspect="1" noChangeArrowheads="1"/>
          </p:cNvPicPr>
          <p:nvPr/>
        </p:nvPicPr>
        <p:blipFill>
          <a:blip r:embed="rId2"/>
          <a:srcRect/>
          <a:stretch>
            <a:fillRect/>
          </a:stretch>
        </p:blipFill>
        <p:spPr bwMode="auto">
          <a:xfrm>
            <a:off x="0" y="0"/>
            <a:ext cx="9144000" cy="6840538"/>
          </a:xfrm>
          <a:prstGeom prst="rect">
            <a:avLst/>
          </a:prstGeom>
          <a:noFill/>
          <a:ln w="9525">
            <a:noFill/>
            <a:miter lim="800000"/>
            <a:headEnd/>
            <a:tailEnd/>
          </a:ln>
        </p:spPr>
      </p:pic>
      <p:sp>
        <p:nvSpPr>
          <p:cNvPr id="34819" name="Rectangle 7"/>
          <p:cNvSpPr>
            <a:spLocks noChangeArrowheads="1"/>
          </p:cNvSpPr>
          <p:nvPr/>
        </p:nvSpPr>
        <p:spPr bwMode="auto">
          <a:xfrm>
            <a:off x="609600" y="5638800"/>
            <a:ext cx="3505200" cy="762000"/>
          </a:xfrm>
          <a:prstGeom prst="rect">
            <a:avLst/>
          </a:prstGeom>
          <a:solidFill>
            <a:srgbClr val="609DCC"/>
          </a:solidFill>
          <a:ln w="9525">
            <a:solidFill>
              <a:schemeClr val="tx1"/>
            </a:solidFill>
            <a:miter lim="800000"/>
            <a:headEnd/>
            <a:tailEnd/>
          </a:ln>
        </p:spPr>
        <p:txBody>
          <a:bodyPr wrap="none" anchor="ctr"/>
          <a:lstStyle/>
          <a:p>
            <a:pPr algn="ctr"/>
            <a:r>
              <a:rPr lang="en-US"/>
              <a:t>Horizontal layering</a:t>
            </a:r>
          </a:p>
          <a:p>
            <a:pPr algn="ctr"/>
            <a:r>
              <a:rPr lang="en-US"/>
              <a:t>Color variation of layers</a:t>
            </a:r>
          </a:p>
        </p:txBody>
      </p:sp>
    </p:spTree>
  </p:cSld>
  <p:clrMapOvr>
    <a:masterClrMapping/>
  </p:clrMapOvr>
  <p:transition advTm="20000">
    <p:blind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22.13 b</a:t>
            </a:r>
            <a:endParaRPr lang="en-US" smtClean="0">
              <a:solidFill>
                <a:schemeClr val="tx1"/>
              </a:solidFill>
              <a:latin typeface="Arial" pitchFamily="34" charset="0"/>
            </a:endParaRPr>
          </a:p>
        </p:txBody>
      </p:sp>
      <p:sp>
        <p:nvSpPr>
          <p:cNvPr id="26627" name="Rectangle 1027"/>
          <p:cNvSpPr>
            <a:spLocks noGrp="1" noChangeArrowheads="1"/>
          </p:cNvSpPr>
          <p:nvPr>
            <p:ph type="subTitle" idx="1"/>
          </p:nvPr>
        </p:nvSpPr>
        <p:spPr/>
        <p:txBody>
          <a:bodyPr/>
          <a:lstStyle/>
          <a:p>
            <a:pPr>
              <a:spcBef>
                <a:spcPct val="50000"/>
              </a:spcBef>
            </a:pPr>
            <a:r>
              <a:rPr lang="en-US" smtClean="0"/>
              <a:t>W. W. Norton</a:t>
            </a:r>
          </a:p>
        </p:txBody>
      </p:sp>
      <p:pic>
        <p:nvPicPr>
          <p:cNvPr id="26628" name="Picture 1028" descr="C:\@wwnorton\images\22mici\EA 22.13b!.png"/>
          <p:cNvPicPr>
            <a:picLocks noChangeAspect="1" noChangeArrowheads="1"/>
          </p:cNvPicPr>
          <p:nvPr/>
        </p:nvPicPr>
        <p:blipFill>
          <a:blip r:embed="rId2"/>
          <a:srcRect/>
          <a:stretch>
            <a:fillRect/>
          </a:stretch>
        </p:blipFill>
        <p:spPr bwMode="auto">
          <a:xfrm>
            <a:off x="425450" y="1150938"/>
            <a:ext cx="8293100" cy="455453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1" descr="C:\My Documents\classes\Glg101\L22\T&amp;L Fig 12.B surge 1.jpg"/>
          <p:cNvPicPr>
            <a:picLocks noChangeAspect="1" noChangeArrowheads="1"/>
          </p:cNvPicPr>
          <p:nvPr/>
        </p:nvPicPr>
        <p:blipFill>
          <a:blip r:embed="rId3"/>
          <a:srcRect/>
          <a:stretch>
            <a:fillRect/>
          </a:stretch>
        </p:blipFill>
        <p:spPr bwMode="auto">
          <a:xfrm>
            <a:off x="228600" y="304800"/>
            <a:ext cx="5638800" cy="4584700"/>
          </a:xfrm>
          <a:prstGeom prst="rect">
            <a:avLst/>
          </a:prstGeom>
          <a:noFill/>
          <a:ln w="9525">
            <a:noFill/>
            <a:miter lim="800000"/>
            <a:headEnd/>
            <a:tailEnd/>
          </a:ln>
        </p:spPr>
      </p:pic>
      <p:pic>
        <p:nvPicPr>
          <p:cNvPr id="27651" name="Picture 12" descr="C:\My Documents\classes\Glg101\L22\T&amp;L Fig 12.B surge 2.jpg"/>
          <p:cNvPicPr>
            <a:picLocks noChangeAspect="1" noChangeArrowheads="1"/>
          </p:cNvPicPr>
          <p:nvPr/>
        </p:nvPicPr>
        <p:blipFill>
          <a:blip r:embed="rId4"/>
          <a:srcRect/>
          <a:stretch>
            <a:fillRect/>
          </a:stretch>
        </p:blipFill>
        <p:spPr bwMode="auto">
          <a:xfrm>
            <a:off x="4114800" y="2819400"/>
            <a:ext cx="4876800" cy="3956050"/>
          </a:xfrm>
          <a:prstGeom prst="rect">
            <a:avLst/>
          </a:prstGeom>
          <a:noFill/>
          <a:ln w="9525">
            <a:noFill/>
            <a:miter lim="800000"/>
            <a:headEnd/>
            <a:tailEnd/>
          </a:ln>
        </p:spPr>
      </p:pic>
      <p:sp>
        <p:nvSpPr>
          <p:cNvPr id="27652" name="Rectangle 13"/>
          <p:cNvSpPr>
            <a:spLocks noChangeArrowheads="1"/>
          </p:cNvSpPr>
          <p:nvPr/>
        </p:nvSpPr>
        <p:spPr bwMode="auto">
          <a:xfrm>
            <a:off x="6248400" y="609600"/>
            <a:ext cx="2438400" cy="1600200"/>
          </a:xfrm>
          <a:prstGeom prst="rect">
            <a:avLst/>
          </a:prstGeom>
          <a:noFill/>
          <a:ln w="9525">
            <a:noFill/>
            <a:miter lim="800000"/>
            <a:headEnd/>
            <a:tailEnd/>
          </a:ln>
        </p:spPr>
        <p:txBody>
          <a:bodyPr wrap="none" anchor="ctr"/>
          <a:lstStyle/>
          <a:p>
            <a:pPr algn="ctr"/>
            <a:r>
              <a:rPr lang="en-US" sz="2800" i="1">
                <a:solidFill>
                  <a:schemeClr val="accent2"/>
                </a:solidFill>
              </a:rPr>
              <a:t>Short term </a:t>
            </a:r>
          </a:p>
          <a:p>
            <a:pPr algn="ctr"/>
            <a:r>
              <a:rPr lang="en-US" sz="2800" i="1">
                <a:solidFill>
                  <a:schemeClr val="accent2"/>
                </a:solidFill>
              </a:rPr>
              <a:t>glacial</a:t>
            </a:r>
          </a:p>
          <a:p>
            <a:pPr algn="ctr"/>
            <a:r>
              <a:rPr lang="en-US" sz="2800" i="1">
                <a:solidFill>
                  <a:schemeClr val="accent2"/>
                </a:solidFill>
              </a:rPr>
              <a:t>advances…</a:t>
            </a:r>
          </a:p>
          <a:p>
            <a:pPr algn="ctr"/>
            <a:r>
              <a:rPr lang="en-US" sz="2800" i="1">
                <a:solidFill>
                  <a:schemeClr val="accent2"/>
                </a:solidFill>
              </a:rPr>
              <a:t>or “surges”</a:t>
            </a:r>
          </a:p>
        </p:txBody>
      </p:sp>
      <p:sp>
        <p:nvSpPr>
          <p:cNvPr id="27653" name="Rectangle 14"/>
          <p:cNvSpPr>
            <a:spLocks noChangeArrowheads="1"/>
          </p:cNvSpPr>
          <p:nvPr/>
        </p:nvSpPr>
        <p:spPr bwMode="auto">
          <a:xfrm>
            <a:off x="381000" y="5334000"/>
            <a:ext cx="3276600" cy="1066800"/>
          </a:xfrm>
          <a:prstGeom prst="rect">
            <a:avLst/>
          </a:prstGeom>
          <a:noFill/>
          <a:ln w="9525">
            <a:noFill/>
            <a:miter lim="800000"/>
            <a:headEnd/>
            <a:tailEnd/>
          </a:ln>
        </p:spPr>
        <p:txBody>
          <a:bodyPr wrap="none" anchor="ctr"/>
          <a:lstStyle/>
          <a:p>
            <a:pPr algn="ctr"/>
            <a:r>
              <a:rPr lang="en-US" sz="2800" i="1">
                <a:solidFill>
                  <a:schemeClr val="accent2"/>
                </a:solidFill>
              </a:rPr>
              <a:t>Two decades later…</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22.13 c</a:t>
            </a:r>
            <a:endParaRPr lang="en-US" smtClean="0">
              <a:solidFill>
                <a:schemeClr val="tx1"/>
              </a:solidFill>
              <a:latin typeface="Arial" pitchFamily="34" charset="0"/>
            </a:endParaRPr>
          </a:p>
        </p:txBody>
      </p:sp>
      <p:sp>
        <p:nvSpPr>
          <p:cNvPr id="28675" name="Rectangle 3"/>
          <p:cNvSpPr>
            <a:spLocks noGrp="1" noChangeArrowheads="1"/>
          </p:cNvSpPr>
          <p:nvPr>
            <p:ph type="subTitle" idx="1"/>
          </p:nvPr>
        </p:nvSpPr>
        <p:spPr/>
        <p:txBody>
          <a:bodyPr/>
          <a:lstStyle/>
          <a:p>
            <a:pPr>
              <a:spcBef>
                <a:spcPct val="50000"/>
              </a:spcBef>
            </a:pPr>
            <a:r>
              <a:rPr lang="en-US" smtClean="0"/>
              <a:t>W. W. Norton</a:t>
            </a:r>
          </a:p>
        </p:txBody>
      </p:sp>
      <p:pic>
        <p:nvPicPr>
          <p:cNvPr id="28676" name="Picture 4" descr="C:\@wwnorton\images\22mici\EA 22.13c!.png"/>
          <p:cNvPicPr>
            <a:picLocks noChangeAspect="1" noChangeArrowheads="1"/>
          </p:cNvPicPr>
          <p:nvPr/>
        </p:nvPicPr>
        <p:blipFill>
          <a:blip r:embed="rId2"/>
          <a:srcRect/>
          <a:stretch>
            <a:fillRect/>
          </a:stretch>
        </p:blipFill>
        <p:spPr bwMode="auto">
          <a:xfrm>
            <a:off x="425450" y="1123950"/>
            <a:ext cx="8293100" cy="46085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C:\My Documents\classes\Glg101\L22\plummer S cascade glac retreat 23y.jpg"/>
          <p:cNvPicPr>
            <a:picLocks noChangeAspect="1" noChangeArrowheads="1"/>
          </p:cNvPicPr>
          <p:nvPr/>
        </p:nvPicPr>
        <p:blipFill>
          <a:blip r:embed="rId3"/>
          <a:srcRect/>
          <a:stretch>
            <a:fillRect/>
          </a:stretch>
        </p:blipFill>
        <p:spPr bwMode="auto">
          <a:xfrm>
            <a:off x="76200" y="1049338"/>
            <a:ext cx="8915400" cy="4284662"/>
          </a:xfrm>
          <a:prstGeom prst="rect">
            <a:avLst/>
          </a:prstGeom>
          <a:noFill/>
          <a:ln w="9525">
            <a:noFill/>
            <a:miter lim="800000"/>
            <a:headEnd/>
            <a:tailEnd/>
          </a:ln>
        </p:spPr>
      </p:pic>
      <p:sp>
        <p:nvSpPr>
          <p:cNvPr id="29699" name="Text Box 12"/>
          <p:cNvSpPr txBox="1">
            <a:spLocks noChangeArrowheads="1"/>
          </p:cNvSpPr>
          <p:nvPr/>
        </p:nvSpPr>
        <p:spPr bwMode="auto">
          <a:xfrm>
            <a:off x="5029200" y="5653088"/>
            <a:ext cx="2797175" cy="519112"/>
          </a:xfrm>
          <a:prstGeom prst="rect">
            <a:avLst/>
          </a:prstGeom>
          <a:noFill/>
          <a:ln w="9525">
            <a:noFill/>
            <a:miter lim="800000"/>
            <a:headEnd/>
            <a:tailEnd/>
          </a:ln>
        </p:spPr>
        <p:txBody>
          <a:bodyPr wrap="none">
            <a:spAutoFit/>
          </a:bodyPr>
          <a:lstStyle/>
          <a:p>
            <a:r>
              <a:rPr lang="en-US" sz="2800" i="1">
                <a:solidFill>
                  <a:srgbClr val="FF0000"/>
                </a:solidFill>
              </a:rPr>
              <a:t>….23 years later</a:t>
            </a:r>
            <a:endParaRPr lang="en-US"/>
          </a:p>
        </p:txBody>
      </p:sp>
      <p:sp>
        <p:nvSpPr>
          <p:cNvPr id="29700" name="Rectangle 14"/>
          <p:cNvSpPr>
            <a:spLocks noChangeArrowheads="1"/>
          </p:cNvSpPr>
          <p:nvPr/>
        </p:nvSpPr>
        <p:spPr bwMode="auto">
          <a:xfrm>
            <a:off x="1219200" y="304800"/>
            <a:ext cx="6781800" cy="533400"/>
          </a:xfrm>
          <a:prstGeom prst="rect">
            <a:avLst/>
          </a:prstGeom>
          <a:noFill/>
          <a:ln w="9525">
            <a:noFill/>
            <a:miter lim="800000"/>
            <a:headEnd/>
            <a:tailEnd/>
          </a:ln>
        </p:spPr>
        <p:txBody>
          <a:bodyPr wrap="none" anchor="ctr"/>
          <a:lstStyle/>
          <a:p>
            <a:pPr algn="ctr"/>
            <a:r>
              <a:rPr lang="en-US" sz="2800" i="1">
                <a:solidFill>
                  <a:schemeClr val="accent2"/>
                </a:solidFill>
              </a:rPr>
              <a:t>Short-term glacial retreat…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22.12</a:t>
            </a:r>
            <a:endParaRPr lang="en-US" smtClean="0">
              <a:solidFill>
                <a:schemeClr val="tx1"/>
              </a:solidFill>
              <a:latin typeface="Arial" pitchFamily="34" charset="0"/>
            </a:endParaRPr>
          </a:p>
        </p:txBody>
      </p:sp>
      <p:sp>
        <p:nvSpPr>
          <p:cNvPr id="30723" name="Rectangle 1027"/>
          <p:cNvSpPr>
            <a:spLocks noGrp="1" noChangeArrowheads="1"/>
          </p:cNvSpPr>
          <p:nvPr>
            <p:ph type="subTitle" idx="1"/>
          </p:nvPr>
        </p:nvSpPr>
        <p:spPr/>
        <p:txBody>
          <a:bodyPr/>
          <a:lstStyle/>
          <a:p>
            <a:pPr>
              <a:spcBef>
                <a:spcPct val="50000"/>
              </a:spcBef>
            </a:pPr>
            <a:r>
              <a:rPr lang="en-US" smtClean="0"/>
              <a:t>W. W. Norton</a:t>
            </a:r>
          </a:p>
        </p:txBody>
      </p:sp>
      <p:pic>
        <p:nvPicPr>
          <p:cNvPr id="30724" name="Picture 1028" descr="C:\@wwnorton\images\22mici\EA 22.12!.png"/>
          <p:cNvPicPr>
            <a:picLocks noChangeAspect="1" noChangeArrowheads="1"/>
          </p:cNvPicPr>
          <p:nvPr/>
        </p:nvPicPr>
        <p:blipFill>
          <a:blip r:embed="rId2"/>
          <a:srcRect/>
          <a:stretch>
            <a:fillRect/>
          </a:stretch>
        </p:blipFill>
        <p:spPr bwMode="auto">
          <a:xfrm>
            <a:off x="425450" y="703263"/>
            <a:ext cx="8293100" cy="544988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22.15 b</a:t>
            </a:r>
            <a:endParaRPr lang="en-US" smtClean="0">
              <a:solidFill>
                <a:schemeClr val="tx1"/>
              </a:solidFill>
              <a:latin typeface="Arial" pitchFamily="34" charset="0"/>
            </a:endParaRPr>
          </a:p>
        </p:txBody>
      </p:sp>
      <p:sp>
        <p:nvSpPr>
          <p:cNvPr id="31747" name="Rectangle 1027"/>
          <p:cNvSpPr>
            <a:spLocks noGrp="1" noChangeArrowheads="1"/>
          </p:cNvSpPr>
          <p:nvPr>
            <p:ph type="subTitle" idx="1"/>
          </p:nvPr>
        </p:nvSpPr>
        <p:spPr/>
        <p:txBody>
          <a:bodyPr/>
          <a:lstStyle/>
          <a:p>
            <a:pPr fontAlgn="t">
              <a:spcBef>
                <a:spcPct val="50000"/>
              </a:spcBef>
            </a:pPr>
            <a:r>
              <a:rPr lang="en-US" smtClean="0"/>
              <a:t>W. W. Norton. Modified from Skinner and Porter, 1995</a:t>
            </a:r>
          </a:p>
        </p:txBody>
      </p:sp>
      <p:pic>
        <p:nvPicPr>
          <p:cNvPr id="31748" name="Picture 1028" descr="C:\@wwnorton\images\22mici\impartite\EA 22.15b.png"/>
          <p:cNvPicPr>
            <a:picLocks noChangeAspect="1" noChangeArrowheads="1"/>
          </p:cNvPicPr>
          <p:nvPr/>
        </p:nvPicPr>
        <p:blipFill>
          <a:blip r:embed="rId2"/>
          <a:srcRect/>
          <a:stretch>
            <a:fillRect/>
          </a:stretch>
        </p:blipFill>
        <p:spPr bwMode="auto">
          <a:xfrm>
            <a:off x="425450" y="1411288"/>
            <a:ext cx="8293100" cy="4033837"/>
          </a:xfrm>
          <a:prstGeom prst="rect">
            <a:avLst/>
          </a:prstGeom>
          <a:noFill/>
          <a:ln w="9525">
            <a:noFill/>
            <a:miter lim="800000"/>
            <a:headEnd/>
            <a:tailEnd/>
          </a:ln>
        </p:spPr>
      </p:pic>
      <p:sp>
        <p:nvSpPr>
          <p:cNvPr id="31749" name="Rectangle 1029"/>
          <p:cNvSpPr>
            <a:spLocks noChangeArrowheads="1"/>
          </p:cNvSpPr>
          <p:nvPr/>
        </p:nvSpPr>
        <p:spPr bwMode="auto">
          <a:xfrm>
            <a:off x="1905000" y="457200"/>
            <a:ext cx="5715000" cy="609600"/>
          </a:xfrm>
          <a:prstGeom prst="rect">
            <a:avLst/>
          </a:prstGeom>
          <a:noFill/>
          <a:ln w="9525">
            <a:noFill/>
            <a:miter lim="800000"/>
            <a:headEnd/>
            <a:tailEnd/>
          </a:ln>
        </p:spPr>
        <p:txBody>
          <a:bodyPr wrap="none" anchor="ctr"/>
          <a:lstStyle/>
          <a:p>
            <a:pPr algn="ctr"/>
            <a:r>
              <a:rPr lang="en-US" sz="2800" i="1">
                <a:solidFill>
                  <a:schemeClr val="accent2"/>
                </a:solidFill>
              </a:rPr>
              <a:t>The Antarctic ice cap advances and</a:t>
            </a:r>
          </a:p>
          <a:p>
            <a:pPr algn="ctr"/>
            <a:r>
              <a:rPr lang="en-US" sz="2800" i="1">
                <a:solidFill>
                  <a:schemeClr val="accent2"/>
                </a:solidFill>
              </a:rPr>
              <a:t>retreats on a seasonal basis…</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garnero.DVH\My Documents\GLG 101\L34_glaciers\images,movies\Kresan 2e-15-0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garnero.DVH\My Documents\GLG 101\L34_glaciers\images,movies\Kresan 2e-15-04.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22.15 d</a:t>
            </a:r>
            <a:endParaRPr lang="en-US" smtClean="0">
              <a:solidFill>
                <a:schemeClr val="tx1"/>
              </a:solidFill>
              <a:latin typeface="Arial" pitchFamily="34" charset="0"/>
            </a:endParaRPr>
          </a:p>
        </p:txBody>
      </p:sp>
      <p:sp>
        <p:nvSpPr>
          <p:cNvPr id="34819" name="Rectangle 1027"/>
          <p:cNvSpPr>
            <a:spLocks noGrp="1" noChangeArrowheads="1"/>
          </p:cNvSpPr>
          <p:nvPr>
            <p:ph type="subTitle" idx="1"/>
          </p:nvPr>
        </p:nvSpPr>
        <p:spPr/>
        <p:txBody>
          <a:bodyPr/>
          <a:lstStyle/>
          <a:p>
            <a:pPr fontAlgn="t">
              <a:spcBef>
                <a:spcPct val="50000"/>
              </a:spcBef>
            </a:pPr>
            <a:r>
              <a:rPr lang="en-US" smtClean="0"/>
              <a:t> Stephen Marshak </a:t>
            </a:r>
          </a:p>
        </p:txBody>
      </p:sp>
      <p:pic>
        <p:nvPicPr>
          <p:cNvPr id="34820" name="Picture 1028" descr="C:\@wwnorton\images\22mici\4992_P.EA22.15d^.png"/>
          <p:cNvPicPr>
            <a:picLocks noChangeAspect="1" noChangeArrowheads="1"/>
          </p:cNvPicPr>
          <p:nvPr/>
        </p:nvPicPr>
        <p:blipFill>
          <a:blip r:embed="rId2"/>
          <a:srcRect/>
          <a:stretch>
            <a:fillRect/>
          </a:stretch>
        </p:blipFill>
        <p:spPr bwMode="auto">
          <a:xfrm>
            <a:off x="2574925" y="455613"/>
            <a:ext cx="3994150" cy="59467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22.15 a</a:t>
            </a:r>
            <a:endParaRPr lang="en-US" smtClean="0">
              <a:solidFill>
                <a:schemeClr val="tx1"/>
              </a:solidFill>
              <a:latin typeface="Arial" pitchFamily="34" charset="0"/>
            </a:endParaRPr>
          </a:p>
        </p:txBody>
      </p:sp>
      <p:sp>
        <p:nvSpPr>
          <p:cNvPr id="35843" name="Rectangle 3"/>
          <p:cNvSpPr>
            <a:spLocks noGrp="1" noChangeArrowheads="1"/>
          </p:cNvSpPr>
          <p:nvPr>
            <p:ph type="subTitle" idx="1"/>
          </p:nvPr>
        </p:nvSpPr>
        <p:spPr/>
        <p:txBody>
          <a:bodyPr/>
          <a:lstStyle/>
          <a:p>
            <a:pPr>
              <a:spcBef>
                <a:spcPct val="50000"/>
              </a:spcBef>
            </a:pPr>
            <a:r>
              <a:rPr lang="en-US" smtClean="0"/>
              <a:t>W. W. Norton</a:t>
            </a:r>
          </a:p>
        </p:txBody>
      </p:sp>
      <p:pic>
        <p:nvPicPr>
          <p:cNvPr id="35844" name="Picture 4" descr="C:\@wwnorton\images\22mici\impartite\EA 22.15a.png"/>
          <p:cNvPicPr>
            <a:picLocks noChangeAspect="1" noChangeArrowheads="1"/>
          </p:cNvPicPr>
          <p:nvPr/>
        </p:nvPicPr>
        <p:blipFill>
          <a:blip r:embed="rId2"/>
          <a:srcRect/>
          <a:stretch>
            <a:fillRect/>
          </a:stretch>
        </p:blipFill>
        <p:spPr bwMode="auto">
          <a:xfrm>
            <a:off x="76200" y="1327150"/>
            <a:ext cx="6211888" cy="5378450"/>
          </a:xfrm>
          <a:prstGeom prst="rect">
            <a:avLst/>
          </a:prstGeom>
          <a:noFill/>
          <a:ln w="9525">
            <a:noFill/>
            <a:miter lim="800000"/>
            <a:headEnd/>
            <a:tailEnd/>
          </a:ln>
        </p:spPr>
      </p:pic>
      <p:sp>
        <p:nvSpPr>
          <p:cNvPr id="643077" name="Rectangle 5"/>
          <p:cNvSpPr>
            <a:spLocks noChangeArrowheads="1"/>
          </p:cNvSpPr>
          <p:nvPr/>
        </p:nvSpPr>
        <p:spPr bwMode="auto">
          <a:xfrm>
            <a:off x="1752600" y="228600"/>
            <a:ext cx="5334000" cy="990600"/>
          </a:xfrm>
          <a:prstGeom prst="rect">
            <a:avLst/>
          </a:prstGeom>
          <a:noFill/>
          <a:ln w="9525">
            <a:noFill/>
            <a:miter lim="800000"/>
            <a:headEnd/>
            <a:tailEnd/>
          </a:ln>
          <a:effectLst/>
        </p:spPr>
        <p:txBody>
          <a:bodyPr wrap="none" anchor="ctr"/>
          <a:lstStyle/>
          <a:p>
            <a:pPr algn="ctr">
              <a:defRPr/>
            </a:pPr>
            <a:r>
              <a:rPr lang="en-US" sz="2800" i="1">
                <a:solidFill>
                  <a:schemeClr val="accent2"/>
                </a:solidFill>
                <a:effectLst>
                  <a:outerShdw blurRad="38100" dist="38100" dir="2700000" algn="tl">
                    <a:srgbClr val="C0C0C0"/>
                  </a:outerShdw>
                </a:effectLst>
                <a:latin typeface="Arial" charset="0"/>
              </a:rPr>
              <a:t>Glacial retreat by calving at terminus…</a:t>
            </a:r>
          </a:p>
        </p:txBody>
      </p:sp>
      <p:pic>
        <p:nvPicPr>
          <p:cNvPr id="35846" name="Picture 6" descr="C:\My Documents\classes\Glg101\L22\chernicoff calving foto.jpg"/>
          <p:cNvPicPr>
            <a:picLocks noChangeAspect="1" noChangeArrowheads="1"/>
          </p:cNvPicPr>
          <p:nvPr/>
        </p:nvPicPr>
        <p:blipFill>
          <a:blip r:embed="rId3"/>
          <a:srcRect/>
          <a:stretch>
            <a:fillRect/>
          </a:stretch>
        </p:blipFill>
        <p:spPr bwMode="auto">
          <a:xfrm>
            <a:off x="4800600" y="3733800"/>
            <a:ext cx="4110038" cy="29416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5940444"/>
          </a:xfrm>
        </p:spPr>
        <p:txBody>
          <a:bodyPr>
            <a:normAutofit/>
          </a:bodyPr>
          <a:lstStyle/>
          <a:p>
            <a:pPr marL="225425" indent="269875"/>
            <a:r>
              <a:rPr lang="uz-Cyrl-UZ" sz="3600" b="1" dirty="0" smtClean="0">
                <a:latin typeface="Times New Roman" pitchFamily="18" charset="0"/>
                <a:ea typeface="Calibri" pitchFamily="34" charset="0"/>
                <a:cs typeface="Times New Roman" pitchFamily="18" charset="0"/>
              </a:rPr>
              <a:t>Reja: </a:t>
            </a:r>
            <a:r>
              <a:rPr lang="ru-RU" sz="3600" b="1" dirty="0" smtClean="0">
                <a:ea typeface="Calibri" pitchFamily="34" charset="0"/>
                <a:cs typeface="Times New Roman" pitchFamily="18" charset="0"/>
              </a:rPr>
              <a:t/>
            </a:r>
            <a:br>
              <a:rPr lang="ru-RU" sz="3600" b="1" dirty="0" smtClean="0">
                <a:ea typeface="Calibri" pitchFamily="34" charset="0"/>
                <a:cs typeface="Times New Roman" pitchFamily="18" charset="0"/>
              </a:rPr>
            </a:br>
            <a:r>
              <a:rPr lang="en-US" sz="3600" b="1" dirty="0" smtClean="0">
                <a:ea typeface="Calibri" pitchFamily="34" charset="0"/>
                <a:cs typeface="Times New Roman" pitchFamily="18" charset="0"/>
              </a:rPr>
              <a:t>1.</a:t>
            </a:r>
            <a:r>
              <a:rPr lang="uz-Cyrl-UZ" sz="3600" b="1" dirty="0" smtClean="0">
                <a:latin typeface="Times New Roman" pitchFamily="18" charset="0"/>
                <a:ea typeface="Calibri" pitchFamily="34" charset="0"/>
                <a:cs typeface="Times New Roman" pitchFamily="18" charset="0"/>
              </a:rPr>
              <a:t>Shamollarning, muzlik, ko‘l va </a:t>
            </a:r>
            <a:r>
              <a:rPr lang="en-US" sz="3600" b="1" dirty="0" smtClean="0">
                <a:latin typeface="Times New Roman" pitchFamily="18" charset="0"/>
                <a:ea typeface="Calibri" pitchFamily="34" charset="0"/>
                <a:cs typeface="Times New Roman" pitchFamily="18" charset="0"/>
              </a:rPr>
              <a:t>2.</a:t>
            </a:r>
            <a:r>
              <a:rPr lang="uz-Cyrl-UZ" sz="3600" b="1" dirty="0" smtClean="0">
                <a:latin typeface="Times New Roman" pitchFamily="18" charset="0"/>
                <a:ea typeface="Calibri" pitchFamily="34" charset="0"/>
                <a:cs typeface="Times New Roman" pitchFamily="18" charset="0"/>
              </a:rPr>
              <a:t>botqoqliklarning geologik faoliyati. </a:t>
            </a:r>
            <a:r>
              <a:rPr lang="ru-RU" sz="3600" b="1" dirty="0" smtClean="0">
                <a:ea typeface="Calibri" pitchFamily="34" charset="0"/>
                <a:cs typeface="Times New Roman" pitchFamily="18" charset="0"/>
              </a:rPr>
              <a:t/>
            </a:r>
            <a:br>
              <a:rPr lang="ru-RU" sz="3600" b="1" dirty="0" smtClean="0">
                <a:ea typeface="Calibri" pitchFamily="34" charset="0"/>
                <a:cs typeface="Times New Roman" pitchFamily="18" charset="0"/>
              </a:rPr>
            </a:br>
            <a:r>
              <a:rPr lang="en-US" sz="3600" b="1" dirty="0" smtClean="0">
                <a:ea typeface="Calibri" pitchFamily="34" charset="0"/>
                <a:cs typeface="Times New Roman" pitchFamily="18" charset="0"/>
              </a:rPr>
              <a:t>3.</a:t>
            </a:r>
            <a:r>
              <a:rPr lang="uz-Cyrl-UZ" sz="3600" b="1" dirty="0" smtClean="0">
                <a:latin typeface="Times New Roman" pitchFamily="18" charset="0"/>
                <a:ea typeface="Calibri" pitchFamily="34" charset="0"/>
                <a:cs typeface="Times New Roman" pitchFamily="18" charset="0"/>
              </a:rPr>
              <a:t>Tog‘ jinslari, foydali qazilmalar. </a:t>
            </a:r>
            <a:r>
              <a:rPr lang="ru-RU" sz="3600" b="1" dirty="0" smtClean="0">
                <a:ea typeface="Calibri" pitchFamily="34" charset="0"/>
                <a:cs typeface="Times New Roman" pitchFamily="18" charset="0"/>
              </a:rPr>
              <a:t/>
            </a:r>
            <a:br>
              <a:rPr lang="ru-RU" sz="3600" b="1" dirty="0" smtClean="0">
                <a:ea typeface="Calibri" pitchFamily="34" charset="0"/>
                <a:cs typeface="Times New Roman" pitchFamily="18" charset="0"/>
              </a:rPr>
            </a:br>
            <a:r>
              <a:rPr lang="en-US" sz="3600" b="1" dirty="0" smtClean="0">
                <a:ea typeface="Calibri" pitchFamily="34" charset="0"/>
                <a:cs typeface="Times New Roman" pitchFamily="18" charset="0"/>
              </a:rPr>
              <a:t>4.</a:t>
            </a:r>
            <a:r>
              <a:rPr lang="uz-Cyrl-UZ" sz="3600" b="1" dirty="0" smtClean="0">
                <a:latin typeface="Times New Roman" pitchFamily="18" charset="0"/>
                <a:ea typeface="Calibri" pitchFamily="34" charset="0"/>
                <a:cs typeface="Times New Roman" pitchFamily="18" charset="0"/>
              </a:rPr>
              <a:t>Yer usti relefining o‘zgarishi</a:t>
            </a:r>
            <a:r>
              <a:rPr lang="ru-RU" sz="3600" b="1" dirty="0" smtClean="0">
                <a:ea typeface="Calibri" pitchFamily="34" charset="0"/>
                <a:cs typeface="Times New Roman" pitchFamily="18" charset="0"/>
              </a:rPr>
              <a:t/>
            </a:r>
            <a:br>
              <a:rPr lang="ru-RU" sz="3600" b="1" dirty="0" smtClean="0">
                <a:ea typeface="Calibri" pitchFamily="34" charset="0"/>
                <a:cs typeface="Times New Roman" pitchFamily="18" charset="0"/>
              </a:rPr>
            </a:br>
            <a:endParaRPr lang="ru-RU" sz="3600" b="1" dirty="0" smtClean="0">
              <a:ea typeface="Calibri" pitchFamily="34"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77" name="Picture 13" descr="C:\My Documents\classes\Glg101\L22\T&amp;L Fig 12.8 icebergs.jpg"/>
          <p:cNvPicPr>
            <a:picLocks noChangeAspect="1" noChangeArrowheads="1"/>
          </p:cNvPicPr>
          <p:nvPr/>
        </p:nvPicPr>
        <p:blipFill>
          <a:blip r:embed="rId3"/>
          <a:srcRect/>
          <a:stretch>
            <a:fillRect/>
          </a:stretch>
        </p:blipFill>
        <p:spPr bwMode="auto">
          <a:xfrm>
            <a:off x="-76200" y="-1057275"/>
            <a:ext cx="9220200" cy="8005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44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44000" cy="914400"/>
          </a:xfrm>
          <a:prstGeom prst="rect">
            <a:avLst/>
          </a:prstGeom>
          <a:gradFill rotWithShape="0">
            <a:gsLst>
              <a:gs pos="0">
                <a:srgbClr val="FFFFAF"/>
              </a:gs>
              <a:gs pos="100000">
                <a:srgbClr val="FCAF94"/>
              </a:gs>
            </a:gsLst>
            <a:path path="shape">
              <a:fillToRect l="50000" t="50000" r="50000" b="50000"/>
            </a:path>
          </a:gradFill>
          <a:ln w="19050">
            <a:solidFill>
              <a:srgbClr val="FF3300"/>
            </a:solidFill>
            <a:miter lim="800000"/>
            <a:headEnd/>
            <a:tailEnd/>
          </a:ln>
        </p:spPr>
        <p:txBody>
          <a:bodyPr wrap="none" anchor="ctr"/>
          <a:lstStyle/>
          <a:p>
            <a:endParaRPr lang="ru-RU"/>
          </a:p>
        </p:txBody>
      </p:sp>
      <p:sp>
        <p:nvSpPr>
          <p:cNvPr id="41987" name="Text Box 3"/>
          <p:cNvSpPr txBox="1">
            <a:spLocks noChangeArrowheads="1"/>
          </p:cNvSpPr>
          <p:nvPr/>
        </p:nvSpPr>
        <p:spPr bwMode="auto">
          <a:xfrm>
            <a:off x="2971800" y="152400"/>
            <a:ext cx="44958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rgbClr val="993300"/>
                </a:solidFill>
                <a:effectLst>
                  <a:outerShdw blurRad="38100" dist="38100" dir="2700000" algn="tl">
                    <a:srgbClr val="000000"/>
                  </a:outerShdw>
                </a:effectLst>
                <a:latin typeface="Verdana" pitchFamily="34" charset="0"/>
              </a:rPr>
              <a:t>Glacial erosion</a:t>
            </a:r>
            <a:endParaRPr lang="en-US" sz="2400" b="1">
              <a:solidFill>
                <a:schemeClr val="accent2"/>
              </a:solidFill>
              <a:effectLst>
                <a:outerShdw blurRad="38100" dist="38100" dir="2700000" algn="tl">
                  <a:srgbClr val="000000"/>
                </a:outerShdw>
              </a:effectLst>
              <a:latin typeface="Verdana" pitchFamily="34" charset="0"/>
            </a:endParaRPr>
          </a:p>
        </p:txBody>
      </p:sp>
      <p:sp>
        <p:nvSpPr>
          <p:cNvPr id="41993" name="Text Box 9"/>
          <p:cNvSpPr txBox="1">
            <a:spLocks noChangeArrowheads="1"/>
          </p:cNvSpPr>
          <p:nvPr/>
        </p:nvSpPr>
        <p:spPr bwMode="auto">
          <a:xfrm>
            <a:off x="1508125" y="990600"/>
            <a:ext cx="5959475" cy="1736725"/>
          </a:xfrm>
          <a:prstGeom prst="rect">
            <a:avLst/>
          </a:prstGeom>
          <a:noFill/>
          <a:ln w="9525">
            <a:noFill/>
            <a:miter lim="800000"/>
            <a:headEnd/>
            <a:tailEnd/>
          </a:ln>
          <a:effectLst/>
        </p:spPr>
        <p:txBody>
          <a:bodyPr wrap="none">
            <a:spAutoFit/>
          </a:bodyPr>
          <a:lstStyle/>
          <a:p>
            <a:pPr>
              <a:defRPr/>
            </a:pPr>
            <a:r>
              <a:rPr lang="en-US" sz="2400" b="1">
                <a:solidFill>
                  <a:srgbClr val="C9370F"/>
                </a:solidFill>
                <a:effectLst>
                  <a:outerShdw blurRad="38100" dist="38100" dir="2700000" algn="tl">
                    <a:srgbClr val="000000"/>
                  </a:outerShdw>
                </a:effectLst>
                <a:latin typeface="Arial" charset="0"/>
              </a:rPr>
              <a:t>“Plucking”</a:t>
            </a:r>
            <a:r>
              <a:rPr lang="en-US" sz="2400">
                <a:latin typeface="Arial" charset="0"/>
              </a:rPr>
              <a:t> - </a:t>
            </a:r>
            <a:r>
              <a:rPr lang="en-US">
                <a:latin typeface="Arial" charset="0"/>
              </a:rPr>
              <a:t>glacier loosens/lifts/incorporates </a:t>
            </a:r>
          </a:p>
          <a:p>
            <a:pPr>
              <a:defRPr/>
            </a:pPr>
            <a:r>
              <a:rPr lang="en-US">
                <a:latin typeface="Arial" charset="0"/>
              </a:rPr>
              <a:t>		fractured rock by the melting and </a:t>
            </a:r>
          </a:p>
          <a:p>
            <a:pPr>
              <a:defRPr/>
            </a:pPr>
            <a:r>
              <a:rPr lang="en-US">
                <a:latin typeface="Arial" charset="0"/>
              </a:rPr>
              <a:t>		freezing of ice in bedrock fractures.</a:t>
            </a:r>
            <a:endParaRPr lang="en-US" sz="2400">
              <a:latin typeface="Arial" charset="0"/>
            </a:endParaRPr>
          </a:p>
          <a:p>
            <a:pPr>
              <a:defRPr/>
            </a:pPr>
            <a:endParaRPr lang="en-US" sz="2400">
              <a:latin typeface="Arial" charset="0"/>
            </a:endParaRPr>
          </a:p>
          <a:p>
            <a:pPr>
              <a:defRPr/>
            </a:pPr>
            <a:endParaRPr lang="en-US">
              <a:latin typeface="Arial" charset="0"/>
            </a:endParaRPr>
          </a:p>
        </p:txBody>
      </p:sp>
      <p:pic>
        <p:nvPicPr>
          <p:cNvPr id="37893" name="Picture 13" descr="C:\My Documents\classes\Glg101\L22\plummer pluckingschem.jpg"/>
          <p:cNvPicPr>
            <a:picLocks noChangeAspect="1" noChangeArrowheads="1"/>
          </p:cNvPicPr>
          <p:nvPr/>
        </p:nvPicPr>
        <p:blipFill>
          <a:blip r:embed="rId3"/>
          <a:srcRect/>
          <a:stretch>
            <a:fillRect/>
          </a:stretch>
        </p:blipFill>
        <p:spPr bwMode="auto">
          <a:xfrm>
            <a:off x="0" y="2052638"/>
            <a:ext cx="9144000" cy="6557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914400"/>
          </a:xfrm>
          <a:prstGeom prst="rect">
            <a:avLst/>
          </a:prstGeom>
          <a:gradFill rotWithShape="0">
            <a:gsLst>
              <a:gs pos="0">
                <a:srgbClr val="FFFFAF"/>
              </a:gs>
              <a:gs pos="100000">
                <a:srgbClr val="FCAF94"/>
              </a:gs>
            </a:gsLst>
            <a:path path="shape">
              <a:fillToRect l="50000" t="50000" r="50000" b="50000"/>
            </a:path>
          </a:gradFill>
          <a:ln w="19050">
            <a:solidFill>
              <a:srgbClr val="FF3300"/>
            </a:solidFill>
            <a:miter lim="800000"/>
            <a:headEnd/>
            <a:tailEnd/>
          </a:ln>
        </p:spPr>
        <p:txBody>
          <a:bodyPr wrap="none" anchor="ctr"/>
          <a:lstStyle/>
          <a:p>
            <a:endParaRPr lang="ru-RU"/>
          </a:p>
        </p:txBody>
      </p:sp>
      <p:sp>
        <p:nvSpPr>
          <p:cNvPr id="350211" name="Text Box 3"/>
          <p:cNvSpPr txBox="1">
            <a:spLocks noChangeArrowheads="1"/>
          </p:cNvSpPr>
          <p:nvPr/>
        </p:nvSpPr>
        <p:spPr bwMode="auto">
          <a:xfrm>
            <a:off x="2971800" y="152400"/>
            <a:ext cx="44958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rgbClr val="993300"/>
                </a:solidFill>
                <a:effectLst>
                  <a:outerShdw blurRad="38100" dist="38100" dir="2700000" algn="tl">
                    <a:srgbClr val="000000"/>
                  </a:outerShdw>
                </a:effectLst>
                <a:latin typeface="Verdana" pitchFamily="34" charset="0"/>
              </a:rPr>
              <a:t>Glacial erosion</a:t>
            </a:r>
            <a:endParaRPr lang="en-US" sz="2400" b="1">
              <a:solidFill>
                <a:schemeClr val="accent2"/>
              </a:solidFill>
              <a:effectLst>
                <a:outerShdw blurRad="38100" dist="38100" dir="2700000" algn="tl">
                  <a:srgbClr val="000000"/>
                </a:outerShdw>
              </a:effectLst>
              <a:latin typeface="Verdana" pitchFamily="34" charset="0"/>
            </a:endParaRPr>
          </a:p>
        </p:txBody>
      </p:sp>
      <p:sp>
        <p:nvSpPr>
          <p:cNvPr id="350213" name="Text Box 5"/>
          <p:cNvSpPr txBox="1">
            <a:spLocks noChangeArrowheads="1"/>
          </p:cNvSpPr>
          <p:nvPr/>
        </p:nvSpPr>
        <p:spPr bwMode="auto">
          <a:xfrm>
            <a:off x="228600" y="990600"/>
            <a:ext cx="1560513" cy="579438"/>
          </a:xfrm>
          <a:prstGeom prst="rect">
            <a:avLst/>
          </a:prstGeom>
          <a:noFill/>
          <a:ln w="9525">
            <a:noFill/>
            <a:miter lim="800000"/>
            <a:headEnd/>
            <a:tailEnd/>
          </a:ln>
          <a:effectLst/>
        </p:spPr>
        <p:txBody>
          <a:bodyPr wrap="none">
            <a:spAutoFit/>
          </a:bodyPr>
          <a:lstStyle/>
          <a:p>
            <a:pPr>
              <a:defRPr/>
            </a:pPr>
            <a:r>
              <a:rPr lang="en-US" sz="3200">
                <a:solidFill>
                  <a:srgbClr val="FF9933"/>
                </a:solidFill>
                <a:effectLst>
                  <a:outerShdw blurRad="38100" dist="38100" dir="2700000" algn="tl">
                    <a:srgbClr val="000000"/>
                  </a:outerShdw>
                </a:effectLst>
                <a:latin typeface="Arial" charset="0"/>
              </a:rPr>
              <a:t>2 ways:</a:t>
            </a:r>
          </a:p>
        </p:txBody>
      </p:sp>
      <p:sp>
        <p:nvSpPr>
          <p:cNvPr id="350214" name="Text Box 6"/>
          <p:cNvSpPr txBox="1">
            <a:spLocks noChangeArrowheads="1"/>
          </p:cNvSpPr>
          <p:nvPr/>
        </p:nvSpPr>
        <p:spPr bwMode="auto">
          <a:xfrm>
            <a:off x="2057400" y="1098550"/>
            <a:ext cx="6954838" cy="2711450"/>
          </a:xfrm>
          <a:prstGeom prst="rect">
            <a:avLst/>
          </a:prstGeom>
          <a:noFill/>
          <a:ln w="9525">
            <a:noFill/>
            <a:miter lim="800000"/>
            <a:headEnd/>
            <a:tailEnd/>
          </a:ln>
          <a:effectLst/>
        </p:spPr>
        <p:txBody>
          <a:bodyPr wrap="none">
            <a:spAutoFit/>
          </a:bodyPr>
          <a:lstStyle/>
          <a:p>
            <a:pPr>
              <a:defRPr/>
            </a:pPr>
            <a:r>
              <a:rPr lang="en-US" sz="2400" b="1">
                <a:solidFill>
                  <a:schemeClr val="bg2"/>
                </a:solidFill>
                <a:effectLst>
                  <a:outerShdw blurRad="38100" dist="38100" dir="2700000" algn="tl">
                    <a:srgbClr val="000000"/>
                  </a:outerShdw>
                </a:effectLst>
                <a:latin typeface="Arial" charset="0"/>
              </a:rPr>
              <a:t>Plucking</a:t>
            </a:r>
            <a:r>
              <a:rPr lang="en-US" sz="2400">
                <a:solidFill>
                  <a:schemeClr val="bg2"/>
                </a:solidFill>
                <a:latin typeface="Arial" charset="0"/>
              </a:rPr>
              <a:t> - </a:t>
            </a:r>
            <a:r>
              <a:rPr lang="en-US">
                <a:solidFill>
                  <a:schemeClr val="bg2"/>
                </a:solidFill>
                <a:latin typeface="Arial" charset="0"/>
              </a:rPr>
              <a:t>glacier loosens/lifts/incorporates fractured rock</a:t>
            </a:r>
            <a:endParaRPr lang="en-US" sz="2400">
              <a:solidFill>
                <a:schemeClr val="bg2"/>
              </a:solidFill>
              <a:latin typeface="Arial" charset="0"/>
            </a:endParaRPr>
          </a:p>
          <a:p>
            <a:pPr>
              <a:defRPr/>
            </a:pPr>
            <a:endParaRPr lang="en-US" sz="2400">
              <a:latin typeface="Arial" charset="0"/>
            </a:endParaRPr>
          </a:p>
          <a:p>
            <a:pPr>
              <a:defRPr/>
            </a:pPr>
            <a:r>
              <a:rPr lang="en-US" sz="2400" b="1">
                <a:solidFill>
                  <a:srgbClr val="C9370F"/>
                </a:solidFill>
                <a:effectLst>
                  <a:outerShdw blurRad="38100" dist="38100" dir="2700000" algn="tl">
                    <a:srgbClr val="000000"/>
                  </a:outerShdw>
                </a:effectLst>
                <a:latin typeface="Arial" charset="0"/>
              </a:rPr>
              <a:t>Abrasion</a:t>
            </a:r>
            <a:r>
              <a:rPr lang="en-US" sz="2400">
                <a:latin typeface="Arial" charset="0"/>
              </a:rPr>
              <a:t> - </a:t>
            </a:r>
            <a:r>
              <a:rPr lang="en-US">
                <a:latin typeface="Arial" charset="0"/>
              </a:rPr>
              <a:t>Glacier+rock fragments scrape over bedrock</a:t>
            </a:r>
          </a:p>
          <a:p>
            <a:pPr>
              <a:defRPr/>
            </a:pPr>
            <a:r>
              <a:rPr lang="en-US">
                <a:latin typeface="Arial" charset="0"/>
              </a:rPr>
              <a:t>                      (like sandpaper), make </a:t>
            </a:r>
            <a:r>
              <a:rPr lang="en-US" b="1">
                <a:effectLst>
                  <a:outerShdw blurRad="38100" dist="38100" dir="2700000" algn="tl">
                    <a:srgbClr val="FFFFFF"/>
                  </a:outerShdw>
                </a:effectLst>
                <a:latin typeface="Arial" charset="0"/>
              </a:rPr>
              <a:t>rock flour</a:t>
            </a:r>
          </a:p>
          <a:p>
            <a:pPr>
              <a:defRPr/>
            </a:pPr>
            <a:endParaRPr lang="en-US" b="1">
              <a:effectLst>
                <a:outerShdw blurRad="38100" dist="38100" dir="2700000" algn="tl">
                  <a:srgbClr val="FFFFFF"/>
                </a:outerShdw>
              </a:effectLst>
              <a:latin typeface="Arial" charset="0"/>
            </a:endParaRPr>
          </a:p>
          <a:p>
            <a:pPr>
              <a:defRPr/>
            </a:pPr>
            <a:r>
              <a:rPr lang="en-US" b="1">
                <a:latin typeface="Arial" charset="0"/>
              </a:rPr>
              <a:t>				glacial striations</a:t>
            </a:r>
          </a:p>
          <a:p>
            <a:pPr>
              <a:defRPr/>
            </a:pPr>
            <a:endParaRPr lang="en-US" b="1">
              <a:latin typeface="Arial" charset="0"/>
            </a:endParaRPr>
          </a:p>
          <a:p>
            <a:pPr>
              <a:defRPr/>
            </a:pPr>
            <a:r>
              <a:rPr lang="en-US" b="1">
                <a:latin typeface="Arial" charset="0"/>
              </a:rPr>
              <a:t>                                                 </a:t>
            </a:r>
            <a:r>
              <a:rPr lang="en-US">
                <a:solidFill>
                  <a:srgbClr val="0000CC"/>
                </a:solidFill>
                <a:latin typeface="Arial" charset="0"/>
              </a:rPr>
              <a:t>Indicate direction of flow</a:t>
            </a:r>
            <a:endParaRPr lang="en-US">
              <a:latin typeface="Arial" charset="0"/>
            </a:endParaRPr>
          </a:p>
        </p:txBody>
      </p:sp>
      <p:sp>
        <p:nvSpPr>
          <p:cNvPr id="38918" name="Line 7"/>
          <p:cNvSpPr>
            <a:spLocks noChangeShapeType="1"/>
          </p:cNvSpPr>
          <p:nvPr/>
        </p:nvSpPr>
        <p:spPr bwMode="auto">
          <a:xfrm>
            <a:off x="5715000" y="3200400"/>
            <a:ext cx="2057400" cy="0"/>
          </a:xfrm>
          <a:prstGeom prst="line">
            <a:avLst/>
          </a:prstGeom>
          <a:noFill/>
          <a:ln w="28575">
            <a:solidFill>
              <a:srgbClr val="0000CC"/>
            </a:solidFill>
            <a:round/>
            <a:headEnd/>
            <a:tailEnd/>
          </a:ln>
        </p:spPr>
        <p:txBody>
          <a:bodyPr wrap="none" anchor="ctr"/>
          <a:lstStyle/>
          <a:p>
            <a:endParaRPr lang="ru-RU"/>
          </a:p>
        </p:txBody>
      </p:sp>
      <p:sp>
        <p:nvSpPr>
          <p:cNvPr id="38919" name="Line 8"/>
          <p:cNvSpPr>
            <a:spLocks noChangeShapeType="1"/>
          </p:cNvSpPr>
          <p:nvPr/>
        </p:nvSpPr>
        <p:spPr bwMode="auto">
          <a:xfrm>
            <a:off x="6781800" y="3200400"/>
            <a:ext cx="0" cy="304800"/>
          </a:xfrm>
          <a:prstGeom prst="line">
            <a:avLst/>
          </a:prstGeom>
          <a:noFill/>
          <a:ln w="28575">
            <a:solidFill>
              <a:srgbClr val="0000CC"/>
            </a:solidFill>
            <a:round/>
            <a:headEnd/>
            <a:tailEnd type="triangle" w="med" len="med"/>
          </a:ln>
        </p:spPr>
        <p:txBody>
          <a:bodyPr wrap="none" anchor="ctr"/>
          <a:lstStyle/>
          <a:p>
            <a:endParaRPr lang="ru-RU"/>
          </a:p>
        </p:txBody>
      </p:sp>
      <p:pic>
        <p:nvPicPr>
          <p:cNvPr id="38920" name="Picture 13" descr="C:\My Documents\classes\Glg101\L22\chernicoff abrasion2 foto.jpg"/>
          <p:cNvPicPr>
            <a:picLocks noChangeAspect="1" noChangeArrowheads="1"/>
          </p:cNvPicPr>
          <p:nvPr/>
        </p:nvPicPr>
        <p:blipFill>
          <a:blip r:embed="rId3"/>
          <a:srcRect/>
          <a:stretch>
            <a:fillRect/>
          </a:stretch>
        </p:blipFill>
        <p:spPr bwMode="auto">
          <a:xfrm>
            <a:off x="609600" y="2590800"/>
            <a:ext cx="3452813" cy="39624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22.17 d</a:t>
            </a:r>
            <a:endParaRPr lang="en-US" smtClean="0">
              <a:solidFill>
                <a:schemeClr val="tx1"/>
              </a:solidFill>
              <a:latin typeface="Arial" pitchFamily="34" charset="0"/>
            </a:endParaRPr>
          </a:p>
        </p:txBody>
      </p:sp>
      <p:sp>
        <p:nvSpPr>
          <p:cNvPr id="40963" name="Rectangle 1027"/>
          <p:cNvSpPr>
            <a:spLocks noGrp="1" noChangeArrowheads="1"/>
          </p:cNvSpPr>
          <p:nvPr>
            <p:ph type="subTitle" idx="1"/>
          </p:nvPr>
        </p:nvSpPr>
        <p:spPr/>
        <p:txBody>
          <a:bodyPr/>
          <a:lstStyle/>
          <a:p>
            <a:pPr fontAlgn="t">
              <a:spcBef>
                <a:spcPct val="50000"/>
              </a:spcBef>
            </a:pPr>
            <a:r>
              <a:rPr lang="en-US" smtClean="0"/>
              <a:t> Stephen Marshak </a:t>
            </a:r>
          </a:p>
        </p:txBody>
      </p:sp>
      <p:pic>
        <p:nvPicPr>
          <p:cNvPr id="40964" name="Picture 1028" descr="C:\@wwnorton\images\22mici\4992_P.EA22.17c^.png"/>
          <p:cNvPicPr>
            <a:picLocks noChangeAspect="1" noChangeArrowheads="1"/>
          </p:cNvPicPr>
          <p:nvPr/>
        </p:nvPicPr>
        <p:blipFill>
          <a:blip r:embed="rId2"/>
          <a:srcRect/>
          <a:stretch>
            <a:fillRect/>
          </a:stretch>
        </p:blipFill>
        <p:spPr bwMode="auto">
          <a:xfrm>
            <a:off x="115888" y="374650"/>
            <a:ext cx="8912225" cy="610711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22.17 c</a:t>
            </a:r>
            <a:endParaRPr lang="en-US" smtClean="0">
              <a:solidFill>
                <a:schemeClr val="tx1"/>
              </a:solidFill>
              <a:latin typeface="Arial" pitchFamily="34" charset="0"/>
            </a:endParaRPr>
          </a:p>
        </p:txBody>
      </p:sp>
      <p:sp>
        <p:nvSpPr>
          <p:cNvPr id="41987" name="Rectangle 1027"/>
          <p:cNvSpPr>
            <a:spLocks noGrp="1" noChangeArrowheads="1"/>
          </p:cNvSpPr>
          <p:nvPr>
            <p:ph type="subTitle" idx="1"/>
          </p:nvPr>
        </p:nvSpPr>
        <p:spPr/>
        <p:txBody>
          <a:bodyPr/>
          <a:lstStyle/>
          <a:p>
            <a:pPr fontAlgn="t">
              <a:spcBef>
                <a:spcPct val="50000"/>
              </a:spcBef>
            </a:pPr>
            <a:r>
              <a:rPr lang="en-US" smtClean="0"/>
              <a:t> Stephen Marshak </a:t>
            </a:r>
          </a:p>
        </p:txBody>
      </p:sp>
      <p:pic>
        <p:nvPicPr>
          <p:cNvPr id="41988" name="Picture 1028" descr="C:\@wwnorton\images\22mici\4992_P.EA22.17d^.png"/>
          <p:cNvPicPr>
            <a:picLocks noChangeAspect="1" noChangeArrowheads="1"/>
          </p:cNvPicPr>
          <p:nvPr/>
        </p:nvPicPr>
        <p:blipFill>
          <a:blip r:embed="rId2"/>
          <a:srcRect/>
          <a:stretch>
            <a:fillRect/>
          </a:stretch>
        </p:blipFill>
        <p:spPr bwMode="auto">
          <a:xfrm>
            <a:off x="115888" y="412750"/>
            <a:ext cx="8912225" cy="603091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22.18 a</a:t>
            </a:r>
            <a:endParaRPr lang="en-US" smtClean="0">
              <a:solidFill>
                <a:schemeClr val="tx1"/>
              </a:solidFill>
              <a:latin typeface="Arial" pitchFamily="34" charset="0"/>
            </a:endParaRPr>
          </a:p>
        </p:txBody>
      </p:sp>
      <p:sp>
        <p:nvSpPr>
          <p:cNvPr id="43011" name="Rectangle 1027"/>
          <p:cNvSpPr>
            <a:spLocks noGrp="1" noChangeArrowheads="1"/>
          </p:cNvSpPr>
          <p:nvPr>
            <p:ph type="subTitle" idx="1"/>
          </p:nvPr>
        </p:nvSpPr>
        <p:spPr/>
        <p:txBody>
          <a:bodyPr/>
          <a:lstStyle/>
          <a:p>
            <a:pPr>
              <a:spcBef>
                <a:spcPct val="50000"/>
              </a:spcBef>
            </a:pPr>
            <a:r>
              <a:rPr lang="en-US" smtClean="0"/>
              <a:t>W. W. Norton</a:t>
            </a:r>
          </a:p>
        </p:txBody>
      </p:sp>
      <p:pic>
        <p:nvPicPr>
          <p:cNvPr id="43012" name="Picture 1028" descr="C:\_Elance_earth_nml\gabriel\new-new\replacement slides\EA 22.18a-.png"/>
          <p:cNvPicPr>
            <a:picLocks noChangeAspect="1" noChangeArrowheads="1"/>
          </p:cNvPicPr>
          <p:nvPr/>
        </p:nvPicPr>
        <p:blipFill>
          <a:blip r:embed="rId2"/>
          <a:srcRect/>
          <a:stretch>
            <a:fillRect/>
          </a:stretch>
        </p:blipFill>
        <p:spPr bwMode="auto">
          <a:xfrm>
            <a:off x="228600" y="1122363"/>
            <a:ext cx="8686800" cy="4613275"/>
          </a:xfrm>
          <a:prstGeom prst="rect">
            <a:avLst/>
          </a:prstGeom>
          <a:noFill/>
          <a:ln w="9525">
            <a:noFill/>
            <a:miter lim="800000"/>
            <a:headEnd/>
            <a:tailEnd/>
          </a:ln>
        </p:spPr>
      </p:pic>
      <p:sp>
        <p:nvSpPr>
          <p:cNvPr id="43013" name="Rectangle 1029"/>
          <p:cNvSpPr>
            <a:spLocks noChangeArrowheads="1"/>
          </p:cNvSpPr>
          <p:nvPr/>
        </p:nvSpPr>
        <p:spPr bwMode="auto">
          <a:xfrm>
            <a:off x="1905000" y="228600"/>
            <a:ext cx="5410200" cy="609600"/>
          </a:xfrm>
          <a:prstGeom prst="rect">
            <a:avLst/>
          </a:prstGeom>
          <a:noFill/>
          <a:ln w="9525">
            <a:noFill/>
            <a:miter lim="800000"/>
            <a:headEnd/>
            <a:tailEnd/>
          </a:ln>
        </p:spPr>
        <p:txBody>
          <a:bodyPr wrap="none" anchor="ctr"/>
          <a:lstStyle/>
          <a:p>
            <a:pPr algn="ctr"/>
            <a:r>
              <a:rPr lang="en-US" sz="2400">
                <a:solidFill>
                  <a:schemeClr val="accent2"/>
                </a:solidFill>
              </a:rPr>
              <a:t>Begin with a young river valley system…</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22.18 b</a:t>
            </a:r>
            <a:endParaRPr lang="en-US" smtClean="0">
              <a:solidFill>
                <a:schemeClr val="tx1"/>
              </a:solidFill>
              <a:latin typeface="Arial" pitchFamily="34" charset="0"/>
            </a:endParaRPr>
          </a:p>
        </p:txBody>
      </p:sp>
      <p:sp>
        <p:nvSpPr>
          <p:cNvPr id="44035" name="Rectangle 1027"/>
          <p:cNvSpPr>
            <a:spLocks noGrp="1" noChangeArrowheads="1"/>
          </p:cNvSpPr>
          <p:nvPr>
            <p:ph type="subTitle" idx="1"/>
          </p:nvPr>
        </p:nvSpPr>
        <p:spPr/>
        <p:txBody>
          <a:bodyPr/>
          <a:lstStyle/>
          <a:p>
            <a:pPr>
              <a:spcBef>
                <a:spcPct val="50000"/>
              </a:spcBef>
            </a:pPr>
            <a:r>
              <a:rPr lang="en-US" smtClean="0"/>
              <a:t>W. W. Norton</a:t>
            </a:r>
          </a:p>
        </p:txBody>
      </p:sp>
      <p:pic>
        <p:nvPicPr>
          <p:cNvPr id="44036" name="Picture 1028" descr="C:\_Elance_earth_nml\gabriel\new-new\replacement slides\EA 22.18b-.png"/>
          <p:cNvPicPr>
            <a:picLocks noChangeAspect="1" noChangeArrowheads="1"/>
          </p:cNvPicPr>
          <p:nvPr/>
        </p:nvPicPr>
        <p:blipFill>
          <a:blip r:embed="rId2"/>
          <a:srcRect/>
          <a:stretch>
            <a:fillRect/>
          </a:stretch>
        </p:blipFill>
        <p:spPr bwMode="auto">
          <a:xfrm>
            <a:off x="352425" y="1109663"/>
            <a:ext cx="8439150" cy="4638675"/>
          </a:xfrm>
          <a:prstGeom prst="rect">
            <a:avLst/>
          </a:prstGeom>
          <a:noFill/>
          <a:ln w="9525">
            <a:noFill/>
            <a:miter lim="800000"/>
            <a:headEnd/>
            <a:tailEnd/>
          </a:ln>
        </p:spPr>
      </p:pic>
      <p:sp>
        <p:nvSpPr>
          <p:cNvPr id="44037" name="Rectangle 1029"/>
          <p:cNvSpPr>
            <a:spLocks noChangeArrowheads="1"/>
          </p:cNvSpPr>
          <p:nvPr/>
        </p:nvSpPr>
        <p:spPr bwMode="auto">
          <a:xfrm>
            <a:off x="1676400" y="457200"/>
            <a:ext cx="5715000" cy="533400"/>
          </a:xfrm>
          <a:prstGeom prst="rect">
            <a:avLst/>
          </a:prstGeom>
          <a:noFill/>
          <a:ln w="9525">
            <a:noFill/>
            <a:miter lim="800000"/>
            <a:headEnd/>
            <a:tailEnd/>
          </a:ln>
        </p:spPr>
        <p:txBody>
          <a:bodyPr wrap="none" anchor="ctr"/>
          <a:lstStyle/>
          <a:p>
            <a:pPr algn="ctr"/>
            <a:r>
              <a:rPr lang="en-US" sz="2400">
                <a:solidFill>
                  <a:schemeClr val="accent2"/>
                </a:solidFill>
              </a:rPr>
              <a:t>Global climate change leads to glaciation...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22.18 c</a:t>
            </a:r>
            <a:endParaRPr lang="en-US" smtClean="0">
              <a:solidFill>
                <a:schemeClr val="tx1"/>
              </a:solidFill>
              <a:latin typeface="Arial" pitchFamily="34" charset="0"/>
            </a:endParaRPr>
          </a:p>
        </p:txBody>
      </p:sp>
      <p:sp>
        <p:nvSpPr>
          <p:cNvPr id="45059" name="Rectangle 1027"/>
          <p:cNvSpPr>
            <a:spLocks noGrp="1" noChangeArrowheads="1"/>
          </p:cNvSpPr>
          <p:nvPr>
            <p:ph type="subTitle" idx="1"/>
          </p:nvPr>
        </p:nvSpPr>
        <p:spPr/>
        <p:txBody>
          <a:bodyPr/>
          <a:lstStyle/>
          <a:p>
            <a:pPr>
              <a:spcBef>
                <a:spcPct val="50000"/>
              </a:spcBef>
            </a:pPr>
            <a:r>
              <a:rPr lang="en-US" smtClean="0"/>
              <a:t>W. W. Norton</a:t>
            </a:r>
          </a:p>
        </p:txBody>
      </p:sp>
      <p:pic>
        <p:nvPicPr>
          <p:cNvPr id="45060" name="Picture 1028" descr="C:\_Elance_earth_nml\gabriel\new-new\replacement slides\EA 22.18c-.png"/>
          <p:cNvPicPr>
            <a:picLocks noChangeAspect="1" noChangeArrowheads="1"/>
          </p:cNvPicPr>
          <p:nvPr/>
        </p:nvPicPr>
        <p:blipFill>
          <a:blip r:embed="rId2"/>
          <a:srcRect/>
          <a:stretch>
            <a:fillRect/>
          </a:stretch>
        </p:blipFill>
        <p:spPr bwMode="auto">
          <a:xfrm>
            <a:off x="257175" y="1495425"/>
            <a:ext cx="8629650" cy="4676775"/>
          </a:xfrm>
          <a:prstGeom prst="rect">
            <a:avLst/>
          </a:prstGeom>
          <a:noFill/>
          <a:ln w="9525">
            <a:noFill/>
            <a:miter lim="800000"/>
            <a:headEnd/>
            <a:tailEnd/>
          </a:ln>
        </p:spPr>
      </p:pic>
      <p:sp>
        <p:nvSpPr>
          <p:cNvPr id="45061" name="Rectangle 1029"/>
          <p:cNvSpPr>
            <a:spLocks noChangeArrowheads="1"/>
          </p:cNvSpPr>
          <p:nvPr/>
        </p:nvSpPr>
        <p:spPr bwMode="auto">
          <a:xfrm>
            <a:off x="1752600" y="304800"/>
            <a:ext cx="5867400" cy="762000"/>
          </a:xfrm>
          <a:prstGeom prst="rect">
            <a:avLst/>
          </a:prstGeom>
          <a:noFill/>
          <a:ln w="9525">
            <a:noFill/>
            <a:miter lim="800000"/>
            <a:headEnd/>
            <a:tailEnd/>
          </a:ln>
        </p:spPr>
        <p:txBody>
          <a:bodyPr wrap="none" anchor="ctr"/>
          <a:lstStyle/>
          <a:p>
            <a:pPr algn="ctr"/>
            <a:r>
              <a:rPr lang="en-US" sz="2800" b="1" i="1">
                <a:solidFill>
                  <a:schemeClr val="accent2"/>
                </a:solidFill>
              </a:rPr>
              <a:t>Erosional landforms left behind by glaciers…</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914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p:spPr>
        <p:txBody>
          <a:bodyPr wrap="none" anchor="ctr"/>
          <a:lstStyle/>
          <a:p>
            <a:endParaRPr lang="ru-RU"/>
          </a:p>
        </p:txBody>
      </p:sp>
      <p:sp>
        <p:nvSpPr>
          <p:cNvPr id="505859" name="Text Box 3"/>
          <p:cNvSpPr txBox="1">
            <a:spLocks noChangeArrowheads="1"/>
          </p:cNvSpPr>
          <p:nvPr/>
        </p:nvSpPr>
        <p:spPr bwMode="auto">
          <a:xfrm>
            <a:off x="1752600" y="152400"/>
            <a:ext cx="66294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chemeClr val="accent2"/>
                </a:solidFill>
                <a:effectLst>
                  <a:outerShdw blurRad="38100" dist="38100" dir="2700000" algn="tl">
                    <a:srgbClr val="000000"/>
                  </a:outerShdw>
                </a:effectLst>
                <a:latin typeface="Verdana" pitchFamily="34" charset="0"/>
              </a:rPr>
              <a:t>Glacially-eroded landforms</a:t>
            </a:r>
            <a:endParaRPr lang="en-US" sz="2400" b="1">
              <a:solidFill>
                <a:schemeClr val="accent2"/>
              </a:solidFill>
              <a:effectLst>
                <a:outerShdw blurRad="38100" dist="38100" dir="2700000" algn="tl">
                  <a:srgbClr val="000000"/>
                </a:outerShdw>
              </a:effectLst>
              <a:latin typeface="Verdana" pitchFamily="34" charset="0"/>
            </a:endParaRPr>
          </a:p>
        </p:txBody>
      </p:sp>
      <p:pic>
        <p:nvPicPr>
          <p:cNvPr id="46084" name="Picture 11" descr="C:\My Documents\classes\Glg101\L22\chernicoff Uvalley AK foto.jpg"/>
          <p:cNvPicPr>
            <a:picLocks noChangeAspect="1" noChangeArrowheads="1"/>
          </p:cNvPicPr>
          <p:nvPr/>
        </p:nvPicPr>
        <p:blipFill>
          <a:blip r:embed="rId3"/>
          <a:srcRect/>
          <a:stretch>
            <a:fillRect/>
          </a:stretch>
        </p:blipFill>
        <p:spPr bwMode="auto">
          <a:xfrm>
            <a:off x="4664075" y="914400"/>
            <a:ext cx="4475163" cy="5935663"/>
          </a:xfrm>
          <a:prstGeom prst="rect">
            <a:avLst/>
          </a:prstGeom>
          <a:noFill/>
          <a:ln w="9525">
            <a:noFill/>
            <a:miter lim="800000"/>
            <a:headEnd/>
            <a:tailEnd/>
          </a:ln>
        </p:spPr>
      </p:pic>
      <p:sp>
        <p:nvSpPr>
          <p:cNvPr id="46085" name="Rectangle 12"/>
          <p:cNvSpPr>
            <a:spLocks noChangeArrowheads="1"/>
          </p:cNvSpPr>
          <p:nvPr/>
        </p:nvSpPr>
        <p:spPr bwMode="auto">
          <a:xfrm>
            <a:off x="609600" y="1752600"/>
            <a:ext cx="3352800" cy="3352800"/>
          </a:xfrm>
          <a:prstGeom prst="rect">
            <a:avLst/>
          </a:prstGeom>
          <a:noFill/>
          <a:ln w="9525">
            <a:noFill/>
            <a:miter lim="800000"/>
            <a:headEnd/>
            <a:tailEnd/>
          </a:ln>
        </p:spPr>
        <p:txBody>
          <a:bodyPr wrap="none" anchor="ctr"/>
          <a:lstStyle/>
          <a:p>
            <a:pPr algn="ctr"/>
            <a:r>
              <a:rPr lang="en-US" sz="2800" b="1" i="1">
                <a:solidFill>
                  <a:schemeClr val="accent2"/>
                </a:solidFill>
              </a:rPr>
              <a:t>U-shaped valleys…</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22.20</a:t>
            </a:r>
            <a:endParaRPr lang="en-US" smtClean="0">
              <a:solidFill>
                <a:schemeClr val="tx1"/>
              </a:solidFill>
              <a:latin typeface="Arial" pitchFamily="34" charset="0"/>
            </a:endParaRPr>
          </a:p>
        </p:txBody>
      </p:sp>
      <p:sp>
        <p:nvSpPr>
          <p:cNvPr id="47107" name="Rectangle 1027"/>
          <p:cNvSpPr>
            <a:spLocks noGrp="1" noChangeArrowheads="1"/>
          </p:cNvSpPr>
          <p:nvPr>
            <p:ph type="subTitle" idx="1"/>
          </p:nvPr>
        </p:nvSpPr>
        <p:spPr/>
        <p:txBody>
          <a:bodyPr/>
          <a:lstStyle/>
          <a:p>
            <a:pPr fontAlgn="t">
              <a:spcBef>
                <a:spcPct val="50000"/>
              </a:spcBef>
            </a:pPr>
            <a:r>
              <a:rPr lang="en-US" smtClean="0"/>
              <a:t> Stephen Marshak </a:t>
            </a:r>
          </a:p>
        </p:txBody>
      </p:sp>
      <p:pic>
        <p:nvPicPr>
          <p:cNvPr id="47108" name="Picture 1028" descr="C:\@wwnorton\images\22mici\EA 22.20^.png"/>
          <p:cNvPicPr>
            <a:picLocks noChangeAspect="1" noChangeArrowheads="1"/>
          </p:cNvPicPr>
          <p:nvPr/>
        </p:nvPicPr>
        <p:blipFill>
          <a:blip r:embed="rId2"/>
          <a:srcRect/>
          <a:stretch>
            <a:fillRect/>
          </a:stretch>
        </p:blipFill>
        <p:spPr bwMode="auto">
          <a:xfrm>
            <a:off x="115888" y="436563"/>
            <a:ext cx="8912225" cy="5983287"/>
          </a:xfrm>
          <a:prstGeom prst="rect">
            <a:avLst/>
          </a:prstGeom>
          <a:noFill/>
          <a:ln w="9525">
            <a:noFill/>
            <a:miter lim="800000"/>
            <a:headEnd/>
            <a:tailEnd/>
          </a:ln>
        </p:spPr>
      </p:pic>
      <p:sp>
        <p:nvSpPr>
          <p:cNvPr id="47109" name="Rectangle 1029"/>
          <p:cNvSpPr>
            <a:spLocks noChangeArrowheads="1"/>
          </p:cNvSpPr>
          <p:nvPr/>
        </p:nvSpPr>
        <p:spPr bwMode="auto">
          <a:xfrm>
            <a:off x="685800" y="3886200"/>
            <a:ext cx="4495800" cy="2286000"/>
          </a:xfrm>
          <a:prstGeom prst="rect">
            <a:avLst/>
          </a:prstGeom>
          <a:noFill/>
          <a:ln w="9525">
            <a:noFill/>
            <a:miter lim="800000"/>
            <a:headEnd/>
            <a:tailEnd/>
          </a:ln>
        </p:spPr>
        <p:txBody>
          <a:bodyPr wrap="none" anchor="ctr"/>
          <a:lstStyle/>
          <a:p>
            <a:pPr algn="ctr"/>
            <a:r>
              <a:rPr lang="en-US" sz="2800">
                <a:solidFill>
                  <a:schemeClr val="bg1"/>
                </a:solidFill>
              </a:rPr>
              <a:t>Fjords:</a:t>
            </a:r>
            <a:r>
              <a:rPr lang="en-US">
                <a:solidFill>
                  <a:schemeClr val="bg1"/>
                </a:solidFill>
              </a:rPr>
              <a:t> Drowned glacial </a:t>
            </a:r>
          </a:p>
          <a:p>
            <a:pPr algn="ctr"/>
            <a:r>
              <a:rPr lang="en-US">
                <a:solidFill>
                  <a:schemeClr val="bg1"/>
                </a:solidFill>
              </a:rPr>
              <a:t>valleys that were formed in</a:t>
            </a:r>
          </a:p>
          <a:p>
            <a:pPr algn="ctr"/>
            <a:r>
              <a:rPr lang="en-US">
                <a:solidFill>
                  <a:schemeClr val="bg1"/>
                </a:solidFill>
              </a:rPr>
              <a:t>high latitude coastal areas </a:t>
            </a:r>
          </a:p>
          <a:p>
            <a:pPr algn="ctr"/>
            <a:r>
              <a:rPr lang="en-US">
                <a:solidFill>
                  <a:schemeClr val="bg1"/>
                </a:solidFill>
              </a:rPr>
              <a:t>following the sea level rise</a:t>
            </a:r>
          </a:p>
          <a:p>
            <a:pPr algn="ctr"/>
            <a:r>
              <a:rPr lang="en-US">
                <a:solidFill>
                  <a:schemeClr val="bg1"/>
                </a:solidFill>
              </a:rPr>
              <a:t>      at the end of the last glaciation.</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garnero.DVH\My Documents\GLG 101\L34_glaciers\images,movies\Kresan 1e-15-06.jpg"/>
          <p:cNvPicPr>
            <a:picLocks noChangeAspect="1" noChangeArrowheads="1"/>
          </p:cNvPicPr>
          <p:nvPr/>
        </p:nvPicPr>
        <p:blipFill>
          <a:blip r:embed="rId3"/>
          <a:srcRect/>
          <a:stretch>
            <a:fillRect/>
          </a:stretch>
        </p:blipFill>
        <p:spPr bwMode="auto">
          <a:xfrm>
            <a:off x="-76200" y="0"/>
            <a:ext cx="9144000" cy="6858000"/>
          </a:xfrm>
          <a:prstGeom prst="rect">
            <a:avLst/>
          </a:prstGeom>
          <a:noFill/>
          <a:ln w="9525">
            <a:noFill/>
            <a:miter lim="800000"/>
            <a:headEnd/>
            <a:tailEnd/>
          </a:ln>
        </p:spPr>
      </p:pic>
      <p:sp>
        <p:nvSpPr>
          <p:cNvPr id="57347" name="Rectangle 3"/>
          <p:cNvSpPr>
            <a:spLocks noChangeArrowheads="1"/>
          </p:cNvSpPr>
          <p:nvPr/>
        </p:nvSpPr>
        <p:spPr bwMode="auto">
          <a:xfrm>
            <a:off x="1981200" y="5791200"/>
            <a:ext cx="2667000" cy="685800"/>
          </a:xfrm>
          <a:prstGeom prst="rect">
            <a:avLst/>
          </a:prstGeom>
          <a:noFill/>
          <a:ln w="9525">
            <a:noFill/>
            <a:miter lim="800000"/>
            <a:headEnd/>
            <a:tailEnd/>
          </a:ln>
        </p:spPr>
        <p:txBody>
          <a:bodyPr wrap="none" anchor="ctr"/>
          <a:lstStyle/>
          <a:p>
            <a:pPr algn="ctr"/>
            <a:r>
              <a:rPr lang="en-US" sz="3200" b="1" i="1">
                <a:solidFill>
                  <a:schemeClr val="bg1"/>
                </a:solidFill>
              </a:rPr>
              <a:t>Glacial deposits…</a:t>
            </a:r>
            <a:endParaRPr lang="en-US"/>
          </a:p>
        </p:txBody>
      </p:sp>
    </p:spTree>
  </p:cSld>
  <p:clrMapOvr>
    <a:masterClrMapping/>
  </p:clrMapOvr>
  <p:transition advTm="20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914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p:spPr>
        <p:txBody>
          <a:bodyPr wrap="none" anchor="ctr"/>
          <a:lstStyle/>
          <a:p>
            <a:endParaRPr lang="ru-RU"/>
          </a:p>
        </p:txBody>
      </p:sp>
      <p:sp>
        <p:nvSpPr>
          <p:cNvPr id="360451" name="Text Box 3"/>
          <p:cNvSpPr txBox="1">
            <a:spLocks noChangeArrowheads="1"/>
          </p:cNvSpPr>
          <p:nvPr/>
        </p:nvSpPr>
        <p:spPr bwMode="auto">
          <a:xfrm>
            <a:off x="1981200" y="152400"/>
            <a:ext cx="66294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chemeClr val="accent2"/>
                </a:solidFill>
                <a:effectLst>
                  <a:outerShdw blurRad="38100" dist="38100" dir="2700000" algn="tl">
                    <a:srgbClr val="000000"/>
                  </a:outerShdw>
                </a:effectLst>
                <a:latin typeface="Verdana" pitchFamily="34" charset="0"/>
              </a:rPr>
              <a:t>Glacially-eroded landforms</a:t>
            </a:r>
            <a:endParaRPr lang="en-US" sz="2400" b="1">
              <a:solidFill>
                <a:schemeClr val="accent2"/>
              </a:solidFill>
              <a:effectLst>
                <a:outerShdw blurRad="38100" dist="38100" dir="2700000" algn="tl">
                  <a:srgbClr val="000000"/>
                </a:outerShdw>
              </a:effectLst>
              <a:latin typeface="Verdana" pitchFamily="34" charset="0"/>
            </a:endParaRPr>
          </a:p>
        </p:txBody>
      </p:sp>
      <p:pic>
        <p:nvPicPr>
          <p:cNvPr id="48132" name="Picture 8" descr="C:\My Documents\classes\Glg101\L22\chernicoff cirque foto.jpg"/>
          <p:cNvPicPr>
            <a:picLocks noChangeAspect="1" noChangeArrowheads="1"/>
          </p:cNvPicPr>
          <p:nvPr/>
        </p:nvPicPr>
        <p:blipFill>
          <a:blip r:embed="rId3"/>
          <a:srcRect/>
          <a:stretch>
            <a:fillRect/>
          </a:stretch>
        </p:blipFill>
        <p:spPr bwMode="auto">
          <a:xfrm>
            <a:off x="0" y="903288"/>
            <a:ext cx="9296400" cy="6042025"/>
          </a:xfrm>
          <a:prstGeom prst="rect">
            <a:avLst/>
          </a:prstGeom>
          <a:noFill/>
          <a:ln w="9525">
            <a:noFill/>
            <a:miter lim="800000"/>
            <a:headEnd/>
            <a:tailEnd/>
          </a:ln>
        </p:spPr>
      </p:pic>
      <p:sp>
        <p:nvSpPr>
          <p:cNvPr id="48133" name="Rectangle 11"/>
          <p:cNvSpPr>
            <a:spLocks noChangeArrowheads="1"/>
          </p:cNvSpPr>
          <p:nvPr/>
        </p:nvSpPr>
        <p:spPr bwMode="auto">
          <a:xfrm>
            <a:off x="457200" y="1524000"/>
            <a:ext cx="2362200" cy="762000"/>
          </a:xfrm>
          <a:prstGeom prst="rect">
            <a:avLst/>
          </a:prstGeom>
          <a:noFill/>
          <a:ln w="9525">
            <a:noFill/>
            <a:miter lim="800000"/>
            <a:headEnd/>
            <a:tailEnd/>
          </a:ln>
        </p:spPr>
        <p:txBody>
          <a:bodyPr wrap="none" anchor="ctr"/>
          <a:lstStyle/>
          <a:p>
            <a:pPr algn="ctr"/>
            <a:r>
              <a:rPr lang="en-US" sz="2800" b="1" i="1">
                <a:solidFill>
                  <a:srgbClr val="0000CC"/>
                </a:solidFill>
              </a:rPr>
              <a:t>Cirques…</a:t>
            </a:r>
          </a:p>
          <a:p>
            <a:pPr algn="ctr"/>
            <a:r>
              <a:rPr lang="en-US" sz="2800" b="1" i="1">
                <a:solidFill>
                  <a:srgbClr val="0000CC"/>
                </a:solidFill>
              </a:rPr>
              <a:t>Bowl-shaped</a:t>
            </a:r>
          </a:p>
          <a:p>
            <a:pPr algn="ctr"/>
            <a:r>
              <a:rPr lang="en-US" sz="2800" b="1" i="1">
                <a:solidFill>
                  <a:srgbClr val="0000CC"/>
                </a:solidFill>
              </a:rPr>
              <a:t>depressions</a:t>
            </a:r>
          </a:p>
          <a:p>
            <a:pPr algn="ctr"/>
            <a:r>
              <a:rPr lang="en-US" sz="2800" b="1" i="1">
                <a:solidFill>
                  <a:srgbClr val="0000CC"/>
                </a:solidFill>
              </a:rPr>
              <a:t>carved by ice.</a:t>
            </a:r>
            <a:endParaRPr lang="en-US" sz="2800" b="1" i="1">
              <a:solidFill>
                <a:srgbClr val="3399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914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a:effectLst/>
        </p:spPr>
        <p:txBody>
          <a:bodyPr wrap="none" anchor="ctr"/>
          <a:lstStyle/>
          <a:p>
            <a:pPr algn="ctr">
              <a:defRPr/>
            </a:pPr>
            <a:r>
              <a:rPr lang="en-US" sz="2800" b="1">
                <a:solidFill>
                  <a:schemeClr val="accent2"/>
                </a:solidFill>
                <a:effectLst>
                  <a:outerShdw blurRad="38100" dist="38100" dir="2700000" algn="tl">
                    <a:srgbClr val="000000"/>
                  </a:outerShdw>
                </a:effectLst>
                <a:latin typeface="Verdana" pitchFamily="34" charset="0"/>
              </a:rPr>
              <a:t>Glacially-eroded landforms</a:t>
            </a:r>
          </a:p>
        </p:txBody>
      </p:sp>
      <p:pic>
        <p:nvPicPr>
          <p:cNvPr id="50179" name="Picture 7" descr="C:\My Documents\classes\Glg101\L22\T&amp;L Fig 12.12 U val. glac nat par MO.jpg"/>
          <p:cNvPicPr>
            <a:picLocks noChangeAspect="1" noChangeArrowheads="1"/>
          </p:cNvPicPr>
          <p:nvPr/>
        </p:nvPicPr>
        <p:blipFill>
          <a:blip r:embed="rId3"/>
          <a:srcRect/>
          <a:stretch>
            <a:fillRect/>
          </a:stretch>
        </p:blipFill>
        <p:spPr bwMode="auto">
          <a:xfrm>
            <a:off x="0" y="974725"/>
            <a:ext cx="6096000" cy="5807075"/>
          </a:xfrm>
          <a:prstGeom prst="rect">
            <a:avLst/>
          </a:prstGeom>
          <a:noFill/>
          <a:ln w="9525">
            <a:noFill/>
            <a:miter lim="800000"/>
            <a:headEnd/>
            <a:tailEnd/>
          </a:ln>
        </p:spPr>
      </p:pic>
      <p:sp>
        <p:nvSpPr>
          <p:cNvPr id="50180" name="Rectangle 9"/>
          <p:cNvSpPr>
            <a:spLocks noChangeArrowheads="1"/>
          </p:cNvSpPr>
          <p:nvPr/>
        </p:nvSpPr>
        <p:spPr bwMode="auto">
          <a:xfrm>
            <a:off x="6477000" y="1905000"/>
            <a:ext cx="2133600" cy="4114800"/>
          </a:xfrm>
          <a:prstGeom prst="rect">
            <a:avLst/>
          </a:prstGeom>
          <a:noFill/>
          <a:ln w="9525">
            <a:noFill/>
            <a:miter lim="800000"/>
            <a:headEnd/>
            <a:tailEnd/>
          </a:ln>
        </p:spPr>
        <p:txBody>
          <a:bodyPr wrap="none" anchor="ctr"/>
          <a:lstStyle/>
          <a:p>
            <a:pPr algn="ctr"/>
            <a:r>
              <a:rPr lang="en-US" sz="2400" b="1" i="1"/>
              <a:t>Tarns…</a:t>
            </a:r>
          </a:p>
          <a:p>
            <a:pPr algn="ctr"/>
            <a:r>
              <a:rPr lang="en-US" sz="2400" b="1" i="1"/>
              <a:t>Lakes in bowl-</a:t>
            </a:r>
          </a:p>
          <a:p>
            <a:pPr algn="ctr"/>
            <a:r>
              <a:rPr lang="en-US" sz="2400" b="1" i="1"/>
              <a:t>shaped basins, </a:t>
            </a:r>
          </a:p>
          <a:p>
            <a:pPr algn="ctr"/>
            <a:r>
              <a:rPr lang="en-US" sz="2400" b="1" i="1"/>
              <a:t>(cirques) along </a:t>
            </a:r>
          </a:p>
          <a:p>
            <a:pPr algn="ctr"/>
            <a:r>
              <a:rPr lang="en-US" sz="2400" b="1" i="1"/>
              <a:t>a glacial valley…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a:t>
            </a:r>
            <a:r>
              <a:rPr lang="en-US" smtClean="0">
                <a:latin typeface="Arial" pitchFamily="34" charset="0"/>
              </a:rPr>
              <a:t>22.17 b</a:t>
            </a:r>
            <a:endParaRPr lang="en-US" smtClean="0">
              <a:solidFill>
                <a:schemeClr val="tx1"/>
              </a:solidFill>
              <a:latin typeface="Arial" pitchFamily="34" charset="0"/>
            </a:endParaRPr>
          </a:p>
        </p:txBody>
      </p:sp>
      <p:sp>
        <p:nvSpPr>
          <p:cNvPr id="51203" name="Rectangle 3"/>
          <p:cNvSpPr>
            <a:spLocks noGrp="1" noChangeArrowheads="1"/>
          </p:cNvSpPr>
          <p:nvPr>
            <p:ph type="subTitle" idx="1"/>
          </p:nvPr>
        </p:nvSpPr>
        <p:spPr/>
        <p:txBody>
          <a:bodyPr/>
          <a:lstStyle/>
          <a:p>
            <a:pPr>
              <a:spcBef>
                <a:spcPct val="50000"/>
              </a:spcBef>
            </a:pPr>
            <a:r>
              <a:rPr lang="en-US" smtClean="0"/>
              <a:t>W. W. Norton</a:t>
            </a:r>
          </a:p>
        </p:txBody>
      </p:sp>
      <p:pic>
        <p:nvPicPr>
          <p:cNvPr id="51204" name="Picture 4" descr="C:\@wwnorton\images\22mici\impartite\EA 22.17b.png"/>
          <p:cNvPicPr>
            <a:picLocks noChangeAspect="1" noChangeArrowheads="1"/>
          </p:cNvPicPr>
          <p:nvPr/>
        </p:nvPicPr>
        <p:blipFill>
          <a:blip r:embed="rId2"/>
          <a:srcRect/>
          <a:stretch>
            <a:fillRect/>
          </a:stretch>
        </p:blipFill>
        <p:spPr bwMode="auto">
          <a:xfrm>
            <a:off x="425450" y="1635125"/>
            <a:ext cx="8293100" cy="3586163"/>
          </a:xfrm>
          <a:prstGeom prst="rect">
            <a:avLst/>
          </a:prstGeom>
          <a:noFill/>
          <a:ln w="9525">
            <a:noFill/>
            <a:miter lim="800000"/>
            <a:headEnd/>
            <a:tailEnd/>
          </a:ln>
        </p:spPr>
      </p:pic>
      <p:sp>
        <p:nvSpPr>
          <p:cNvPr id="51205" name="Rectangle 5"/>
          <p:cNvSpPr>
            <a:spLocks noChangeArrowheads="1"/>
          </p:cNvSpPr>
          <p:nvPr/>
        </p:nvSpPr>
        <p:spPr bwMode="auto">
          <a:xfrm flipH="1">
            <a:off x="1524000" y="609600"/>
            <a:ext cx="6781800" cy="685800"/>
          </a:xfrm>
          <a:prstGeom prst="rect">
            <a:avLst/>
          </a:prstGeom>
          <a:noFill/>
          <a:ln w="9525">
            <a:noFill/>
            <a:miter lim="800000"/>
            <a:headEnd/>
            <a:tailEnd/>
          </a:ln>
        </p:spPr>
        <p:txBody>
          <a:bodyPr wrap="none" anchor="ctr"/>
          <a:lstStyle/>
          <a:p>
            <a:pPr algn="ctr"/>
            <a:r>
              <a:rPr lang="en-US" sz="3200" b="1" i="1">
                <a:solidFill>
                  <a:schemeClr val="accent2"/>
                </a:solidFill>
              </a:rPr>
              <a:t>Roche Moutonnees…</a:t>
            </a:r>
          </a:p>
        </p:txBody>
      </p:sp>
      <p:sp>
        <p:nvSpPr>
          <p:cNvPr id="51206" name="Rectangle 6"/>
          <p:cNvSpPr>
            <a:spLocks noChangeArrowheads="1"/>
          </p:cNvSpPr>
          <p:nvPr/>
        </p:nvSpPr>
        <p:spPr bwMode="auto">
          <a:xfrm>
            <a:off x="1524000" y="5334000"/>
            <a:ext cx="6172200" cy="762000"/>
          </a:xfrm>
          <a:prstGeom prst="rect">
            <a:avLst/>
          </a:prstGeom>
          <a:noFill/>
          <a:ln w="9525">
            <a:noFill/>
            <a:miter lim="800000"/>
            <a:headEnd/>
            <a:tailEnd/>
          </a:ln>
        </p:spPr>
        <p:txBody>
          <a:bodyPr wrap="none" anchor="ctr"/>
          <a:lstStyle/>
          <a:p>
            <a:pPr algn="ctr"/>
            <a:r>
              <a:rPr lang="en-US" sz="2400" i="1">
                <a:solidFill>
                  <a:schemeClr val="accent2"/>
                </a:solidFill>
              </a:rPr>
              <a:t>Eroded hills of bedrock lying on the floor of a </a:t>
            </a:r>
          </a:p>
          <a:p>
            <a:pPr algn="ctr"/>
            <a:r>
              <a:rPr lang="en-US" sz="2400" i="1">
                <a:solidFill>
                  <a:schemeClr val="accent2"/>
                </a:solidFill>
              </a:rPr>
              <a:t>glacial valley. Steep slope on downstream side.</a:t>
            </a:r>
            <a:r>
              <a:rPr lang="en-US"/>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garnero.DVH\My Documents\GLG 101\L34_glaciers\images,movies\Kresan 1e-15-0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2227" name="Rectangle 3"/>
          <p:cNvSpPr>
            <a:spLocks noChangeArrowheads="1"/>
          </p:cNvSpPr>
          <p:nvPr/>
        </p:nvSpPr>
        <p:spPr bwMode="auto">
          <a:xfrm>
            <a:off x="533400" y="5562600"/>
            <a:ext cx="4572000" cy="762000"/>
          </a:xfrm>
          <a:prstGeom prst="rect">
            <a:avLst/>
          </a:prstGeom>
          <a:noFill/>
          <a:ln w="9525">
            <a:noFill/>
            <a:miter lim="800000"/>
            <a:headEnd/>
            <a:tailEnd/>
          </a:ln>
        </p:spPr>
        <p:txBody>
          <a:bodyPr wrap="none" anchor="ctr"/>
          <a:lstStyle/>
          <a:p>
            <a:pPr algn="ctr"/>
            <a:r>
              <a:rPr lang="en-US" sz="2800" b="1" i="1">
                <a:solidFill>
                  <a:schemeClr val="accent2"/>
                </a:solidFill>
              </a:rPr>
              <a:t>Forming truncated spurs </a:t>
            </a:r>
          </a:p>
          <a:p>
            <a:pPr algn="ctr"/>
            <a:r>
              <a:rPr lang="en-US" sz="2800" b="1" i="1">
                <a:solidFill>
                  <a:schemeClr val="accent2"/>
                </a:solidFill>
              </a:rPr>
              <a:t>and handing valleys…</a:t>
            </a:r>
            <a:endParaRPr lang="en-US"/>
          </a:p>
        </p:txBody>
      </p:sp>
    </p:spTree>
  </p:cSld>
  <p:clrMapOvr>
    <a:masterClrMapping/>
  </p:clrMapOvr>
  <p:transition advTm="20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garnero.DVH\My Documents\GLG 101\L34_glaciers\images,movies\Kresan 1e-15-04.jpg"/>
          <p:cNvPicPr>
            <a:picLocks noChangeAspect="1" noChangeArrowheads="1"/>
          </p:cNvPicPr>
          <p:nvPr/>
        </p:nvPicPr>
        <p:blipFill>
          <a:blip r:embed="rId3"/>
          <a:srcRect/>
          <a:stretch>
            <a:fillRect/>
          </a:stretch>
        </p:blipFill>
        <p:spPr bwMode="auto">
          <a:xfrm>
            <a:off x="0" y="-23813"/>
            <a:ext cx="9144000" cy="6881813"/>
          </a:xfrm>
          <a:prstGeom prst="rect">
            <a:avLst/>
          </a:prstGeom>
          <a:noFill/>
          <a:ln w="9525">
            <a:noFill/>
            <a:miter lim="800000"/>
            <a:headEnd/>
            <a:tailEnd/>
          </a:ln>
        </p:spPr>
      </p:pic>
      <p:sp>
        <p:nvSpPr>
          <p:cNvPr id="53251" name="Rectangle 3"/>
          <p:cNvSpPr>
            <a:spLocks noChangeArrowheads="1"/>
          </p:cNvSpPr>
          <p:nvPr/>
        </p:nvSpPr>
        <p:spPr bwMode="auto">
          <a:xfrm>
            <a:off x="609600" y="6019800"/>
            <a:ext cx="5334000" cy="533400"/>
          </a:xfrm>
          <a:prstGeom prst="rect">
            <a:avLst/>
          </a:prstGeom>
          <a:solidFill>
            <a:schemeClr val="hlink"/>
          </a:solidFill>
          <a:ln w="9525">
            <a:solidFill>
              <a:schemeClr val="tx1"/>
            </a:solidFill>
            <a:miter lim="800000"/>
            <a:headEnd/>
            <a:tailEnd/>
          </a:ln>
        </p:spPr>
        <p:txBody>
          <a:bodyPr wrap="none" anchor="ctr"/>
          <a:lstStyle/>
          <a:p>
            <a:pPr algn="ctr"/>
            <a:r>
              <a:rPr lang="en-US" sz="2400" b="1" i="1"/>
              <a:t>Truncated spurs…Yosemite Valley</a:t>
            </a:r>
            <a:endParaRPr lang="en-US"/>
          </a:p>
        </p:txBody>
      </p:sp>
    </p:spTree>
  </p:cSld>
  <p:clrMapOvr>
    <a:masterClrMapping/>
  </p:clrMapOvr>
  <p:transition advTm="20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533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p:spPr>
        <p:txBody>
          <a:bodyPr wrap="none" anchor="ctr"/>
          <a:lstStyle/>
          <a:p>
            <a:endParaRPr lang="ru-RU"/>
          </a:p>
        </p:txBody>
      </p:sp>
      <p:sp>
        <p:nvSpPr>
          <p:cNvPr id="401411" name="Text Box 3"/>
          <p:cNvSpPr txBox="1">
            <a:spLocks noChangeArrowheads="1"/>
          </p:cNvSpPr>
          <p:nvPr/>
        </p:nvSpPr>
        <p:spPr bwMode="auto">
          <a:xfrm>
            <a:off x="1905000" y="0"/>
            <a:ext cx="66294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chemeClr val="accent2"/>
                </a:solidFill>
                <a:effectLst>
                  <a:outerShdw blurRad="38100" dist="38100" dir="2700000" algn="tl">
                    <a:srgbClr val="000000"/>
                  </a:outerShdw>
                </a:effectLst>
                <a:latin typeface="Verdana" pitchFamily="34" charset="0"/>
              </a:rPr>
              <a:t>Glacially-eroded landforms</a:t>
            </a:r>
            <a:endParaRPr lang="en-US" sz="2400" b="1">
              <a:solidFill>
                <a:schemeClr val="accent2"/>
              </a:solidFill>
              <a:effectLst>
                <a:outerShdw blurRad="38100" dist="38100" dir="2700000" algn="tl">
                  <a:srgbClr val="000000"/>
                </a:outerShdw>
              </a:effectLst>
              <a:latin typeface="Verdana" pitchFamily="34" charset="0"/>
            </a:endParaRPr>
          </a:p>
        </p:txBody>
      </p:sp>
      <p:sp>
        <p:nvSpPr>
          <p:cNvPr id="54276" name="Text Box 9"/>
          <p:cNvSpPr txBox="1">
            <a:spLocks noChangeArrowheads="1"/>
          </p:cNvSpPr>
          <p:nvPr/>
        </p:nvSpPr>
        <p:spPr bwMode="auto">
          <a:xfrm>
            <a:off x="1219200" y="5638800"/>
            <a:ext cx="1825625" cy="701675"/>
          </a:xfrm>
          <a:prstGeom prst="rect">
            <a:avLst/>
          </a:prstGeom>
          <a:noFill/>
          <a:ln w="9525">
            <a:noFill/>
            <a:miter lim="800000"/>
            <a:headEnd/>
            <a:tailEnd/>
          </a:ln>
        </p:spPr>
        <p:txBody>
          <a:bodyPr wrap="none">
            <a:spAutoFit/>
          </a:bodyPr>
          <a:lstStyle/>
          <a:p>
            <a:r>
              <a:rPr lang="en-US"/>
              <a:t>Bridalveil Falls</a:t>
            </a:r>
          </a:p>
          <a:p>
            <a:r>
              <a:rPr lang="en-US"/>
              <a:t>Yosemite, CA</a:t>
            </a:r>
          </a:p>
        </p:txBody>
      </p:sp>
      <p:pic>
        <p:nvPicPr>
          <p:cNvPr id="54277" name="Picture 12" descr="C:\My Documents\classes\Glg101\L22\T&amp;L Fig 12.13 bridalveil yosem.jpg"/>
          <p:cNvPicPr>
            <a:picLocks noChangeAspect="1" noChangeArrowheads="1"/>
          </p:cNvPicPr>
          <p:nvPr/>
        </p:nvPicPr>
        <p:blipFill>
          <a:blip r:embed="rId3"/>
          <a:srcRect/>
          <a:stretch>
            <a:fillRect/>
          </a:stretch>
        </p:blipFill>
        <p:spPr bwMode="auto">
          <a:xfrm>
            <a:off x="4038600" y="693738"/>
            <a:ext cx="4287838" cy="6088062"/>
          </a:xfrm>
          <a:prstGeom prst="rect">
            <a:avLst/>
          </a:prstGeom>
          <a:noFill/>
          <a:ln w="9525">
            <a:noFill/>
            <a:miter lim="800000"/>
            <a:headEnd/>
            <a:tailEnd/>
          </a:ln>
        </p:spPr>
      </p:pic>
      <p:sp>
        <p:nvSpPr>
          <p:cNvPr id="54278" name="Rectangle 13"/>
          <p:cNvSpPr>
            <a:spLocks noChangeArrowheads="1"/>
          </p:cNvSpPr>
          <p:nvPr/>
        </p:nvSpPr>
        <p:spPr bwMode="auto">
          <a:xfrm>
            <a:off x="533400" y="1600200"/>
            <a:ext cx="2743200" cy="1676400"/>
          </a:xfrm>
          <a:prstGeom prst="rect">
            <a:avLst/>
          </a:prstGeom>
          <a:noFill/>
          <a:ln w="9525">
            <a:noFill/>
            <a:miter lim="800000"/>
            <a:headEnd/>
            <a:tailEnd/>
          </a:ln>
        </p:spPr>
        <p:txBody>
          <a:bodyPr wrap="none" anchor="ctr"/>
          <a:lstStyle/>
          <a:p>
            <a:pPr algn="ctr"/>
            <a:r>
              <a:rPr lang="en-US" sz="2800" b="1" i="1"/>
              <a:t>Hanging Valleys…</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914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p:spPr>
        <p:txBody>
          <a:bodyPr wrap="none" anchor="ctr"/>
          <a:lstStyle/>
          <a:p>
            <a:endParaRPr lang="ru-RU"/>
          </a:p>
        </p:txBody>
      </p:sp>
      <p:sp>
        <p:nvSpPr>
          <p:cNvPr id="165891" name="Text Box 3"/>
          <p:cNvSpPr txBox="1">
            <a:spLocks noChangeArrowheads="1"/>
          </p:cNvSpPr>
          <p:nvPr/>
        </p:nvSpPr>
        <p:spPr bwMode="auto">
          <a:xfrm>
            <a:off x="1905000" y="152400"/>
            <a:ext cx="66294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chemeClr val="accent2"/>
                </a:solidFill>
                <a:effectLst>
                  <a:outerShdw blurRad="38100" dist="38100" dir="2700000" algn="tl">
                    <a:srgbClr val="000000"/>
                  </a:outerShdw>
                </a:effectLst>
                <a:latin typeface="Verdana" pitchFamily="34" charset="0"/>
              </a:rPr>
              <a:t>Glacially-eroded landforms</a:t>
            </a:r>
            <a:endParaRPr lang="en-US" sz="2400" b="1">
              <a:solidFill>
                <a:schemeClr val="accent2"/>
              </a:solidFill>
              <a:effectLst>
                <a:outerShdw blurRad="38100" dist="38100" dir="2700000" algn="tl">
                  <a:srgbClr val="000000"/>
                </a:outerShdw>
              </a:effectLst>
              <a:latin typeface="Verdana" pitchFamily="34" charset="0"/>
            </a:endParaRPr>
          </a:p>
        </p:txBody>
      </p:sp>
      <p:sp>
        <p:nvSpPr>
          <p:cNvPr id="165893" name="Text Box 5"/>
          <p:cNvSpPr txBox="1">
            <a:spLocks noChangeArrowheads="1"/>
          </p:cNvSpPr>
          <p:nvPr/>
        </p:nvSpPr>
        <p:spPr bwMode="auto">
          <a:xfrm>
            <a:off x="628650" y="990600"/>
            <a:ext cx="1581150" cy="519113"/>
          </a:xfrm>
          <a:prstGeom prst="rect">
            <a:avLst/>
          </a:prstGeom>
          <a:noFill/>
          <a:ln w="9525">
            <a:noFill/>
            <a:miter lim="800000"/>
            <a:headEnd/>
            <a:tailEnd/>
          </a:ln>
          <a:effectLst/>
        </p:spPr>
        <p:txBody>
          <a:bodyPr wrap="none">
            <a:spAutoFit/>
          </a:bodyPr>
          <a:lstStyle/>
          <a:p>
            <a:pPr algn="ctr">
              <a:defRPr/>
            </a:pPr>
            <a:r>
              <a:rPr lang="en-US" sz="2800" b="1">
                <a:solidFill>
                  <a:srgbClr val="008080"/>
                </a:solidFill>
                <a:effectLst>
                  <a:outerShdw blurRad="38100" dist="38100" dir="2700000" algn="tl">
                    <a:srgbClr val="000000"/>
                  </a:outerShdw>
                </a:effectLst>
                <a:latin typeface="Arial" charset="0"/>
              </a:rPr>
              <a:t>Aretes:</a:t>
            </a:r>
            <a:r>
              <a:rPr lang="en-US" sz="2400" b="1">
                <a:solidFill>
                  <a:srgbClr val="008080"/>
                </a:solidFill>
                <a:effectLst>
                  <a:outerShdw blurRad="38100" dist="38100" dir="2700000" algn="tl">
                    <a:srgbClr val="000000"/>
                  </a:outerShdw>
                </a:effectLst>
                <a:latin typeface="Arial" charset="0"/>
              </a:rPr>
              <a:t>  </a:t>
            </a:r>
          </a:p>
        </p:txBody>
      </p:sp>
      <p:sp>
        <p:nvSpPr>
          <p:cNvPr id="165894" name="Text Box 6"/>
          <p:cNvSpPr txBox="1">
            <a:spLocks noChangeArrowheads="1"/>
          </p:cNvSpPr>
          <p:nvPr/>
        </p:nvSpPr>
        <p:spPr bwMode="auto">
          <a:xfrm>
            <a:off x="609600" y="1301750"/>
            <a:ext cx="7108825" cy="603250"/>
          </a:xfrm>
          <a:prstGeom prst="rect">
            <a:avLst/>
          </a:prstGeom>
          <a:noFill/>
          <a:ln w="9525">
            <a:noFill/>
            <a:miter lim="800000"/>
            <a:headEnd/>
            <a:tailEnd/>
          </a:ln>
          <a:effectLst/>
        </p:spPr>
        <p:txBody>
          <a:bodyPr wrap="none">
            <a:spAutoFit/>
          </a:bodyPr>
          <a:lstStyle/>
          <a:p>
            <a:pPr>
              <a:lnSpc>
                <a:spcPct val="140000"/>
              </a:lnSpc>
              <a:defRPr/>
            </a:pPr>
            <a:r>
              <a:rPr lang="en-US" sz="2400" b="1">
                <a:effectLst>
                  <a:outerShdw blurRad="38100" dist="38100" dir="2700000" algn="tl">
                    <a:srgbClr val="FFFFFF"/>
                  </a:outerShdw>
                </a:effectLst>
                <a:latin typeface="Arial" charset="0"/>
              </a:rPr>
              <a:t>Sharp-edged ridges separating glacial valleys…</a:t>
            </a:r>
            <a:endParaRPr lang="en-US" sz="2400">
              <a:latin typeface="Arial" charset="0"/>
            </a:endParaRPr>
          </a:p>
        </p:txBody>
      </p:sp>
      <p:grpSp>
        <p:nvGrpSpPr>
          <p:cNvPr id="2" name="Group 11"/>
          <p:cNvGrpSpPr>
            <a:grpSpLocks/>
          </p:cNvGrpSpPr>
          <p:nvPr/>
        </p:nvGrpSpPr>
        <p:grpSpPr bwMode="auto">
          <a:xfrm>
            <a:off x="-2057400" y="228600"/>
            <a:ext cx="9067800" cy="5715000"/>
            <a:chOff x="0" y="720"/>
            <a:chExt cx="4704" cy="3483"/>
          </a:xfrm>
        </p:grpSpPr>
        <p:pic>
          <p:nvPicPr>
            <p:cNvPr id="55305" name="Picture 9" descr="C:\My Documents\classes\Glg101\L22\T&amp;L Fig 12.15 cirques.jpg"/>
            <p:cNvPicPr>
              <a:picLocks noChangeAspect="1" noChangeArrowheads="1"/>
            </p:cNvPicPr>
            <p:nvPr/>
          </p:nvPicPr>
          <p:blipFill>
            <a:blip r:embed="rId3"/>
            <a:srcRect/>
            <a:stretch>
              <a:fillRect/>
            </a:stretch>
          </p:blipFill>
          <p:spPr bwMode="auto">
            <a:xfrm>
              <a:off x="1296" y="1948"/>
              <a:ext cx="3408" cy="2255"/>
            </a:xfrm>
            <a:prstGeom prst="rect">
              <a:avLst/>
            </a:prstGeom>
            <a:noFill/>
            <a:ln w="9525">
              <a:noFill/>
              <a:miter lim="800000"/>
              <a:headEnd/>
              <a:tailEnd/>
            </a:ln>
          </p:spPr>
        </p:pic>
        <p:sp>
          <p:nvSpPr>
            <p:cNvPr id="165898" name="AutoShape 10"/>
            <p:cNvSpPr>
              <a:spLocks noChangeArrowheads="1"/>
            </p:cNvSpPr>
            <p:nvPr/>
          </p:nvSpPr>
          <p:spPr bwMode="auto">
            <a:xfrm>
              <a:off x="0" y="720"/>
              <a:ext cx="192" cy="144"/>
            </a:xfrm>
            <a:prstGeom prst="star5">
              <a:avLst/>
            </a:prstGeom>
            <a:solidFill>
              <a:srgbClr val="FF3300"/>
            </a:solidFill>
            <a:ln w="9525">
              <a:solidFill>
                <a:schemeClr val="tx1"/>
              </a:solidFill>
              <a:miter lim="800000"/>
              <a:headEnd/>
              <a:tailEnd/>
            </a:ln>
            <a:effectLst/>
          </p:spPr>
          <p:txBody>
            <a:bodyPr wrap="none" anchor="ctr"/>
            <a:lstStyle/>
            <a:p>
              <a:pPr>
                <a:defRPr/>
              </a:pPr>
              <a:endParaRPr lang="ru-RU">
                <a:latin typeface="Arial" charset="0"/>
              </a:endParaRPr>
            </a:p>
          </p:txBody>
        </p:sp>
      </p:grpSp>
      <p:sp>
        <p:nvSpPr>
          <p:cNvPr id="55303" name="Line 14"/>
          <p:cNvSpPr>
            <a:spLocks noChangeShapeType="1"/>
          </p:cNvSpPr>
          <p:nvPr/>
        </p:nvSpPr>
        <p:spPr bwMode="auto">
          <a:xfrm flipH="1">
            <a:off x="6705600" y="4572000"/>
            <a:ext cx="1143000" cy="609600"/>
          </a:xfrm>
          <a:prstGeom prst="line">
            <a:avLst/>
          </a:prstGeom>
          <a:noFill/>
          <a:ln w="28575">
            <a:solidFill>
              <a:schemeClr val="tx1"/>
            </a:solidFill>
            <a:round/>
            <a:headEnd/>
            <a:tailEnd type="triangle" w="med" len="med"/>
          </a:ln>
        </p:spPr>
        <p:txBody>
          <a:bodyPr wrap="none" anchor="ctr"/>
          <a:lstStyle/>
          <a:p>
            <a:endParaRPr lang="ru-RU"/>
          </a:p>
        </p:txBody>
      </p:sp>
      <p:sp>
        <p:nvSpPr>
          <p:cNvPr id="55304" name="Rectangle 15"/>
          <p:cNvSpPr>
            <a:spLocks noChangeArrowheads="1"/>
          </p:cNvSpPr>
          <p:nvPr/>
        </p:nvSpPr>
        <p:spPr bwMode="auto">
          <a:xfrm>
            <a:off x="7315200" y="3276600"/>
            <a:ext cx="1447800" cy="1676400"/>
          </a:xfrm>
          <a:prstGeom prst="rect">
            <a:avLst/>
          </a:prstGeom>
          <a:noFill/>
          <a:ln w="9525">
            <a:noFill/>
            <a:miter lim="800000"/>
            <a:headEnd/>
            <a:tailEnd/>
          </a:ln>
        </p:spPr>
        <p:txBody>
          <a:bodyPr wrap="none" anchor="ctr"/>
          <a:lstStyle/>
          <a:p>
            <a:pPr algn="ctr"/>
            <a:r>
              <a:rPr lang="en-US" sz="2400" i="1">
                <a:solidFill>
                  <a:srgbClr val="FF0000"/>
                </a:solidFill>
              </a:rPr>
              <a:t>What is this </a:t>
            </a:r>
          </a:p>
          <a:p>
            <a:pPr algn="ctr"/>
            <a:r>
              <a:rPr lang="en-US" sz="2400" i="1">
                <a:solidFill>
                  <a:srgbClr val="FF0000"/>
                </a:solidFill>
              </a:rPr>
              <a:t> feature called?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914400"/>
          </a:xfrm>
          <a:prstGeom prst="rect">
            <a:avLst/>
          </a:prstGeom>
          <a:gradFill rotWithShape="0">
            <a:gsLst>
              <a:gs pos="0">
                <a:srgbClr val="BDE3A1"/>
              </a:gs>
              <a:gs pos="100000">
                <a:srgbClr val="3399FF"/>
              </a:gs>
            </a:gsLst>
            <a:path path="shape">
              <a:fillToRect l="50000" t="50000" r="50000" b="50000"/>
            </a:path>
          </a:gradFill>
          <a:ln w="19050">
            <a:solidFill>
              <a:srgbClr val="99CC00"/>
            </a:solidFill>
            <a:miter lim="800000"/>
            <a:headEnd/>
            <a:tailEnd/>
          </a:ln>
        </p:spPr>
        <p:txBody>
          <a:bodyPr wrap="none" anchor="ctr"/>
          <a:lstStyle/>
          <a:p>
            <a:endParaRPr lang="ru-RU"/>
          </a:p>
        </p:txBody>
      </p:sp>
      <p:sp>
        <p:nvSpPr>
          <p:cNvPr id="405507" name="Text Box 3"/>
          <p:cNvSpPr txBox="1">
            <a:spLocks noChangeArrowheads="1"/>
          </p:cNvSpPr>
          <p:nvPr/>
        </p:nvSpPr>
        <p:spPr bwMode="auto">
          <a:xfrm>
            <a:off x="1905000" y="152400"/>
            <a:ext cx="6629400" cy="523875"/>
          </a:xfrm>
          <a:prstGeom prst="rect">
            <a:avLst/>
          </a:prstGeom>
          <a:noFill/>
          <a:ln w="9525">
            <a:noFill/>
            <a:miter lim="800000"/>
            <a:headEnd/>
            <a:tailEnd/>
          </a:ln>
          <a:effectLst/>
        </p:spPr>
        <p:txBody>
          <a:bodyPr>
            <a:spAutoFit/>
          </a:bodyPr>
          <a:lstStyle/>
          <a:p>
            <a:pPr>
              <a:spcBef>
                <a:spcPct val="50000"/>
              </a:spcBef>
              <a:buFont typeface="Monotype Sorts" pitchFamily="2" charset="2"/>
              <a:buNone/>
              <a:defRPr/>
            </a:pPr>
            <a:r>
              <a:rPr lang="en-US" sz="2800" b="1">
                <a:solidFill>
                  <a:schemeClr val="accent2"/>
                </a:solidFill>
                <a:effectLst>
                  <a:outerShdw blurRad="38100" dist="38100" dir="2700000" algn="tl">
                    <a:srgbClr val="000000"/>
                  </a:outerShdw>
                </a:effectLst>
                <a:latin typeface="Verdana" pitchFamily="34" charset="0"/>
              </a:rPr>
              <a:t>Glacially-eroded landforms</a:t>
            </a:r>
            <a:endParaRPr lang="en-US" sz="2400" b="1">
              <a:solidFill>
                <a:schemeClr val="accent2"/>
              </a:solidFill>
              <a:effectLst>
                <a:outerShdw blurRad="38100" dist="38100" dir="2700000" algn="tl">
                  <a:srgbClr val="000000"/>
                </a:outerShdw>
              </a:effectLst>
              <a:latin typeface="Verdana" pitchFamily="34" charset="0"/>
            </a:endParaRPr>
          </a:p>
        </p:txBody>
      </p:sp>
      <p:pic>
        <p:nvPicPr>
          <p:cNvPr id="56324" name="Picture 12" descr="C:\My Documents\classes\Glg101\L22\T&amp;L Fig 12.17 Matterhorn.jpg"/>
          <p:cNvPicPr>
            <a:picLocks noChangeAspect="1" noChangeArrowheads="1"/>
          </p:cNvPicPr>
          <p:nvPr/>
        </p:nvPicPr>
        <p:blipFill>
          <a:blip r:embed="rId3"/>
          <a:srcRect/>
          <a:stretch>
            <a:fillRect/>
          </a:stretch>
        </p:blipFill>
        <p:spPr bwMode="auto">
          <a:xfrm>
            <a:off x="3384550" y="914400"/>
            <a:ext cx="5759450" cy="5943600"/>
          </a:xfrm>
          <a:prstGeom prst="rect">
            <a:avLst/>
          </a:prstGeom>
          <a:noFill/>
          <a:ln w="9525">
            <a:noFill/>
            <a:miter lim="800000"/>
            <a:headEnd/>
            <a:tailEnd/>
          </a:ln>
        </p:spPr>
      </p:pic>
      <p:sp>
        <p:nvSpPr>
          <p:cNvPr id="56325" name="Text Box 13"/>
          <p:cNvSpPr txBox="1">
            <a:spLocks noChangeArrowheads="1"/>
          </p:cNvSpPr>
          <p:nvPr/>
        </p:nvSpPr>
        <p:spPr bwMode="auto">
          <a:xfrm>
            <a:off x="779463" y="6048375"/>
            <a:ext cx="1776412" cy="457200"/>
          </a:xfrm>
          <a:prstGeom prst="rect">
            <a:avLst/>
          </a:prstGeom>
          <a:noFill/>
          <a:ln w="9525">
            <a:noFill/>
            <a:miter lim="800000"/>
            <a:headEnd/>
            <a:tailEnd/>
          </a:ln>
        </p:spPr>
        <p:txBody>
          <a:bodyPr wrap="none">
            <a:spAutoFit/>
          </a:bodyPr>
          <a:lstStyle/>
          <a:p>
            <a:r>
              <a:rPr lang="en-US" sz="2400" b="1" i="1">
                <a:solidFill>
                  <a:schemeClr val="accent2"/>
                </a:solidFill>
              </a:rPr>
              <a:t>Matterhorn</a:t>
            </a:r>
            <a:endParaRPr lang="en-US" sz="2400" b="1" i="1"/>
          </a:p>
        </p:txBody>
      </p:sp>
      <p:sp>
        <p:nvSpPr>
          <p:cNvPr id="56326" name="Rectangle 14"/>
          <p:cNvSpPr>
            <a:spLocks noChangeArrowheads="1"/>
          </p:cNvSpPr>
          <p:nvPr/>
        </p:nvSpPr>
        <p:spPr bwMode="auto">
          <a:xfrm>
            <a:off x="838200" y="1447800"/>
            <a:ext cx="1676400" cy="3276600"/>
          </a:xfrm>
          <a:prstGeom prst="rect">
            <a:avLst/>
          </a:prstGeom>
          <a:noFill/>
          <a:ln w="9525">
            <a:noFill/>
            <a:miter lim="800000"/>
            <a:headEnd/>
            <a:tailEnd/>
          </a:ln>
        </p:spPr>
        <p:txBody>
          <a:bodyPr wrap="none" anchor="ctr"/>
          <a:lstStyle/>
          <a:p>
            <a:pPr algn="ctr"/>
            <a:r>
              <a:rPr lang="en-US" sz="2800" b="1" i="1">
                <a:solidFill>
                  <a:schemeClr val="accent2"/>
                </a:solidFill>
              </a:rPr>
              <a:t>Horns…</a:t>
            </a:r>
          </a:p>
          <a:p>
            <a:pPr algn="ctr"/>
            <a:r>
              <a:rPr lang="en-US" sz="2800" b="1" i="1">
                <a:solidFill>
                  <a:schemeClr val="accent2"/>
                </a:solidFill>
              </a:rPr>
              <a:t>Sharp-peaked </a:t>
            </a:r>
          </a:p>
          <a:p>
            <a:pPr algn="ctr"/>
            <a:r>
              <a:rPr lang="en-US" sz="2800" b="1" i="1">
                <a:solidFill>
                  <a:schemeClr val="accent2"/>
                </a:solidFill>
              </a:rPr>
              <a:t>mountains</a:t>
            </a:r>
          </a:p>
          <a:p>
            <a:pPr algn="ctr"/>
            <a:r>
              <a:rPr lang="en-US" sz="2800" b="1" i="1">
                <a:solidFill>
                  <a:schemeClr val="accent2"/>
                </a:solidFill>
              </a:rPr>
              <a:t>formed by cirque </a:t>
            </a:r>
          </a:p>
          <a:p>
            <a:pPr algn="ctr"/>
            <a:r>
              <a:rPr lang="en-US" sz="2800" b="1" i="1">
                <a:solidFill>
                  <a:schemeClr val="accent2"/>
                </a:solidFill>
              </a:rPr>
              <a:t>enlargement </a:t>
            </a:r>
          </a:p>
          <a:p>
            <a:pPr algn="ctr"/>
            <a:r>
              <a:rPr lang="en-US" sz="2800" b="1" i="1">
                <a:solidFill>
                  <a:schemeClr val="accent2"/>
                </a:solidFill>
              </a:rPr>
              <a:t>from opposing</a:t>
            </a:r>
          </a:p>
          <a:p>
            <a:pPr algn="ctr"/>
            <a:r>
              <a:rPr lang="en-US" sz="2800" b="1" i="1">
                <a:solidFill>
                  <a:schemeClr val="accent2"/>
                </a:solidFill>
              </a:rPr>
              <a:t>directions.</a:t>
            </a:r>
            <a:endParaRPr lang="en-US" sz="3200" b="1" i="1">
              <a:solidFill>
                <a:schemeClr val="accent2"/>
              </a:solidFill>
            </a:endParaRPr>
          </a:p>
        </p:txBody>
      </p:sp>
      <p:sp>
        <p:nvSpPr>
          <p:cNvPr id="56327" name="Line 15"/>
          <p:cNvSpPr>
            <a:spLocks noChangeShapeType="1"/>
          </p:cNvSpPr>
          <p:nvPr/>
        </p:nvSpPr>
        <p:spPr bwMode="auto">
          <a:xfrm flipV="1">
            <a:off x="2971800" y="3200400"/>
            <a:ext cx="2133600" cy="76200"/>
          </a:xfrm>
          <a:prstGeom prst="line">
            <a:avLst/>
          </a:prstGeom>
          <a:noFill/>
          <a:ln w="28575">
            <a:solidFill>
              <a:srgbClr val="0000CC"/>
            </a:solidFill>
            <a:round/>
            <a:headEnd/>
            <a:tailEnd type="triangle" w="med" len="med"/>
          </a:ln>
        </p:spPr>
        <p:txBody>
          <a:bodyPr wrap="none" anchor="ctr"/>
          <a:lstStyle/>
          <a:p>
            <a:endParaRPr lang="ru-RU"/>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C:\My Documents\classes\Glg101\Reynolds\images\sed_env\dunes_rx2.jpg"/>
          <p:cNvPicPr>
            <a:picLocks noChangeAspect="1" noChangeArrowheads="1"/>
          </p:cNvPicPr>
          <p:nvPr/>
        </p:nvPicPr>
        <p:blipFill>
          <a:blip r:embed="rId2"/>
          <a:srcRect/>
          <a:stretch>
            <a:fillRect/>
          </a:stretch>
        </p:blipFill>
        <p:spPr bwMode="auto">
          <a:xfrm>
            <a:off x="0" y="925513"/>
            <a:ext cx="9144000" cy="5932487"/>
          </a:xfrm>
          <a:prstGeom prst="rect">
            <a:avLst/>
          </a:prstGeom>
          <a:noFill/>
          <a:ln w="9525">
            <a:noFill/>
            <a:miter lim="800000"/>
            <a:headEnd/>
            <a:tailEnd/>
          </a:ln>
        </p:spPr>
      </p:pic>
      <p:sp>
        <p:nvSpPr>
          <p:cNvPr id="11269" name="Text Box 6"/>
          <p:cNvSpPr txBox="1">
            <a:spLocks noChangeArrowheads="1"/>
          </p:cNvSpPr>
          <p:nvPr/>
        </p:nvSpPr>
        <p:spPr bwMode="auto">
          <a:xfrm>
            <a:off x="228600" y="1260475"/>
            <a:ext cx="3581400" cy="4832092"/>
          </a:xfrm>
          <a:prstGeom prst="rect">
            <a:avLst/>
          </a:prstGeom>
          <a:solidFill>
            <a:schemeClr val="hlink"/>
          </a:solidFill>
          <a:ln w="9525">
            <a:noFill/>
            <a:miter lim="800000"/>
            <a:headEnd/>
            <a:tailEnd/>
          </a:ln>
        </p:spPr>
        <p:txBody>
          <a:bodyPr>
            <a:spAutoFit/>
          </a:bodyPr>
          <a:lstStyle/>
          <a:p>
            <a:pPr algn="ctr"/>
            <a:r>
              <a:rPr lang="en-US" sz="1600" b="1" i="1" dirty="0">
                <a:solidFill>
                  <a:srgbClr val="FA140C"/>
                </a:solidFill>
                <a:latin typeface="Verdana" pitchFamily="34" charset="0"/>
              </a:rPr>
              <a:t>Cross-bedding</a:t>
            </a:r>
            <a:r>
              <a:rPr lang="en-US" sz="1600" b="1" dirty="0">
                <a:latin typeface="Verdana" pitchFamily="34" charset="0"/>
              </a:rPr>
              <a:t> is internal bedding that is tilted at an angle to the primary bedding. Cross beds are formed by a scour and fill transport process involving either wind or water (see </a:t>
            </a:r>
          </a:p>
          <a:p>
            <a:pPr algn="ctr"/>
            <a:r>
              <a:rPr lang="en-US" sz="1600" b="1" dirty="0">
                <a:latin typeface="Verdana" pitchFamily="34" charset="0"/>
              </a:rPr>
              <a:t>ripple movie</a:t>
            </a:r>
            <a:r>
              <a:rPr lang="en-US" sz="1600" b="1" dirty="0" smtClean="0">
                <a:latin typeface="Verdana" pitchFamily="34" charset="0"/>
              </a:rPr>
              <a:t>). </a:t>
            </a:r>
          </a:p>
          <a:p>
            <a:pPr algn="ctr"/>
            <a:r>
              <a:rPr lang="en-US" b="1" dirty="0" smtClean="0">
                <a:latin typeface="Verdana" pitchFamily="34" charset="0"/>
              </a:rPr>
              <a:t>Cross-</a:t>
            </a:r>
            <a:r>
              <a:rPr lang="en-US" b="1" dirty="0" err="1" smtClean="0">
                <a:latin typeface="Verdana" pitchFamily="34" charset="0"/>
              </a:rPr>
              <a:t>to'shak</a:t>
            </a:r>
            <a:r>
              <a:rPr lang="en-US" b="1" dirty="0" smtClean="0">
                <a:latin typeface="Verdana" pitchFamily="34" charset="0"/>
              </a:rPr>
              <a:t>, </a:t>
            </a:r>
            <a:r>
              <a:rPr lang="en-US" b="1" dirty="0" err="1" smtClean="0">
                <a:latin typeface="Verdana" pitchFamily="34" charset="0"/>
              </a:rPr>
              <a:t>asosiy</a:t>
            </a:r>
            <a:r>
              <a:rPr lang="en-US" b="1" dirty="0" smtClean="0">
                <a:latin typeface="Verdana" pitchFamily="34" charset="0"/>
              </a:rPr>
              <a:t> </a:t>
            </a:r>
            <a:r>
              <a:rPr lang="en-US" b="1" dirty="0" err="1" smtClean="0">
                <a:latin typeface="Verdana" pitchFamily="34" charset="0"/>
              </a:rPr>
              <a:t>to'shashdan</a:t>
            </a:r>
            <a:r>
              <a:rPr lang="en-US" b="1" dirty="0" smtClean="0">
                <a:latin typeface="Verdana" pitchFamily="34" charset="0"/>
              </a:rPr>
              <a:t> </a:t>
            </a:r>
            <a:r>
              <a:rPr lang="en-US" b="1" dirty="0" err="1" smtClean="0">
                <a:latin typeface="Verdana" pitchFamily="34" charset="0"/>
              </a:rPr>
              <a:t>burchak</a:t>
            </a:r>
            <a:r>
              <a:rPr lang="en-US" b="1" dirty="0" smtClean="0">
                <a:latin typeface="Verdana" pitchFamily="34" charset="0"/>
              </a:rPr>
              <a:t> </a:t>
            </a:r>
            <a:r>
              <a:rPr lang="en-US" b="1" dirty="0" err="1" smtClean="0">
                <a:latin typeface="Verdana" pitchFamily="34" charset="0"/>
              </a:rPr>
              <a:t>ostida</a:t>
            </a:r>
            <a:r>
              <a:rPr lang="en-US" b="1" dirty="0" smtClean="0">
                <a:latin typeface="Verdana" pitchFamily="34" charset="0"/>
              </a:rPr>
              <a:t> </a:t>
            </a:r>
            <a:r>
              <a:rPr lang="en-US" b="1" dirty="0" err="1" smtClean="0">
                <a:latin typeface="Verdana" pitchFamily="34" charset="0"/>
              </a:rPr>
              <a:t>qiya</a:t>
            </a:r>
            <a:r>
              <a:rPr lang="en-US" b="1" dirty="0" smtClean="0">
                <a:latin typeface="Verdana" pitchFamily="34" charset="0"/>
              </a:rPr>
              <a:t> </a:t>
            </a:r>
            <a:r>
              <a:rPr lang="en-US" b="1" dirty="0" err="1" smtClean="0">
                <a:latin typeface="Verdana" pitchFamily="34" charset="0"/>
              </a:rPr>
              <a:t>ichki</a:t>
            </a:r>
            <a:r>
              <a:rPr lang="en-US" b="1" dirty="0" smtClean="0">
                <a:latin typeface="Verdana" pitchFamily="34" charset="0"/>
              </a:rPr>
              <a:t> </a:t>
            </a:r>
            <a:r>
              <a:rPr lang="en-US" b="1" dirty="0" err="1" smtClean="0">
                <a:latin typeface="Verdana" pitchFamily="34" charset="0"/>
              </a:rPr>
              <a:t>to'shamalar</a:t>
            </a:r>
            <a:r>
              <a:rPr lang="en-US" b="1" dirty="0" smtClean="0">
                <a:latin typeface="Verdana" pitchFamily="34" charset="0"/>
              </a:rPr>
              <a:t> </a:t>
            </a:r>
            <a:r>
              <a:rPr lang="en-US" b="1" dirty="0" err="1" smtClean="0">
                <a:latin typeface="Verdana" pitchFamily="34" charset="0"/>
              </a:rPr>
              <a:t>hisoblanadi</a:t>
            </a:r>
            <a:r>
              <a:rPr lang="en-US" b="1" dirty="0" smtClean="0">
                <a:latin typeface="Verdana" pitchFamily="34" charset="0"/>
              </a:rPr>
              <a:t>. Cross </a:t>
            </a:r>
            <a:r>
              <a:rPr lang="en-US" b="1" dirty="0" err="1" smtClean="0">
                <a:latin typeface="Verdana" pitchFamily="34" charset="0"/>
              </a:rPr>
              <a:t>To'shak</a:t>
            </a:r>
            <a:r>
              <a:rPr lang="en-US" b="1" dirty="0" smtClean="0">
                <a:latin typeface="Verdana" pitchFamily="34" charset="0"/>
              </a:rPr>
              <a:t> </a:t>
            </a:r>
            <a:r>
              <a:rPr lang="en-US" b="1" dirty="0" err="1" smtClean="0">
                <a:latin typeface="Verdana" pitchFamily="34" charset="0"/>
              </a:rPr>
              <a:t>bir</a:t>
            </a:r>
            <a:r>
              <a:rPr lang="en-US" b="1" dirty="0" smtClean="0">
                <a:latin typeface="Verdana" pitchFamily="34" charset="0"/>
              </a:rPr>
              <a:t> </a:t>
            </a:r>
            <a:r>
              <a:rPr lang="en-US" b="1" dirty="0" err="1" smtClean="0">
                <a:latin typeface="Verdana" pitchFamily="34" charset="0"/>
              </a:rPr>
              <a:t>oyulma</a:t>
            </a:r>
            <a:r>
              <a:rPr lang="en-US" b="1" dirty="0" smtClean="0">
                <a:latin typeface="Verdana" pitchFamily="34" charset="0"/>
              </a:rPr>
              <a:t> </a:t>
            </a:r>
            <a:r>
              <a:rPr lang="en-US" b="1" dirty="0" err="1" smtClean="0">
                <a:latin typeface="Verdana" pitchFamily="34" charset="0"/>
              </a:rPr>
              <a:t>tomonidan</a:t>
            </a:r>
            <a:r>
              <a:rPr lang="en-US" b="1" dirty="0" smtClean="0">
                <a:latin typeface="Verdana" pitchFamily="34" charset="0"/>
              </a:rPr>
              <a:t> </a:t>
            </a:r>
            <a:r>
              <a:rPr lang="en-US" b="1" dirty="0" err="1" smtClean="0">
                <a:latin typeface="Verdana" pitchFamily="34" charset="0"/>
              </a:rPr>
              <a:t>tashkil</a:t>
            </a:r>
            <a:r>
              <a:rPr lang="en-US" b="1" dirty="0" smtClean="0">
                <a:latin typeface="Verdana" pitchFamily="34" charset="0"/>
              </a:rPr>
              <a:t> va </a:t>
            </a:r>
            <a:r>
              <a:rPr lang="en-US" b="1" dirty="0" err="1" smtClean="0">
                <a:latin typeface="Verdana" pitchFamily="34" charset="0"/>
              </a:rPr>
              <a:t>shamol</a:t>
            </a:r>
            <a:r>
              <a:rPr lang="en-US" b="1" dirty="0" smtClean="0">
                <a:latin typeface="Verdana" pitchFamily="34" charset="0"/>
              </a:rPr>
              <a:t> </a:t>
            </a:r>
            <a:r>
              <a:rPr lang="en-US" b="1" dirty="0" err="1" smtClean="0">
                <a:latin typeface="Verdana" pitchFamily="34" charset="0"/>
              </a:rPr>
              <a:t>yoki</a:t>
            </a:r>
            <a:r>
              <a:rPr lang="en-US" b="1" dirty="0" smtClean="0">
                <a:latin typeface="Verdana" pitchFamily="34" charset="0"/>
              </a:rPr>
              <a:t> </a:t>
            </a:r>
            <a:r>
              <a:rPr lang="en-US" b="1" dirty="0" err="1" smtClean="0">
                <a:latin typeface="Verdana" pitchFamily="34" charset="0"/>
              </a:rPr>
              <a:t>suv</a:t>
            </a:r>
            <a:r>
              <a:rPr lang="en-US" b="1" dirty="0" smtClean="0">
                <a:latin typeface="Verdana" pitchFamily="34" charset="0"/>
              </a:rPr>
              <a:t> </a:t>
            </a:r>
            <a:r>
              <a:rPr lang="en-US" b="1" dirty="0" err="1" smtClean="0">
                <a:latin typeface="Verdana" pitchFamily="34" charset="0"/>
              </a:rPr>
              <a:t>yo</a:t>
            </a:r>
            <a:r>
              <a:rPr lang="en-US" b="1" dirty="0" smtClean="0">
                <a:latin typeface="Verdana" pitchFamily="34" charset="0"/>
              </a:rPr>
              <a:t> </a:t>
            </a:r>
            <a:r>
              <a:rPr lang="en-US" b="1" dirty="0" err="1" smtClean="0">
                <a:latin typeface="Verdana" pitchFamily="34" charset="0"/>
              </a:rPr>
              <a:t>jalb</a:t>
            </a:r>
            <a:r>
              <a:rPr lang="en-US" b="1" dirty="0" smtClean="0">
                <a:latin typeface="Verdana" pitchFamily="34" charset="0"/>
              </a:rPr>
              <a:t> transport </a:t>
            </a:r>
            <a:r>
              <a:rPr lang="en-US" b="1" dirty="0" err="1" smtClean="0">
                <a:latin typeface="Verdana" pitchFamily="34" charset="0"/>
              </a:rPr>
              <a:t>jarayonini</a:t>
            </a:r>
            <a:r>
              <a:rPr lang="en-US" b="1" dirty="0" smtClean="0">
                <a:latin typeface="Verdana" pitchFamily="34" charset="0"/>
              </a:rPr>
              <a:t> </a:t>
            </a:r>
            <a:r>
              <a:rPr lang="en-US" b="1" dirty="0" err="1" smtClean="0">
                <a:latin typeface="Verdana" pitchFamily="34" charset="0"/>
              </a:rPr>
              <a:t>to'ldirish</a:t>
            </a:r>
            <a:r>
              <a:rPr lang="en-US" b="1" dirty="0" smtClean="0">
                <a:latin typeface="Verdana" pitchFamily="34" charset="0"/>
              </a:rPr>
              <a:t> </a:t>
            </a:r>
            <a:r>
              <a:rPr lang="en-US" b="1" dirty="0" err="1" smtClean="0">
                <a:latin typeface="Verdana" pitchFamily="34" charset="0"/>
              </a:rPr>
              <a:t>etiladi</a:t>
            </a:r>
            <a:r>
              <a:rPr lang="en-US" b="1" dirty="0" smtClean="0">
                <a:latin typeface="Verdana" pitchFamily="34" charset="0"/>
              </a:rPr>
              <a:t> (</a:t>
            </a:r>
            <a:r>
              <a:rPr lang="en-US" b="1" dirty="0" err="1" smtClean="0">
                <a:latin typeface="Verdana" pitchFamily="34" charset="0"/>
              </a:rPr>
              <a:t>qarang</a:t>
            </a:r>
            <a:endParaRPr lang="en-US" b="1" dirty="0" smtClean="0">
              <a:latin typeface="Verdana" pitchFamily="34" charset="0"/>
            </a:endParaRPr>
          </a:p>
          <a:p>
            <a:pPr algn="ctr"/>
            <a:r>
              <a:rPr lang="en-US" b="1" dirty="0" smtClean="0">
                <a:latin typeface="Verdana" pitchFamily="34" charset="0"/>
              </a:rPr>
              <a:t>ripple </a:t>
            </a:r>
            <a:r>
              <a:rPr lang="en-US" b="1" dirty="0" err="1" smtClean="0">
                <a:latin typeface="Verdana" pitchFamily="34" charset="0"/>
              </a:rPr>
              <a:t>kino</a:t>
            </a:r>
            <a:r>
              <a:rPr lang="en-US" b="1" dirty="0" smtClean="0">
                <a:latin typeface="Verdana" pitchFamily="34" charset="0"/>
              </a:rPr>
              <a:t>). </a:t>
            </a:r>
            <a:endParaRPr lang="en-US" b="1" dirty="0">
              <a:latin typeface="Verdana"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My Documents\Classes\Glg101\L05\ch3 coverA.jpg"/>
          <p:cNvPicPr>
            <a:picLocks noChangeAspect="1" noChangeArrowheads="1"/>
          </p:cNvPicPr>
          <p:nvPr/>
        </p:nvPicPr>
        <p:blipFill>
          <a:blip r:embed="rId3"/>
          <a:srcRect/>
          <a:stretch>
            <a:fillRect/>
          </a:stretch>
        </p:blipFill>
        <p:spPr bwMode="auto">
          <a:xfrm>
            <a:off x="1142976" y="142852"/>
            <a:ext cx="5715040" cy="625554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5654692"/>
          </a:xfrm>
        </p:spPr>
        <p:txBody>
          <a:bodyPr>
            <a:normAutofit/>
          </a:bodyPr>
          <a:lstStyle/>
          <a:p>
            <a:pPr indent="269875"/>
            <a:r>
              <a:rPr lang="ru-RU" sz="4000" b="1" dirty="0" smtClean="0">
                <a:latin typeface="Times New Roman" pitchFamily="18" charset="0"/>
                <a:cs typeface="Times New Roman" pitchFamily="18" charset="0"/>
              </a:rPr>
              <a:t>BLIS  SAVOL</a:t>
            </a:r>
            <a:br>
              <a:rPr lang="ru-RU"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1.</a:t>
            </a:r>
            <a:r>
              <a:rPr lang="en-US" sz="4000" b="1" baseline="0" dirty="0" smtClean="0">
                <a:latin typeface="Times New Roman" pitchFamily="18" charset="0"/>
                <a:cs typeface="Times New Roman" pitchFamily="18" charset="0"/>
              </a:rPr>
              <a:t> </a:t>
            </a:r>
            <a:r>
              <a:rPr lang="en-US" sz="4000" b="1" dirty="0" smtClean="0">
                <a:latin typeface="Times New Roman" pitchFamily="18" charset="0"/>
                <a:ea typeface="Calibri" pitchFamily="34" charset="0"/>
                <a:cs typeface="Times New Roman" pitchFamily="18" charset="0"/>
              </a:rPr>
              <a:t>S</a:t>
            </a:r>
            <a:r>
              <a:rPr lang="uz-Cyrl-UZ" sz="4000" b="1" dirty="0" smtClean="0">
                <a:latin typeface="Times New Roman" pitchFamily="18" charset="0"/>
                <a:ea typeface="Calibri" pitchFamily="34" charset="0"/>
                <a:cs typeface="Times New Roman" pitchFamily="18" charset="0"/>
              </a:rPr>
              <a:t>hamol nima?</a:t>
            </a:r>
            <a:r>
              <a:rPr lang="ru-RU" sz="4000" b="1" dirty="0" smtClean="0">
                <a:latin typeface="Times New Roman" pitchFamily="18" charset="0"/>
                <a:ea typeface="Calibri" pitchFamily="34" charset="0"/>
                <a:cs typeface="Times New Roman" pitchFamily="18" charset="0"/>
              </a:rPr>
              <a:t/>
            </a:r>
            <a:br>
              <a:rPr lang="ru-RU" sz="4000" b="1" dirty="0" smtClean="0">
                <a:latin typeface="Times New Roman" pitchFamily="18" charset="0"/>
                <a:ea typeface="Calibri" pitchFamily="34" charset="0"/>
                <a:cs typeface="Times New Roman" pitchFamily="18" charset="0"/>
              </a:rPr>
            </a:br>
            <a:r>
              <a:rPr lang="en-US" sz="4000" b="1" dirty="0" smtClean="0">
                <a:latin typeface="Times New Roman" pitchFamily="18" charset="0"/>
                <a:ea typeface="Calibri" pitchFamily="34" charset="0"/>
                <a:cs typeface="Times New Roman" pitchFamily="18" charset="0"/>
              </a:rPr>
              <a:t>2. M</a:t>
            </a:r>
            <a:r>
              <a:rPr lang="uz-Cyrl-UZ" sz="4000" b="1" dirty="0" smtClean="0">
                <a:latin typeface="Times New Roman" pitchFamily="18" charset="0"/>
                <a:ea typeface="Calibri" pitchFamily="34" charset="0"/>
                <a:cs typeface="Times New Roman" pitchFamily="18" charset="0"/>
              </a:rPr>
              <a:t>uzlik nima?</a:t>
            </a:r>
            <a:r>
              <a:rPr lang="ru-RU" sz="4000" b="1" dirty="0" smtClean="0">
                <a:latin typeface="Times New Roman" pitchFamily="18" charset="0"/>
                <a:ea typeface="Calibri" pitchFamily="34" charset="0"/>
                <a:cs typeface="Times New Roman" pitchFamily="18" charset="0"/>
              </a:rPr>
              <a:t/>
            </a:r>
            <a:br>
              <a:rPr lang="ru-RU" sz="4000" b="1" dirty="0" smtClean="0">
                <a:latin typeface="Times New Roman" pitchFamily="18" charset="0"/>
                <a:ea typeface="Calibri" pitchFamily="34" charset="0"/>
                <a:cs typeface="Times New Roman" pitchFamily="18" charset="0"/>
              </a:rPr>
            </a:br>
            <a:r>
              <a:rPr lang="en-US" sz="4000" b="1" dirty="0" smtClean="0">
                <a:latin typeface="Times New Roman" pitchFamily="18" charset="0"/>
                <a:ea typeface="Calibri" pitchFamily="34" charset="0"/>
                <a:cs typeface="Times New Roman" pitchFamily="18" charset="0"/>
              </a:rPr>
              <a:t>3. B</a:t>
            </a:r>
            <a:r>
              <a:rPr lang="uz-Cyrl-UZ" sz="4000" b="1" dirty="0" smtClean="0">
                <a:latin typeface="Times New Roman" pitchFamily="18" charset="0"/>
                <a:ea typeface="Calibri" pitchFamily="34" charset="0"/>
                <a:cs typeface="Times New Roman" pitchFamily="18" charset="0"/>
              </a:rPr>
              <a:t>otqoqlik nima?</a:t>
            </a:r>
            <a:r>
              <a:rPr lang="ru-RU" sz="4000" b="1" dirty="0" smtClean="0">
                <a:latin typeface="Times New Roman" pitchFamily="18" charset="0"/>
                <a:ea typeface="Calibri" pitchFamily="34" charset="0"/>
                <a:cs typeface="Times New Roman" pitchFamily="18" charset="0"/>
              </a:rPr>
              <a:t/>
            </a:r>
            <a:br>
              <a:rPr lang="ru-RU" sz="4000" b="1" dirty="0" smtClean="0">
                <a:latin typeface="Times New Roman" pitchFamily="18" charset="0"/>
                <a:ea typeface="Calibri" pitchFamily="34" charset="0"/>
                <a:cs typeface="Times New Roman" pitchFamily="18" charset="0"/>
              </a:rPr>
            </a:br>
            <a:r>
              <a:rPr lang="en-US" sz="4000" b="1" dirty="0" smtClean="0">
                <a:latin typeface="Times New Roman" pitchFamily="18" charset="0"/>
                <a:ea typeface="Calibri" pitchFamily="34" charset="0"/>
                <a:cs typeface="Times New Roman" pitchFamily="18" charset="0"/>
              </a:rPr>
              <a:t>4. T</a:t>
            </a:r>
            <a:r>
              <a:rPr lang="uz-Cyrl-UZ" sz="4000" b="1" dirty="0" smtClean="0">
                <a:latin typeface="Times New Roman" pitchFamily="18" charset="0"/>
                <a:ea typeface="Calibri" pitchFamily="34" charset="0"/>
                <a:cs typeface="Times New Roman" pitchFamily="18" charset="0"/>
              </a:rPr>
              <a:t>og‘ jinsi nima?</a:t>
            </a:r>
            <a:r>
              <a:rPr lang="ru-RU" sz="4000" b="1" dirty="0" smtClean="0">
                <a:latin typeface="Times New Roman" pitchFamily="18" charset="0"/>
                <a:ea typeface="Calibri" pitchFamily="34" charset="0"/>
                <a:cs typeface="Times New Roman" pitchFamily="18" charset="0"/>
              </a:rPr>
              <a:t/>
            </a:r>
            <a:br>
              <a:rPr lang="ru-RU" sz="4000" b="1" dirty="0" smtClean="0">
                <a:latin typeface="Times New Roman" pitchFamily="18" charset="0"/>
                <a:ea typeface="Calibri" pitchFamily="34" charset="0"/>
                <a:cs typeface="Times New Roman" pitchFamily="18" charset="0"/>
              </a:rPr>
            </a:br>
            <a:r>
              <a:rPr lang="en-US" sz="4000" b="1" dirty="0" smtClean="0">
                <a:latin typeface="Times New Roman" pitchFamily="18" charset="0"/>
                <a:ea typeface="Calibri" pitchFamily="34" charset="0"/>
                <a:cs typeface="Times New Roman" pitchFamily="18" charset="0"/>
              </a:rPr>
              <a:t>5. F</a:t>
            </a:r>
            <a:r>
              <a:rPr lang="uz-Cyrl-UZ" sz="4000" b="1" dirty="0" smtClean="0">
                <a:latin typeface="Times New Roman" pitchFamily="18" charset="0"/>
                <a:ea typeface="Calibri" pitchFamily="34" charset="0"/>
                <a:cs typeface="Times New Roman" pitchFamily="18" charset="0"/>
              </a:rPr>
              <a:t>oydali qazilma tushunchasi.</a:t>
            </a:r>
            <a:r>
              <a:rPr lang="ru-RU" sz="4000" b="1" dirty="0" smtClean="0">
                <a:latin typeface="Times New Roman" pitchFamily="18" charset="0"/>
                <a:ea typeface="Calibri" pitchFamily="34" charset="0"/>
                <a:cs typeface="Times New Roman" pitchFamily="18" charset="0"/>
              </a:rPr>
              <a:t/>
            </a:r>
            <a:br>
              <a:rPr lang="ru-RU" sz="4000" b="1" dirty="0" smtClean="0">
                <a:latin typeface="Times New Roman" pitchFamily="18" charset="0"/>
                <a:ea typeface="Calibri" pitchFamily="34" charset="0"/>
                <a:cs typeface="Times New Roman" pitchFamily="18" charset="0"/>
              </a:rPr>
            </a:br>
            <a:endParaRPr lang="ru-RU" sz="4000" b="1" dirty="0" smtClean="0">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ctrTitle"/>
          </p:nvPr>
        </p:nvSpPr>
        <p:spPr>
          <a:xfrm>
            <a:off x="685800" y="2286000"/>
            <a:ext cx="7772400" cy="1143000"/>
          </a:xfrm>
        </p:spPr>
        <p:txBody>
          <a:bodyPr/>
          <a:lstStyle/>
          <a:p>
            <a:r>
              <a:rPr lang="en-US" smtClean="0">
                <a:solidFill>
                  <a:schemeClr val="tx1"/>
                </a:solidFill>
                <a:latin typeface="Arial" pitchFamily="34" charset="0"/>
              </a:rPr>
              <a:t>Fig. 7.10c</a:t>
            </a:r>
          </a:p>
        </p:txBody>
      </p:sp>
      <p:sp>
        <p:nvSpPr>
          <p:cNvPr id="24579" name="Rectangle 1027"/>
          <p:cNvSpPr>
            <a:spLocks noGrp="1" noChangeArrowheads="1"/>
          </p:cNvSpPr>
          <p:nvPr>
            <p:ph type="subTitle" idx="1"/>
          </p:nvPr>
        </p:nvSpPr>
        <p:spPr/>
        <p:txBody>
          <a:bodyPr/>
          <a:lstStyle/>
          <a:p>
            <a:pPr>
              <a:spcBef>
                <a:spcPct val="50000"/>
              </a:spcBef>
            </a:pPr>
            <a:r>
              <a:rPr lang="en-US" smtClean="0"/>
              <a:t>Stephen Marshak</a:t>
            </a:r>
          </a:p>
        </p:txBody>
      </p:sp>
      <p:pic>
        <p:nvPicPr>
          <p:cNvPr id="24580" name="Picture 1028" descr="C:\Documents and Settings\Administrator\My Documents\Hawk\WWNorton\earth_ch7\EA 07-10C^.png"/>
          <p:cNvPicPr>
            <a:picLocks noChangeAspect="1" noChangeArrowheads="1"/>
          </p:cNvPicPr>
          <p:nvPr/>
        </p:nvPicPr>
        <p:blipFill>
          <a:blip r:embed="rId2"/>
          <a:srcRect/>
          <a:stretch>
            <a:fillRect/>
          </a:stretch>
        </p:blipFill>
        <p:spPr bwMode="auto">
          <a:xfrm>
            <a:off x="0" y="254000"/>
            <a:ext cx="9144000" cy="6146800"/>
          </a:xfrm>
          <a:prstGeom prst="rect">
            <a:avLst/>
          </a:prstGeom>
          <a:noFill/>
          <a:ln w="9525">
            <a:noFill/>
            <a:miter lim="800000"/>
            <a:headEnd/>
            <a:tailEnd/>
          </a:ln>
        </p:spPr>
      </p:pic>
      <p:sp>
        <p:nvSpPr>
          <p:cNvPr id="24581" name="Rectangle 1029"/>
          <p:cNvSpPr>
            <a:spLocks noChangeArrowheads="1"/>
          </p:cNvSpPr>
          <p:nvPr/>
        </p:nvSpPr>
        <p:spPr bwMode="auto">
          <a:xfrm>
            <a:off x="3962400" y="5486400"/>
            <a:ext cx="4876800" cy="609600"/>
          </a:xfrm>
          <a:prstGeom prst="rect">
            <a:avLst/>
          </a:prstGeom>
          <a:solidFill>
            <a:schemeClr val="hlink"/>
          </a:solidFill>
          <a:ln w="9525">
            <a:solidFill>
              <a:schemeClr val="tx1"/>
            </a:solidFill>
            <a:miter lim="800000"/>
            <a:headEnd/>
            <a:tailEnd/>
          </a:ln>
        </p:spPr>
        <p:txBody>
          <a:bodyPr wrap="none" anchor="ctr"/>
          <a:lstStyle/>
          <a:p>
            <a:pPr algn="ctr"/>
            <a:r>
              <a:rPr lang="en-US"/>
              <a:t>Spheroidal weathering of granite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p>
            <a:r>
              <a:rPr lang="en-US" dirty="0" smtClean="0">
                <a:solidFill>
                  <a:schemeClr val="tx1"/>
                </a:solidFill>
                <a:latin typeface="Arial" pitchFamily="34" charset="0"/>
              </a:rPr>
              <a:t>Fig. 7.25abc</a:t>
            </a:r>
          </a:p>
        </p:txBody>
      </p:sp>
      <p:sp>
        <p:nvSpPr>
          <p:cNvPr id="17411" name="Rectangle 3"/>
          <p:cNvSpPr>
            <a:spLocks noGrp="1" noChangeArrowheads="1"/>
          </p:cNvSpPr>
          <p:nvPr>
            <p:ph type="subTitle" idx="1"/>
          </p:nvPr>
        </p:nvSpPr>
        <p:spPr/>
        <p:txBody>
          <a:bodyPr/>
          <a:lstStyle/>
          <a:p>
            <a:pPr>
              <a:spcBef>
                <a:spcPct val="50000"/>
              </a:spcBef>
            </a:pPr>
            <a:r>
              <a:rPr lang="en-US" smtClean="0"/>
              <a:t>W. W. Norton</a:t>
            </a:r>
          </a:p>
        </p:txBody>
      </p:sp>
      <p:pic>
        <p:nvPicPr>
          <p:cNvPr id="17412" name="Picture 4" descr="C:\Documents and Settings\Administrator\My Documents\Hawk\WWNorton\earth_ch7\EA F07-25a-c.PNG"/>
          <p:cNvPicPr>
            <a:picLocks noChangeAspect="1" noChangeArrowheads="1"/>
          </p:cNvPicPr>
          <p:nvPr/>
        </p:nvPicPr>
        <p:blipFill>
          <a:blip r:embed="rId2"/>
          <a:srcRect/>
          <a:stretch>
            <a:fillRect/>
          </a:stretch>
        </p:blipFill>
        <p:spPr bwMode="auto">
          <a:xfrm>
            <a:off x="1246188" y="742950"/>
            <a:ext cx="6651625" cy="53721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6154758"/>
          </a:xfrm>
        </p:spPr>
        <p:txBody>
          <a:bodyPr rtlCol="0">
            <a:noAutofit/>
          </a:bodyPr>
          <a:lstStyle/>
          <a:p>
            <a:pPr indent="270510" algn="just" fontAlgn="auto">
              <a:lnSpc>
                <a:spcPct val="115000"/>
              </a:lnSpc>
              <a:spcAft>
                <a:spcPts val="0"/>
              </a:spcAft>
              <a:defRPr/>
            </a:pPr>
            <a:r>
              <a:rPr lang="uz-Cyrl-UZ" sz="2400" b="1" dirty="0" smtClean="0">
                <a:latin typeface="Times New Roman"/>
                <a:ea typeface="Calibri"/>
                <a:cs typeface="Times New Roman"/>
              </a:rPr>
              <a:t>ShAMOLNING GEOLOGIK FAOLIYaTI</a:t>
            </a:r>
            <a:r>
              <a:rPr lang="ru-RU" sz="2400" b="1" dirty="0" smtClean="0">
                <a:ea typeface="Calibri"/>
                <a:cs typeface="Times New Roman"/>
              </a:rPr>
              <a:t/>
            </a:r>
            <a:br>
              <a:rPr lang="ru-RU" sz="2400" b="1" dirty="0" smtClean="0">
                <a:ea typeface="Calibri"/>
                <a:cs typeface="Times New Roman"/>
              </a:rPr>
            </a:br>
            <a:r>
              <a:rPr lang="uz-Cyrl-UZ" sz="2400" b="1" dirty="0" smtClean="0">
                <a:latin typeface="Times New Roman"/>
                <a:ea typeface="Calibri"/>
                <a:cs typeface="Times New Roman"/>
              </a:rPr>
              <a:t>Shamol geologik jarayonlarda eng katta kuch-qudratga ega </a:t>
            </a:r>
            <a:r>
              <a:rPr lang="uz-Cyrl-UZ" sz="2400" b="1" dirty="0" smtClean="0">
                <a:latin typeface="Times New Roman"/>
                <a:ea typeface="Calibri"/>
                <a:cs typeface="Times New Roman"/>
              </a:rPr>
              <a:t>bo‘lgan </a:t>
            </a:r>
            <a:r>
              <a:rPr lang="uz-Cyrl-UZ" sz="2400" b="1" dirty="0" smtClean="0">
                <a:latin typeface="Times New Roman"/>
                <a:ea typeface="Calibri"/>
                <a:cs typeface="Times New Roman"/>
              </a:rPr>
              <a:t>atmosfera </a:t>
            </a:r>
            <a:r>
              <a:rPr lang="uz-Cyrl-UZ" sz="2400" b="1" dirty="0" smtClean="0">
                <a:latin typeface="Times New Roman"/>
                <a:ea typeface="Calibri"/>
                <a:cs typeface="Times New Roman"/>
              </a:rPr>
              <a:t>fakto</a:t>
            </a:r>
            <a:r>
              <a:rPr lang="en-US" sz="2400" b="1" dirty="0" smtClean="0">
                <a:latin typeface="Times New Roman"/>
                <a:ea typeface="Calibri"/>
                <a:cs typeface="Times New Roman"/>
              </a:rPr>
              <a:t>r</a:t>
            </a:r>
            <a:r>
              <a:rPr lang="uz-Cyrl-UZ" sz="2400" b="1" dirty="0" smtClean="0">
                <a:latin typeface="Times New Roman"/>
                <a:ea typeface="Calibri"/>
                <a:cs typeface="Times New Roman"/>
              </a:rPr>
              <a:t>laridan</a:t>
            </a:r>
            <a:r>
              <a:rPr lang="en-US" sz="2400" b="1" dirty="0" smtClean="0">
                <a:latin typeface="Times New Roman"/>
                <a:ea typeface="Calibri"/>
                <a:cs typeface="Times New Roman"/>
              </a:rPr>
              <a:t> </a:t>
            </a:r>
            <a:r>
              <a:rPr lang="en-US" sz="2400" b="1" dirty="0" err="1" smtClean="0">
                <a:latin typeface="Times New Roman"/>
                <a:ea typeface="Calibri"/>
                <a:cs typeface="Times New Roman"/>
              </a:rPr>
              <a:t>biri</a:t>
            </a:r>
            <a:r>
              <a:rPr lang="uz-Cyrl-UZ" sz="2400" b="1" dirty="0" smtClean="0">
                <a:latin typeface="Times New Roman"/>
                <a:ea typeface="Calibri"/>
                <a:cs typeface="Times New Roman"/>
              </a:rPr>
              <a:t> </a:t>
            </a:r>
            <a:r>
              <a:rPr lang="uz-Cyrl-UZ" sz="2400" b="1" dirty="0" smtClean="0">
                <a:latin typeface="Times New Roman"/>
                <a:ea typeface="Calibri"/>
                <a:cs typeface="Times New Roman"/>
              </a:rPr>
              <a:t>hisoblanib, uning geologik </a:t>
            </a:r>
            <a:r>
              <a:rPr lang="uz-Cyrl-UZ" sz="2400" b="1" dirty="0" smtClean="0">
                <a:latin typeface="Times New Roman"/>
                <a:ea typeface="Calibri"/>
                <a:cs typeface="Times New Roman"/>
              </a:rPr>
              <a:t>faoliyati </a:t>
            </a:r>
            <a:r>
              <a:rPr lang="en-US" sz="2400" b="1" dirty="0" smtClean="0">
                <a:latin typeface="Times New Roman"/>
                <a:ea typeface="Calibri"/>
                <a:cs typeface="Times New Roman"/>
              </a:rPr>
              <a:t>k</a:t>
            </a:r>
            <a:r>
              <a:rPr lang="uz-Cyrl-UZ" sz="2400" b="1" dirty="0" smtClean="0">
                <a:latin typeface="Times New Roman"/>
                <a:ea typeface="Calibri"/>
                <a:cs typeface="Times New Roman"/>
              </a:rPr>
              <a:t>o‘proq </a:t>
            </a:r>
            <a:r>
              <a:rPr lang="uz-Cyrl-UZ" sz="2400" b="1" dirty="0" smtClean="0">
                <a:latin typeface="Times New Roman"/>
                <a:ea typeface="Calibri"/>
                <a:cs typeface="Times New Roman"/>
              </a:rPr>
              <a:t>sahrolarda, daraxtsiz, o‘simliksiz, dashti sahro </a:t>
            </a:r>
            <a:r>
              <a:rPr lang="uz-Cyrl-UZ" sz="2400" b="1" dirty="0" smtClean="0">
                <a:latin typeface="Times New Roman"/>
                <a:ea typeface="Calibri"/>
                <a:cs typeface="Times New Roman"/>
              </a:rPr>
              <a:t>joylarda</a:t>
            </a:r>
            <a:r>
              <a:rPr lang="uz-Cyrl-UZ" sz="2400" b="1" dirty="0" smtClean="0">
                <a:latin typeface="Times New Roman"/>
                <a:ea typeface="Calibri"/>
                <a:cs typeface="Times New Roman"/>
              </a:rPr>
              <a:t>, iqlim tez o‘zgarib turadigan </a:t>
            </a:r>
            <a:r>
              <a:rPr lang="en-US" sz="2400" b="1" dirty="0" err="1" smtClean="0">
                <a:latin typeface="Times New Roman"/>
                <a:ea typeface="Calibri"/>
                <a:cs typeface="Times New Roman"/>
              </a:rPr>
              <a:t>geog</a:t>
            </a:r>
            <a:r>
              <a:rPr lang="uz-Cyrl-UZ" sz="2400" b="1" dirty="0" smtClean="0">
                <a:latin typeface="Times New Roman"/>
                <a:ea typeface="Calibri"/>
                <a:cs typeface="Times New Roman"/>
              </a:rPr>
              <a:t>r</a:t>
            </a:r>
            <a:r>
              <a:rPr lang="en-US" sz="2400" b="1" dirty="0" smtClean="0">
                <a:latin typeface="Times New Roman"/>
                <a:ea typeface="Calibri"/>
                <a:cs typeface="Times New Roman"/>
              </a:rPr>
              <a:t>a</a:t>
            </a:r>
            <a:r>
              <a:rPr lang="uz-Cyrl-UZ" sz="2400" b="1" dirty="0" smtClean="0">
                <a:latin typeface="Times New Roman"/>
                <a:ea typeface="Calibri"/>
                <a:cs typeface="Times New Roman"/>
              </a:rPr>
              <a:t>fik </a:t>
            </a:r>
            <a:r>
              <a:rPr lang="uz-Cyrl-UZ" sz="2400" b="1" dirty="0" smtClean="0">
                <a:latin typeface="Times New Roman"/>
                <a:ea typeface="Calibri"/>
                <a:cs typeface="Times New Roman"/>
              </a:rPr>
              <a:t>hududlarda </a:t>
            </a:r>
            <a:r>
              <a:rPr lang="uz-Cyrl-UZ" sz="2400" b="1" dirty="0" smtClean="0">
                <a:latin typeface="Times New Roman"/>
                <a:ea typeface="Calibri"/>
                <a:cs typeface="Times New Roman"/>
              </a:rPr>
              <a:t>ko‘z</a:t>
            </a:r>
            <a:r>
              <a:rPr lang="en-US" sz="2400" b="1" dirty="0" err="1" smtClean="0">
                <a:latin typeface="Times New Roman"/>
                <a:ea typeface="Calibri"/>
                <a:cs typeface="Times New Roman"/>
              </a:rPr>
              <a:t>ga</a:t>
            </a:r>
            <a:r>
              <a:rPr lang="uz-Cyrl-UZ" sz="2400" b="1" dirty="0" smtClean="0">
                <a:latin typeface="Times New Roman"/>
                <a:ea typeface="Calibri"/>
                <a:cs typeface="Times New Roman"/>
              </a:rPr>
              <a:t> </a:t>
            </a:r>
            <a:r>
              <a:rPr lang="uz-Cyrl-UZ" sz="2400" b="1" dirty="0" smtClean="0">
                <a:latin typeface="Times New Roman"/>
                <a:ea typeface="Calibri"/>
                <a:cs typeface="Times New Roman"/>
              </a:rPr>
              <a:t>aniq tashlanadi. Hisoblarning ko‘rsatishicha quruqlik </a:t>
            </a:r>
            <a:r>
              <a:rPr lang="uz-Cyrl-UZ" sz="2400" b="1" dirty="0" smtClean="0">
                <a:latin typeface="Times New Roman"/>
                <a:ea typeface="Calibri"/>
                <a:cs typeface="Times New Roman"/>
              </a:rPr>
              <a:t>maydonining </a:t>
            </a:r>
            <a:r>
              <a:rPr lang="uz-Cyrl-UZ" sz="2400" b="1" dirty="0" smtClean="0">
                <a:latin typeface="Times New Roman"/>
                <a:ea typeface="Calibri"/>
                <a:cs typeface="Times New Roman"/>
              </a:rPr>
              <a:t>1/5 qismi, ya’ni sahroli va yarim sahroli maydonlar shamol ishlari natijasida yuzaga </a:t>
            </a:r>
            <a:r>
              <a:rPr lang="uz-Cyrl-UZ" sz="2400" b="1" dirty="0" smtClean="0">
                <a:latin typeface="Times New Roman"/>
                <a:ea typeface="Calibri"/>
                <a:cs typeface="Times New Roman"/>
              </a:rPr>
              <a:t>kelgan</a:t>
            </a:r>
            <a:r>
              <a:rPr lang="en-US" sz="2400" b="1" dirty="0" smtClean="0">
                <a:latin typeface="Times New Roman"/>
                <a:ea typeface="Calibri"/>
                <a:cs typeface="Times New Roman"/>
              </a:rPr>
              <a:t> </a:t>
            </a:r>
            <a:r>
              <a:rPr lang="uz-Cyrl-UZ" sz="2400" b="1" dirty="0" smtClean="0">
                <a:latin typeface="Times New Roman"/>
                <a:ea typeface="Calibri"/>
                <a:cs typeface="Times New Roman"/>
              </a:rPr>
              <a:t>Maydalantan </a:t>
            </a:r>
            <a:r>
              <a:rPr lang="uz-Cyrl-UZ" sz="2400" b="1" dirty="0" smtClean="0">
                <a:latin typeface="Times New Roman"/>
                <a:ea typeface="Calibri"/>
                <a:cs typeface="Times New Roman"/>
              </a:rPr>
              <a:t>chaqiq </a:t>
            </a:r>
            <a:r>
              <a:rPr lang="uz-Cyrl-UZ" sz="2400" b="1" dirty="0" smtClean="0">
                <a:latin typeface="Times New Roman"/>
                <a:ea typeface="Calibri"/>
                <a:cs typeface="Times New Roman"/>
              </a:rPr>
              <a:t>jinslarni </a:t>
            </a:r>
            <a:r>
              <a:rPr lang="uz-Cyrl-UZ" sz="2400" b="1" dirty="0" smtClean="0">
                <a:latin typeface="Times New Roman"/>
                <a:ea typeface="Calibri"/>
                <a:cs typeface="Times New Roman"/>
              </a:rPr>
              <a:t>u yerdan ko‘chirish, sahrodagi qum barxanlarini yuzaga </a:t>
            </a:r>
            <a:r>
              <a:rPr lang="uz-Cyrl-UZ" sz="2400" b="1" dirty="0" smtClean="0">
                <a:latin typeface="Times New Roman"/>
                <a:ea typeface="Calibri"/>
                <a:cs typeface="Times New Roman"/>
              </a:rPr>
              <a:t>keltirish</a:t>
            </a:r>
            <a:r>
              <a:rPr lang="uz-Cyrl-UZ" sz="2400" b="1" dirty="0" smtClean="0">
                <a:latin typeface="Times New Roman"/>
                <a:ea typeface="Calibri"/>
                <a:cs typeface="Times New Roman"/>
              </a:rPr>
              <a:t>, ayrim yumshoq joylarni yalab, o‘pirib, kovlab ketish, turli-tuman shakl ko‘rinishiga ega bo‘lgan qoya toshlarni vujudga </a:t>
            </a:r>
            <a:r>
              <a:rPr lang="uz-Cyrl-UZ" sz="2400" b="1" dirty="0" smtClean="0">
                <a:latin typeface="Times New Roman"/>
                <a:ea typeface="Calibri"/>
                <a:cs typeface="Times New Roman"/>
              </a:rPr>
              <a:t>keltirish </a:t>
            </a:r>
            <a:r>
              <a:rPr lang="uz-Cyrl-UZ" sz="2400" b="1" dirty="0" smtClean="0">
                <a:latin typeface="Times New Roman"/>
                <a:ea typeface="Calibri"/>
                <a:cs typeface="Times New Roman"/>
              </a:rPr>
              <a:t>hodisalari shamolning geologik faoliyatidir. Yer </a:t>
            </a:r>
            <a:r>
              <a:rPr lang="uz-Cyrl-UZ" sz="2400" b="1" dirty="0" smtClean="0">
                <a:latin typeface="Times New Roman"/>
                <a:ea typeface="Calibri"/>
                <a:cs typeface="Times New Roman"/>
              </a:rPr>
              <a:t>yuzid</a:t>
            </a:r>
            <a:r>
              <a:rPr lang="en-US" sz="2400" b="1" dirty="0" smtClean="0">
                <a:latin typeface="Times New Roman"/>
                <a:ea typeface="Calibri"/>
                <a:cs typeface="Times New Roman"/>
              </a:rPr>
              <a:t>a</a:t>
            </a:r>
            <a:r>
              <a:rPr lang="uz-Cyrl-UZ" sz="2400" b="1" dirty="0" smtClean="0">
                <a:latin typeface="Times New Roman"/>
                <a:ea typeface="Calibri"/>
                <a:cs typeface="Times New Roman"/>
              </a:rPr>
              <a:t> </a:t>
            </a:r>
            <a:r>
              <a:rPr lang="uz-Cyrl-UZ" sz="2400" b="1" dirty="0" smtClean="0">
                <a:latin typeface="Times New Roman"/>
                <a:ea typeface="Calibri"/>
                <a:cs typeface="Times New Roman"/>
              </a:rPr>
              <a:t>doimiy yoki vaqt-vaqti bilan, ayniqsa to‘satdan esib keladigan shamol xillari mavjud.</a:t>
            </a:r>
            <a:r>
              <a:rPr lang="ru-RU" sz="2400" b="1" dirty="0" smtClean="0">
                <a:ea typeface="Calibri"/>
                <a:cs typeface="Times New Roman"/>
              </a:rPr>
              <a:t/>
            </a:r>
            <a:br>
              <a:rPr lang="ru-RU" sz="2400" b="1" dirty="0" smtClean="0">
                <a:ea typeface="Calibri"/>
                <a:cs typeface="Times New Roman"/>
              </a:rPr>
            </a:br>
            <a:endParaRPr lang="ru-RU" sz="2400" b="1" dirty="0" smtClean="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791</Words>
  <Application>Microsoft Office PowerPoint</Application>
  <PresentationFormat>Экран (4:3)</PresentationFormat>
  <Paragraphs>209</Paragraphs>
  <Slides>70</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70</vt:i4>
      </vt:variant>
    </vt:vector>
  </HeadingPairs>
  <TitlesOfParts>
    <vt:vector size="71" baseType="lpstr">
      <vt:lpstr>Тема Office</vt:lpstr>
      <vt:lpstr>Презентация PowerPoint</vt:lpstr>
      <vt:lpstr>Shamollarning, muzlik, ko‘l va botqoqliklarning geologik faoliyati. Tog‘ jinslari, foydali qazilmalar. Yer usti relefining o‘zgarishi. </vt:lpstr>
      <vt:lpstr>Презентация PowerPoint</vt:lpstr>
      <vt:lpstr>Презентация PowerPoint</vt:lpstr>
      <vt:lpstr>Reja:  1.Shamollarning, muzlik, ko‘l va 2.botqoqliklarning geologik faoliyati.  3.Tog‘ jinslari, foydali qazilmalar.  4.Yer usti relefining o‘zgarishi </vt:lpstr>
      <vt:lpstr>Презентация PowerPoint</vt:lpstr>
      <vt:lpstr>BLIS  SAVOL 1. Shamol nima? 2. Muzlik nima? 3. Botqoqlik nima? 4. Tog‘ jinsi nima? 5. Foydali qazilma tushunchasi. </vt:lpstr>
      <vt:lpstr>Fig. 7.25abc</vt:lpstr>
      <vt:lpstr>ShAMOLNING GEOLOGIK FAOLIYaTI Shamol geologik jarayonlarda eng katta kuch-qudratga ega bo‘lgan atmosfera faktorlaridan biri hisoblanib, uning geologik faoliyati ko‘proq sahrolarda, daraxtsiz, o‘simliksiz, dashti sahro joylarda, iqlim tez o‘zgarib turadigan geografik hududlarda ko‘zga aniq tashlanadi. Hisoblarning ko‘rsatishicha quruqlik maydonining 1/5 qismi, ya’ni sahroli va yarim sahroli maydonlar shamol ishlari natijasida yuzaga kelgan Maydalantan chaqiq jinslarni u yerdan ko‘chirish, sahrodagi qum barxanlarini yuzaga keltirish, ayrim yumshoq joylarni yalab, o‘pirib, kovlab ketish, turli-tuman shakl ko‘rinishiga ega bo‘lgan qoya toshlarni vujudga keltirish hodisalari shamolning geologik faoliyatidir. Yer yuzida doimiy yoki vaqt-vaqti bilan, ayniqsa to‘satdan esib keladigan shamol xillari mavjud. </vt:lpstr>
      <vt:lpstr>Презентация PowerPoint</vt:lpstr>
      <vt:lpstr>Презентация PowerPoint</vt:lpstr>
      <vt:lpstr>MUZLIKLARNING GEOLOGIK FAOLIYATI Muzliklarning asosiy qismi kristallangan suvdan (muzdan) va qolgan qismi firina (zichlangan yarim muz qolidagi qor uyumi)-dan iborat, hajmi katta, qor chegarasining yuqori qismida joylashgan, atmosfera yog‘ingarchiligidan hosil bo‘lgan va uzoq vaqt davomida erib ketmay harakatsiz yoki harakatda bo‘lgan jism massasidir, Antarktidadagi doimiy muzliklarning ko‘pchiligi harakatsizdir.  </vt:lpstr>
      <vt:lpstr>Fig. 7.27a</vt:lpstr>
      <vt:lpstr>Fig. 6.08b</vt:lpstr>
      <vt:lpstr>KO‘L VA BOTQOQLIKLARNING GEOLOGIK FAOLIYATI Atrofi quruqlik bilan o‘ralgan, dengiz bilan bevosita aloqasi yo‘q suv to‘lgan chuqur havzalarga ko‘l deyiladi. Ko‘l suvlarining ayrimlari tashqi muhitga oz miqdorda oqib turadi, lekin ko‘pchilik ko‘llarning suvi. Turg`un holida turadi. Ko`llarning genetik xillari. Ko‘llar turli xil geologik jarayonlar natijasida vujudga kelgan. Ko‘llar vujudga kelishiga qarab tektonik, denudatsion, erozion, to‘g‘on, sun’iy (inson qo‘li bilan yuzaga keltirilayotgan suv omborlari) va boshqa ko‘llarga bo‘linadi. </vt:lpstr>
      <vt:lpstr>Презентация PowerPoint</vt:lpstr>
      <vt:lpstr>Fig. 7.03</vt:lpstr>
      <vt:lpstr>Fig. 7.11b</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Fig. 7.27c</vt:lpstr>
      <vt:lpstr>Презентация PowerPoint</vt:lpstr>
      <vt:lpstr>Fig. 22.01 b</vt:lpstr>
      <vt:lpstr>Fig. 22.04 a</vt:lpstr>
      <vt:lpstr>Fig. 22.05 a</vt:lpstr>
      <vt:lpstr>Fig. 22.05 b</vt:lpstr>
      <vt:lpstr>Fig. 22.04 c</vt:lpstr>
      <vt:lpstr>Презентация PowerPoint</vt:lpstr>
      <vt:lpstr>Презентация PowerPoint</vt:lpstr>
      <vt:lpstr>Fig. 22.13 b</vt:lpstr>
      <vt:lpstr>Презентация PowerPoint</vt:lpstr>
      <vt:lpstr>Fig. 22.13 c</vt:lpstr>
      <vt:lpstr>Презентация PowerPoint</vt:lpstr>
      <vt:lpstr>Fig. 22.12</vt:lpstr>
      <vt:lpstr>Fig. 22.15 b</vt:lpstr>
      <vt:lpstr>Презентация PowerPoint</vt:lpstr>
      <vt:lpstr>Презентация PowerPoint</vt:lpstr>
      <vt:lpstr>Fig. 22.15 d</vt:lpstr>
      <vt:lpstr>Fig. 22.15 a</vt:lpstr>
      <vt:lpstr>Презентация PowerPoint</vt:lpstr>
      <vt:lpstr>Презентация PowerPoint</vt:lpstr>
      <vt:lpstr>Презентация PowerPoint</vt:lpstr>
      <vt:lpstr>Fig. 22.17 d</vt:lpstr>
      <vt:lpstr>Fig. 22.17 c</vt:lpstr>
      <vt:lpstr>Fig. 22.18 a</vt:lpstr>
      <vt:lpstr>Fig. 22.18 b</vt:lpstr>
      <vt:lpstr>Fig. 22.18 c</vt:lpstr>
      <vt:lpstr>Презентация PowerPoint</vt:lpstr>
      <vt:lpstr>Fig. 22.20</vt:lpstr>
      <vt:lpstr>Презентация PowerPoint</vt:lpstr>
      <vt:lpstr>Презентация PowerPoint</vt:lpstr>
      <vt:lpstr>Fig. 22.17 b</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Fig. 7.10c</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Shamollarning, muzlik, ko‘l va botqoqliklarning geologik faoliyati. Tog‘ jinslari, foydali qazilmalar. Yer usti relefining o‘zgarishi.</dc:title>
  <dc:creator>SEVEN</dc:creator>
  <cp:lastModifiedBy>Doctor Umid</cp:lastModifiedBy>
  <cp:revision>10</cp:revision>
  <dcterms:created xsi:type="dcterms:W3CDTF">2016-05-02T04:04:38Z</dcterms:created>
  <dcterms:modified xsi:type="dcterms:W3CDTF">2019-12-07T05:03:51Z</dcterms:modified>
</cp:coreProperties>
</file>