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6" r:id="rId4"/>
    <p:sldId id="258" r:id="rId5"/>
    <p:sldId id="267" r:id="rId6"/>
    <p:sldId id="259" r:id="rId7"/>
    <p:sldId id="265" r:id="rId8"/>
    <p:sldId id="269" r:id="rId9"/>
    <p:sldId id="260" r:id="rId10"/>
    <p:sldId id="268" r:id="rId11"/>
    <p:sldId id="271" r:id="rId12"/>
    <p:sldId id="261" r:id="rId13"/>
    <p:sldId id="272" r:id="rId14"/>
    <p:sldId id="273" r:id="rId15"/>
    <p:sldId id="274" r:id="rId16"/>
    <p:sldId id="275" r:id="rId17"/>
    <p:sldId id="276" r:id="rId18"/>
    <p:sldId id="277"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45" autoAdjust="0"/>
    <p:restoredTop sz="86429" autoAdjust="0"/>
  </p:normalViewPr>
  <p:slideViewPr>
    <p:cSldViewPr>
      <p:cViewPr varScale="1">
        <p:scale>
          <a:sx n="75" d="100"/>
          <a:sy n="75" d="100"/>
        </p:scale>
        <p:origin x="-1002" y="-906"/>
      </p:cViewPr>
      <p:guideLst>
        <p:guide orient="horz" pos="2160"/>
        <p:guide pos="2880"/>
      </p:guideLst>
    </p:cSldViewPr>
  </p:slideViewPr>
  <p:outlineViewPr>
    <p:cViewPr>
      <p:scale>
        <a:sx n="33" d="100"/>
        <a:sy n="33" d="100"/>
      </p:scale>
      <p:origin x="0" y="1884"/>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5.xml"/><Relationship Id="rId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BDF0A31-BA1E-4F97-BD16-AA5C4F001315}" type="datetimeFigureOut">
              <a:rPr lang="ru-RU"/>
              <a:pPr>
                <a:defRPr/>
              </a:pPr>
              <a:t>19.05.2018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E3C94BA-E377-46CD-9B5E-8F53DA4E93A9}" type="slidenum">
              <a:rPr lang="ru-RU"/>
              <a:pPr>
                <a:defRPr/>
              </a:pPr>
              <a:t>‹#›</a:t>
            </a:fld>
            <a:endParaRPr lang="ru-RU"/>
          </a:p>
        </p:txBody>
      </p:sp>
    </p:spTree>
    <p:extLst>
      <p:ext uri="{BB962C8B-B14F-4D97-AF65-F5344CB8AC3E}">
        <p14:creationId xmlns:p14="http://schemas.microsoft.com/office/powerpoint/2010/main" val="2370756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18876C-A9FE-41B5-A5C5-782A70D3B6B4}" type="slidenum">
              <a:rPr lang="en-US" smtClean="0">
                <a:latin typeface="Arial" charset="0"/>
              </a:rPr>
              <a:pPr fontAlgn="base">
                <a:spcBef>
                  <a:spcPct val="0"/>
                </a:spcBef>
                <a:spcAft>
                  <a:spcPct val="0"/>
                </a:spcAft>
                <a:defRPr/>
              </a:pPr>
              <a:t>3</a:t>
            </a:fld>
            <a:endParaRPr lang="en-US" smtClean="0">
              <a:latin typeface="Arial" charset="0"/>
            </a:endParaRPr>
          </a:p>
        </p:txBody>
      </p:sp>
      <p:sp>
        <p:nvSpPr>
          <p:cNvPr id="225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ru-RU" smtClean="0">
              <a:latin typeface="Times New Roman" pitchFamily="18" charset="0"/>
            </a:endParaRPr>
          </a:p>
        </p:txBody>
      </p:sp>
    </p:spTree>
    <p:extLst>
      <p:ext uri="{BB962C8B-B14F-4D97-AF65-F5344CB8AC3E}">
        <p14:creationId xmlns:p14="http://schemas.microsoft.com/office/powerpoint/2010/main" val="265555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E8752BD1-D493-478C-BA52-17954D1DBE85}" type="slidenum">
              <a:rPr lang="en-US" smtClean="0"/>
              <a:pPr>
                <a:defRPr/>
              </a:pPr>
              <a:t>13</a:t>
            </a:fld>
            <a:endParaRPr lang="en-US" smtClean="0"/>
          </a:p>
        </p:txBody>
      </p:sp>
      <p:sp>
        <p:nvSpPr>
          <p:cNvPr id="23555" name="Rectangle 2"/>
          <p:cNvSpPr>
            <a:spLocks noGrp="1" noRot="1" noChangeAspect="1" noChangeArrowheads="1" noTextEdit="1"/>
          </p:cNvSpPr>
          <p:nvPr>
            <p:ph type="sldImg"/>
          </p:nvPr>
        </p:nvSpPr>
        <p:spPr bwMode="auto">
          <a:xfrm>
            <a:off x="3429000" y="2400300"/>
            <a:ext cx="0" cy="0"/>
          </a:xfrm>
          <a:noFill/>
          <a:ln>
            <a:solidFill>
              <a:srgbClr val="000000"/>
            </a:solidFill>
            <a:miter lim="800000"/>
            <a:headEnd/>
            <a:tailEnd/>
          </a:ln>
        </p:spPr>
      </p:sp>
      <p:sp>
        <p:nvSpPr>
          <p:cNvPr id="23556" name="Rectangle 3"/>
          <p:cNvSpPr>
            <a:spLocks noGrp="1" noChangeArrowheads="1"/>
          </p:cNvSpPr>
          <p:nvPr>
            <p:ph type="body" idx="1"/>
          </p:nvPr>
        </p:nvSpPr>
        <p:spPr bwMode="auto">
          <a:xfrm>
            <a:off x="914400" y="4192588"/>
            <a:ext cx="1200150" cy="274637"/>
          </a:xfrm>
          <a:noFill/>
        </p:spPr>
        <p:txBody>
          <a:bodyPr wrap="square" numCol="1" anchor="t" anchorCtr="0" compatLnSpc="1">
            <a:prstTxWarp prst="textNoShape">
              <a:avLst/>
            </a:prstTxWarp>
          </a:bodyPr>
          <a:lstStyle/>
          <a:p>
            <a:pPr eaLnBrk="1" hangingPunct="1"/>
            <a:endParaRPr lang="ru-RU" smtClean="0">
              <a:latin typeface="Times New Roman" pitchFamily="18" charset="0"/>
            </a:endParaRPr>
          </a:p>
        </p:txBody>
      </p:sp>
    </p:spTree>
    <p:extLst>
      <p:ext uri="{BB962C8B-B14F-4D97-AF65-F5344CB8AC3E}">
        <p14:creationId xmlns:p14="http://schemas.microsoft.com/office/powerpoint/2010/main" val="686630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3A081531-C9A2-4F52-A8F0-5BD8AB80BF5C}" type="slidenum">
              <a:rPr lang="en-US" smtClean="0"/>
              <a:pPr>
                <a:defRPr/>
              </a:pPr>
              <a:t>14</a:t>
            </a:fld>
            <a:endParaRPr lang="en-US" smtClean="0"/>
          </a:p>
        </p:txBody>
      </p:sp>
      <p:sp>
        <p:nvSpPr>
          <p:cNvPr id="24579" name="Rectangle 2"/>
          <p:cNvSpPr>
            <a:spLocks noGrp="1" noRot="1" noChangeAspect="1" noChangeArrowheads="1" noTextEdit="1"/>
          </p:cNvSpPr>
          <p:nvPr>
            <p:ph type="sldImg"/>
          </p:nvPr>
        </p:nvSpPr>
        <p:spPr bwMode="auto">
          <a:xfrm>
            <a:off x="3429000" y="2400300"/>
            <a:ext cx="0" cy="0"/>
          </a:xfrm>
          <a:solidFill>
            <a:srgbClr val="FFFFFF"/>
          </a:solidFill>
          <a:ln>
            <a:solidFill>
              <a:srgbClr val="000000"/>
            </a:solidFill>
            <a:miter lim="800000"/>
            <a:headEnd/>
            <a:tailEnd/>
          </a:ln>
        </p:spPr>
      </p:sp>
      <p:sp>
        <p:nvSpPr>
          <p:cNvPr id="24580" name="Rectangle 3"/>
          <p:cNvSpPr>
            <a:spLocks noGrp="1" noChangeArrowheads="1"/>
          </p:cNvSpPr>
          <p:nvPr>
            <p:ph type="body" idx="1"/>
          </p:nvPr>
        </p:nvSpPr>
        <p:spPr bwMode="auto">
          <a:xfrm>
            <a:off x="914400" y="4192588"/>
            <a:ext cx="1200150" cy="27463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ru-RU" smtClean="0">
              <a:latin typeface="Times New Roman" pitchFamily="18" charset="0"/>
            </a:endParaRPr>
          </a:p>
        </p:txBody>
      </p:sp>
    </p:spTree>
    <p:extLst>
      <p:ext uri="{BB962C8B-B14F-4D97-AF65-F5344CB8AC3E}">
        <p14:creationId xmlns:p14="http://schemas.microsoft.com/office/powerpoint/2010/main" val="55758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8CAF14EB-5988-4654-83A7-4CC52BD492FC}" type="slidenum">
              <a:rPr lang="en-US" smtClean="0"/>
              <a:pPr>
                <a:defRPr/>
              </a:pPr>
              <a:t>15</a:t>
            </a:fld>
            <a:endParaRPr lang="en-US" smtClean="0"/>
          </a:p>
        </p:txBody>
      </p:sp>
      <p:sp>
        <p:nvSpPr>
          <p:cNvPr id="25603" name="Rectangle 2"/>
          <p:cNvSpPr>
            <a:spLocks noGrp="1" noRot="1" noChangeAspect="1" noChangeArrowheads="1" noTextEdit="1"/>
          </p:cNvSpPr>
          <p:nvPr>
            <p:ph type="sldImg"/>
          </p:nvPr>
        </p:nvSpPr>
        <p:spPr bwMode="auto">
          <a:xfrm>
            <a:off x="3429000" y="2400300"/>
            <a:ext cx="0" cy="0"/>
          </a:xfrm>
          <a:noFill/>
          <a:ln>
            <a:solidFill>
              <a:srgbClr val="000000"/>
            </a:solidFill>
            <a:miter lim="800000"/>
            <a:headEnd/>
            <a:tailEnd/>
          </a:ln>
        </p:spPr>
      </p:sp>
      <p:sp>
        <p:nvSpPr>
          <p:cNvPr id="25604" name="Rectangle 3"/>
          <p:cNvSpPr>
            <a:spLocks noGrp="1" noChangeArrowheads="1"/>
          </p:cNvSpPr>
          <p:nvPr>
            <p:ph type="body" idx="1"/>
          </p:nvPr>
        </p:nvSpPr>
        <p:spPr bwMode="auto">
          <a:xfrm>
            <a:off x="914400" y="4192588"/>
            <a:ext cx="1200150" cy="274637"/>
          </a:xfrm>
          <a:noFill/>
        </p:spPr>
        <p:txBody>
          <a:bodyPr wrap="square" numCol="1" anchor="t" anchorCtr="0" compatLnSpc="1">
            <a:prstTxWarp prst="textNoShape">
              <a:avLst/>
            </a:prstTxWarp>
          </a:bodyPr>
          <a:lstStyle/>
          <a:p>
            <a:pPr eaLnBrk="1" hangingPunct="1"/>
            <a:endParaRPr lang="ru-RU" smtClean="0">
              <a:latin typeface="Times New Roman" pitchFamily="18" charset="0"/>
            </a:endParaRPr>
          </a:p>
        </p:txBody>
      </p:sp>
    </p:spTree>
    <p:extLst>
      <p:ext uri="{BB962C8B-B14F-4D97-AF65-F5344CB8AC3E}">
        <p14:creationId xmlns:p14="http://schemas.microsoft.com/office/powerpoint/2010/main" val="371536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9FE73502-0900-4C19-A432-C1551D17C2F3}" type="slidenum">
              <a:rPr lang="en-US" smtClean="0"/>
              <a:pPr>
                <a:defRPr/>
              </a:pPr>
              <a:t>16</a:t>
            </a:fld>
            <a:endParaRPr lang="en-US" smtClean="0"/>
          </a:p>
        </p:txBody>
      </p:sp>
      <p:sp>
        <p:nvSpPr>
          <p:cNvPr id="26627" name="Rectangle 2"/>
          <p:cNvSpPr>
            <a:spLocks noGrp="1" noRot="1" noChangeAspect="1" noChangeArrowheads="1" noTextEdit="1"/>
          </p:cNvSpPr>
          <p:nvPr>
            <p:ph type="sldImg"/>
          </p:nvPr>
        </p:nvSpPr>
        <p:spPr bwMode="auto">
          <a:xfrm>
            <a:off x="3429000" y="2400300"/>
            <a:ext cx="0" cy="0"/>
          </a:xfrm>
          <a:solidFill>
            <a:srgbClr val="FFFFFF"/>
          </a:solidFill>
          <a:ln>
            <a:solidFill>
              <a:srgbClr val="000000"/>
            </a:solidFill>
            <a:miter lim="800000"/>
            <a:headEnd/>
            <a:tailEnd/>
          </a:ln>
        </p:spPr>
      </p:sp>
      <p:sp>
        <p:nvSpPr>
          <p:cNvPr id="26628" name="Rectangle 3"/>
          <p:cNvSpPr>
            <a:spLocks noGrp="1" noChangeArrowheads="1"/>
          </p:cNvSpPr>
          <p:nvPr>
            <p:ph type="body" idx="1"/>
          </p:nvPr>
        </p:nvSpPr>
        <p:spPr bwMode="auto">
          <a:xfrm>
            <a:off x="914400" y="4192588"/>
            <a:ext cx="1200150" cy="27463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ru-RU" smtClean="0">
              <a:latin typeface="Times New Roman" pitchFamily="18" charset="0"/>
            </a:endParaRPr>
          </a:p>
        </p:txBody>
      </p:sp>
    </p:spTree>
    <p:extLst>
      <p:ext uri="{BB962C8B-B14F-4D97-AF65-F5344CB8AC3E}">
        <p14:creationId xmlns:p14="http://schemas.microsoft.com/office/powerpoint/2010/main" val="2395806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D197EB33-0F62-41D4-B409-6BFB45BA4A23}" type="slidenum">
              <a:rPr lang="en-US" smtClean="0"/>
              <a:pPr>
                <a:defRPr/>
              </a:pPr>
              <a:t>17</a:t>
            </a:fld>
            <a:endParaRPr lang="en-US" smtClean="0"/>
          </a:p>
        </p:txBody>
      </p:sp>
      <p:sp>
        <p:nvSpPr>
          <p:cNvPr id="27651" name="Rectangle 2"/>
          <p:cNvSpPr>
            <a:spLocks noGrp="1" noRot="1" noChangeAspect="1" noChangeArrowheads="1" noTextEdit="1"/>
          </p:cNvSpPr>
          <p:nvPr>
            <p:ph type="sldImg"/>
          </p:nvPr>
        </p:nvSpPr>
        <p:spPr bwMode="auto">
          <a:xfrm>
            <a:off x="3429000" y="2400300"/>
            <a:ext cx="0" cy="0"/>
          </a:xfrm>
          <a:solidFill>
            <a:srgbClr val="FFFFFF"/>
          </a:solidFill>
          <a:ln>
            <a:solidFill>
              <a:srgbClr val="000000"/>
            </a:solidFill>
            <a:miter lim="800000"/>
            <a:headEnd/>
            <a:tailEnd/>
          </a:ln>
        </p:spPr>
      </p:sp>
      <p:sp>
        <p:nvSpPr>
          <p:cNvPr id="27652" name="Rectangle 3"/>
          <p:cNvSpPr>
            <a:spLocks noGrp="1" noChangeArrowheads="1"/>
          </p:cNvSpPr>
          <p:nvPr>
            <p:ph type="body" idx="1"/>
          </p:nvPr>
        </p:nvSpPr>
        <p:spPr bwMode="auto">
          <a:xfrm>
            <a:off x="914400" y="4192588"/>
            <a:ext cx="1200150" cy="27463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ru-RU" smtClean="0">
              <a:latin typeface="Times New Roman" pitchFamily="18" charset="0"/>
            </a:endParaRPr>
          </a:p>
        </p:txBody>
      </p:sp>
    </p:spTree>
    <p:extLst>
      <p:ext uri="{BB962C8B-B14F-4D97-AF65-F5344CB8AC3E}">
        <p14:creationId xmlns:p14="http://schemas.microsoft.com/office/powerpoint/2010/main" val="377828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45980E6-4AF7-4FE9-989A-4CF3BAF041ED}" type="datetimeFigureOut">
              <a:rPr lang="ru-RU"/>
              <a:pPr>
                <a:defRPr/>
              </a:pPr>
              <a:t>19.05.2018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843F186-FB9E-476D-A334-E4068E87198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82F857F-6804-4DA2-8B95-24BDA7B1C3C1}" type="datetimeFigureOut">
              <a:rPr lang="ru-RU"/>
              <a:pPr>
                <a:defRPr/>
              </a:pPr>
              <a:t>19.05.2018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0C17DB8-F81A-4F3C-AC6F-2BF2574F74B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259B5CC-22E7-429F-BFF4-1CDABCE8C50F}" type="datetimeFigureOut">
              <a:rPr lang="ru-RU"/>
              <a:pPr>
                <a:defRPr/>
              </a:pPr>
              <a:t>19.05.2018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7C5FE7D-D87C-495F-A4F7-2E51D44D09F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B3CC8F0-FDDB-48EB-8B45-CBAF03447793}" type="datetimeFigureOut">
              <a:rPr lang="ru-RU"/>
              <a:pPr>
                <a:defRPr/>
              </a:pPr>
              <a:t>19.05.2018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71C3D04-DDFE-4525-820E-4ED9E102582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23F3FA8-0846-44AF-A491-B55AB3056083}" type="datetimeFigureOut">
              <a:rPr lang="ru-RU"/>
              <a:pPr>
                <a:defRPr/>
              </a:pPr>
              <a:t>19.05.2018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0279AFA-BCE3-4F09-9E02-B880ADE2C5B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E9A7DB3-C621-4120-8249-68B3B2866831}" type="datetimeFigureOut">
              <a:rPr lang="ru-RU"/>
              <a:pPr>
                <a:defRPr/>
              </a:pPr>
              <a:t>19.05.2018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BC68C57-EF40-4CAA-A41E-3D88F4C8D86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FD59973-BE06-4A16-B380-9155B60BCE03}" type="datetimeFigureOut">
              <a:rPr lang="ru-RU"/>
              <a:pPr>
                <a:defRPr/>
              </a:pPr>
              <a:t>19.05.2018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9985C5E-A4AF-4A50-BBB4-D126E96E46D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90855CC-3E7C-444B-89FE-EF8B3187C345}" type="datetimeFigureOut">
              <a:rPr lang="ru-RU"/>
              <a:pPr>
                <a:defRPr/>
              </a:pPr>
              <a:t>19.05.2018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CB00DC3-0C2C-4C18-B6E2-966F4ECB2AF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8DCD2E6-149A-4FF2-93AA-1D9A6444CF89}" type="datetimeFigureOut">
              <a:rPr lang="ru-RU"/>
              <a:pPr>
                <a:defRPr/>
              </a:pPr>
              <a:t>19.05.2018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BE06113-0B48-425B-9C93-E88C9A1BFF9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55CE83F-9C24-49C9-BF04-C1ADA94C1286}" type="datetimeFigureOut">
              <a:rPr lang="ru-RU"/>
              <a:pPr>
                <a:defRPr/>
              </a:pPr>
              <a:t>19.05.2018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DF4EE58-ECC2-4B59-8D5E-CCA11E4B1F5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8D83301-AB8D-4A32-811E-E6F9D027B9E7}" type="datetimeFigureOut">
              <a:rPr lang="ru-RU"/>
              <a:pPr>
                <a:defRPr/>
              </a:pPr>
              <a:t>19.05.2018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37901D0-6A83-44BC-9276-756A524E7D0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8000"/>
            <a:lum/>
          </a:blip>
          <a:srcRect/>
          <a:stretch>
            <a:fillRect l="-17000" r="-17000"/>
          </a:stretch>
        </a:blip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5D66799-5C1C-487F-BD54-CA27C27F83B6}" type="datetimeFigureOut">
              <a:rPr lang="ru-RU"/>
              <a:pPr>
                <a:defRPr/>
              </a:pPr>
              <a:t>19.05.2018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269791-3564-46FE-866A-000CFD75803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3"/>
          <p:cNvSpPr>
            <a:spLocks noGrp="1"/>
          </p:cNvSpPr>
          <p:nvPr>
            <p:ph type="ctrTitle"/>
          </p:nvPr>
        </p:nvSpPr>
        <p:spPr>
          <a:xfrm>
            <a:off x="685800" y="714375"/>
            <a:ext cx="7772400" cy="5072063"/>
          </a:xfrm>
        </p:spPr>
        <p:txBody>
          <a:bodyPr/>
          <a:lstStyle/>
          <a:p>
            <a:pPr eaLnBrk="1" hangingPunct="1"/>
            <a:r>
              <a:rPr lang="uz-Cyrl-UZ" sz="3200" b="1" smtClean="0">
                <a:latin typeface="Times New Roman" pitchFamily="18" charset="0"/>
                <a:cs typeface="Calibri" pitchFamily="34" charset="0"/>
              </a:rPr>
              <a:t>Tektonik jarayonlar. Tektonik xarakatlarning xillari.(tebranma</a:t>
            </a:r>
            <a:r>
              <a:rPr lang="ru-RU" sz="3200" b="1" smtClean="0">
                <a:latin typeface="Times New Roman" pitchFamily="18" charset="0"/>
                <a:cs typeface="Calibri" pitchFamily="34" charset="0"/>
              </a:rPr>
              <a:t>, yorma, seysmik jarayonlar).</a:t>
            </a:r>
            <a:r>
              <a:rPr lang="uz-Cyrl-UZ" sz="3200" b="1" smtClean="0">
                <a:latin typeface="Times New Roman" pitchFamily="18" charset="0"/>
                <a:cs typeface="Calibri" pitchFamily="34" charset="0"/>
              </a:rPr>
              <a:t> Ye</a:t>
            </a:r>
            <a:r>
              <a:rPr lang="en-US" sz="3200" b="1" smtClean="0">
                <a:latin typeface="Times New Roman" pitchFamily="18" charset="0"/>
                <a:cs typeface="Calibri" pitchFamily="34" charset="0"/>
              </a:rPr>
              <a:t>rning asosiy geostrukturalari. Geosinklinal va platforma viloyatlari va ularning unsurlari. </a:t>
            </a:r>
            <a:r>
              <a:rPr lang="ru-RU" sz="3200" b="1" smtClean="0">
                <a:latin typeface="Times New Roman" pitchFamily="18" charset="0"/>
                <a:cs typeface="Calibri" pitchFamily="34" charset="0"/>
              </a:rPr>
              <a:t>Litosfera tektonik plitalari</a:t>
            </a:r>
            <a:endParaRPr lang="ru-RU" sz="3200" b="1"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2286000"/>
            <a:ext cx="7772400" cy="1143000"/>
          </a:xfrm>
        </p:spPr>
        <p:txBody>
          <a:bodyPr/>
          <a:lstStyle/>
          <a:p>
            <a:pPr eaLnBrk="1" hangingPunct="1"/>
            <a:r>
              <a:rPr lang="en-US" smtClean="0">
                <a:latin typeface="Arial" charset="0"/>
              </a:rPr>
              <a:t>Fig. 6.11a</a:t>
            </a:r>
          </a:p>
        </p:txBody>
      </p:sp>
      <p:sp>
        <p:nvSpPr>
          <p:cNvPr id="7171" name="Rectangle 3"/>
          <p:cNvSpPr>
            <a:spLocks noGrp="1" noChangeArrowheads="1"/>
          </p:cNvSpPr>
          <p:nvPr>
            <p:ph type="subTitle" idx="1"/>
          </p:nvPr>
        </p:nvSpPr>
        <p:spPr/>
        <p:txBody>
          <a:bodyPr rtlCol="0">
            <a:normAutofit/>
          </a:bodyPr>
          <a:lstStyle/>
          <a:p>
            <a:pPr eaLnBrk="1" fontAlgn="auto" hangingPunct="1">
              <a:spcBef>
                <a:spcPct val="50000"/>
              </a:spcBef>
              <a:spcAft>
                <a:spcPts val="0"/>
              </a:spcAft>
              <a:buFont typeface="Arial" pitchFamily="34" charset="0"/>
              <a:buNone/>
              <a:defRPr/>
            </a:pPr>
            <a:r>
              <a:rPr lang="en-US" smtClean="0"/>
              <a:t>Stephen Marshak</a:t>
            </a:r>
          </a:p>
        </p:txBody>
      </p:sp>
      <p:pic>
        <p:nvPicPr>
          <p:cNvPr id="14340" name="Picture 4" descr="C:\Documents and Settings\Administrator\My Documents\Hawk\WWNorton\earth_ch6\Fig. 06.11a.png"/>
          <p:cNvPicPr>
            <a:picLocks noChangeAspect="1" noChangeArrowheads="1"/>
          </p:cNvPicPr>
          <p:nvPr/>
        </p:nvPicPr>
        <p:blipFill>
          <a:blip r:embed="rId2"/>
          <a:srcRect/>
          <a:stretch>
            <a:fillRect/>
          </a:stretch>
        </p:blipFill>
        <p:spPr bwMode="auto">
          <a:xfrm>
            <a:off x="2268538" y="0"/>
            <a:ext cx="4606925"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Documents and Settings\Administrator\My Documents\Hawk\WWNorton\earth_ch6\_EA F.06.05b.png"/>
          <p:cNvPicPr>
            <a:picLocks noChangeAspect="1" noChangeArrowheads="1"/>
          </p:cNvPicPr>
          <p:nvPr/>
        </p:nvPicPr>
        <p:blipFill>
          <a:blip r:embed="rId2"/>
          <a:srcRect/>
          <a:stretch>
            <a:fillRect/>
          </a:stretch>
        </p:blipFill>
        <p:spPr bwMode="auto">
          <a:xfrm>
            <a:off x="3819525" y="100013"/>
            <a:ext cx="5248275" cy="6657975"/>
          </a:xfrm>
          <a:prstGeom prst="rect">
            <a:avLst/>
          </a:prstGeom>
          <a:noFill/>
          <a:ln w="9525">
            <a:noFill/>
            <a:miter lim="800000"/>
            <a:headEnd/>
            <a:tailEnd/>
          </a:ln>
        </p:spPr>
      </p:pic>
      <p:sp>
        <p:nvSpPr>
          <p:cNvPr id="15363" name="Rectangle 5"/>
          <p:cNvSpPr>
            <a:spLocks noChangeArrowheads="1"/>
          </p:cNvSpPr>
          <p:nvPr/>
        </p:nvSpPr>
        <p:spPr bwMode="auto">
          <a:xfrm>
            <a:off x="304800" y="1981200"/>
            <a:ext cx="3232150" cy="1017588"/>
          </a:xfrm>
          <a:prstGeom prst="rect">
            <a:avLst/>
          </a:prstGeom>
          <a:noFill/>
          <a:ln w="9525">
            <a:noFill/>
            <a:miter lim="800000"/>
            <a:headEnd/>
            <a:tailEnd/>
          </a:ln>
        </p:spPr>
        <p:txBody>
          <a:bodyPr wrap="none" anchor="ctr">
            <a:spAutoFit/>
          </a:bodyPr>
          <a:lstStyle/>
          <a:p>
            <a:pPr algn="ctr"/>
            <a:r>
              <a:rPr lang="en-US" sz="2400" b="1" i="1">
                <a:solidFill>
                  <a:srgbClr val="FF0000"/>
                </a:solidFill>
                <a:latin typeface="Calibri" pitchFamily="34" charset="0"/>
              </a:rPr>
              <a:t>Making Silica-rich</a:t>
            </a:r>
          </a:p>
          <a:p>
            <a:pPr algn="ctr"/>
            <a:r>
              <a:rPr lang="en-US" sz="2400" b="1" i="1">
                <a:solidFill>
                  <a:srgbClr val="FF0000"/>
                </a:solidFill>
                <a:latin typeface="Calibri" pitchFamily="34" charset="0"/>
              </a:rPr>
              <a:t>Magmas:</a:t>
            </a:r>
          </a:p>
        </p:txBody>
      </p:sp>
      <p:sp>
        <p:nvSpPr>
          <p:cNvPr id="15364" name="Rectangle 6"/>
          <p:cNvSpPr>
            <a:spLocks noChangeArrowheads="1"/>
          </p:cNvSpPr>
          <p:nvPr/>
        </p:nvSpPr>
        <p:spPr bwMode="auto">
          <a:xfrm>
            <a:off x="609600" y="3810000"/>
            <a:ext cx="2652713" cy="1450975"/>
          </a:xfrm>
          <a:prstGeom prst="rect">
            <a:avLst/>
          </a:prstGeom>
          <a:noFill/>
          <a:ln w="9525">
            <a:noFill/>
            <a:miter lim="800000"/>
            <a:headEnd/>
            <a:tailEnd/>
          </a:ln>
        </p:spPr>
        <p:txBody>
          <a:bodyPr wrap="none" anchor="ctr">
            <a:spAutoFit/>
          </a:bodyPr>
          <a:lstStyle/>
          <a:p>
            <a:pPr algn="ctr"/>
            <a:r>
              <a:rPr lang="en-US">
                <a:latin typeface="Calibri" pitchFamily="34" charset="0"/>
              </a:rPr>
              <a:t>2) Assimilation of</a:t>
            </a:r>
          </a:p>
          <a:p>
            <a:pPr algn="ctr"/>
            <a:r>
              <a:rPr lang="en-US">
                <a:latin typeface="Calibri" pitchFamily="34" charset="0"/>
              </a:rPr>
              <a:t>siliceous “country</a:t>
            </a:r>
          </a:p>
          <a:p>
            <a:pPr algn="ctr"/>
            <a:r>
              <a:rPr lang="en-US">
                <a:latin typeface="Calibri" pitchFamily="34" charset="0"/>
              </a:rPr>
              <a:t>rocks”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idx="4294967295"/>
          </p:nvPr>
        </p:nvSpPr>
        <p:spPr>
          <a:xfrm>
            <a:off x="457200" y="274638"/>
            <a:ext cx="8229600" cy="5868987"/>
          </a:xfrm>
        </p:spPr>
        <p:txBody>
          <a:bodyPr/>
          <a:lstStyle/>
          <a:p>
            <a:pPr eaLnBrk="1" hangingPunct="1"/>
            <a:r>
              <a:rPr lang="en-US" sz="2800" b="1" smtClean="0">
                <a:latin typeface="Times New Roman" pitchFamily="18" charset="0"/>
                <a:ea typeface="Calibri" pitchFamily="34" charset="0"/>
                <a:cs typeface="Times New Roman" pitchFamily="18" charset="0"/>
              </a:rPr>
              <a:t>Zilzila va uning zararli oqibatlari</a:t>
            </a:r>
            <a:r>
              <a:rPr lang="en-US" sz="2800" smtClean="0">
                <a:latin typeface="Times New Roman" pitchFamily="18" charset="0"/>
                <a:ea typeface="Calibri" pitchFamily="34" charset="0"/>
                <a:cs typeface="Times New Roman" pitchFamily="18" charset="0"/>
              </a:rPr>
              <a:t>. </a:t>
            </a:r>
            <a:r>
              <a:rPr lang="ru-RU" sz="2800" smtClean="0">
                <a:latin typeface="Times New Roman" pitchFamily="18" charset="0"/>
                <a:ea typeface="Calibri" pitchFamily="34" charset="0"/>
                <a:cs typeface="Times New Roman" pitchFamily="18" charset="0"/>
              </a:rPr>
              <a:t/>
            </a:r>
            <a:br>
              <a:rPr lang="ru-RU" sz="2800" smtClean="0">
                <a:latin typeface="Times New Roman" pitchFamily="18" charset="0"/>
                <a:ea typeface="Calibri" pitchFamily="34" charset="0"/>
                <a:cs typeface="Times New Roman" pitchFamily="18" charset="0"/>
              </a:rPr>
            </a:br>
            <a:r>
              <a:rPr lang="en-US" sz="2800" smtClean="0">
                <a:latin typeface="Times New Roman" pitchFamily="18" charset="0"/>
                <a:ea typeface="Calibri" pitchFamily="34" charset="0"/>
                <a:cs typeface="Times New Roman" pitchFamily="18" charset="0"/>
              </a:rPr>
              <a:t>Halokatli zilzilalar. Yer sharida zilzilalarning geografik tektonik o‘rni. Seysmik to‘lqinlar, ularning turlari va tarqalish tezliklari. Seysmik to‘lqinlarni o‘lchovchi asboblar (seysmograf). Zilzilalarni kuzatishni tashkil qilinishi, kuzatuvchi seysmik stansiyalar to‘ri. Zilzilani vujudga keltiruvchi geologik (tektonik) omillar. Benoff zonasi. Texnogen zilzilalar. Zilzila o‘chogining tavsifi (o‘choq, uning chuqurligi, epitsentr, izoseystlar, pleystoseyst maydoni, energiya, magnituda). Uchta seysmik stansiya orqali zilzila o‘chogining o‘rnini aniqlash. Zilzilani I.Rixter va Medvedev tizimi bo‘yicha tasniflash. Zilzilani uzoq muddat uchun bashorat qilish; seysmik rayonlashtirish. Zilzilani qisqa muddatga bashorat qilish</a:t>
            </a:r>
            <a:endParaRPr lang="ru-RU" sz="2800" smtClean="0">
              <a:latin typeface="Times New Roman" pitchFamily="18" charset="0"/>
              <a:ea typeface="Calibri" pitchFamily="34"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2"/>
          <p:cNvGraphicFramePr>
            <a:graphicFrameLocks noChangeAspect="1"/>
          </p:cNvGraphicFramePr>
          <p:nvPr/>
        </p:nvGraphicFramePr>
        <p:xfrm>
          <a:off x="1828800" y="2514600"/>
          <a:ext cx="4878388" cy="3657600"/>
        </p:xfrm>
        <a:graphic>
          <a:graphicData uri="http://schemas.openxmlformats.org/presentationml/2006/ole">
            <mc:AlternateContent xmlns:mc="http://schemas.openxmlformats.org/markup-compatibility/2006">
              <mc:Choice xmlns:v="urn:schemas-microsoft-com:vml" Requires="v">
                <p:oleObj spid="_x0000_s1029" name="Photo Editor Photo" r:id="rId4" imgW="7621064" imgH="5714286" progId="MSPhotoEd.3">
                  <p:embed/>
                </p:oleObj>
              </mc:Choice>
              <mc:Fallback>
                <p:oleObj name="Photo Editor Photo" r:id="rId4" imgW="7621064" imgH="5714286" progId="MSPhotoEd.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514600"/>
                        <a:ext cx="487838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Rectangle 8"/>
          <p:cNvSpPr>
            <a:spLocks noChangeArrowheads="1"/>
          </p:cNvSpPr>
          <p:nvPr/>
        </p:nvSpPr>
        <p:spPr bwMode="auto">
          <a:xfrm>
            <a:off x="914400" y="609600"/>
            <a:ext cx="7696200" cy="1554163"/>
          </a:xfrm>
          <a:prstGeom prst="rect">
            <a:avLst/>
          </a:prstGeom>
          <a:noFill/>
          <a:ln w="9525">
            <a:noFill/>
            <a:miter lim="800000"/>
            <a:headEnd/>
            <a:tailEnd/>
          </a:ln>
          <a:effectLst>
            <a:outerShdw dist="40161" dir="4293903" algn="ctr" rotWithShape="0">
              <a:schemeClr val="bg2"/>
            </a:outerShdw>
          </a:effectLst>
        </p:spPr>
        <p:txBody>
          <a:bodyPr>
            <a:spAutoFit/>
          </a:bodyPr>
          <a:lstStyle/>
          <a:p>
            <a:pPr>
              <a:defRPr/>
            </a:pPr>
            <a:r>
              <a:rPr lang="en-US" sz="3200" b="1">
                <a:solidFill>
                  <a:srgbClr val="000066"/>
                </a:solidFill>
                <a:effectLst>
                  <a:outerShdw blurRad="38100" dist="38100" dir="2700000" algn="tl">
                    <a:srgbClr val="C0C0C0"/>
                  </a:outerShdw>
                </a:effectLst>
              </a:rPr>
              <a:t>Today’s Lecture:</a:t>
            </a:r>
          </a:p>
          <a:p>
            <a:pPr>
              <a:defRPr/>
            </a:pPr>
            <a:r>
              <a:rPr lang="en-US" sz="3200" b="1">
                <a:solidFill>
                  <a:srgbClr val="000066"/>
                </a:solidFill>
                <a:effectLst>
                  <a:outerShdw blurRad="38100" dist="38100" dir="2700000" algn="tl">
                    <a:srgbClr val="C0C0C0"/>
                  </a:outerShdw>
                </a:effectLst>
              </a:rPr>
              <a:t>Chaps. 3 &amp; 4</a:t>
            </a:r>
          </a:p>
          <a:p>
            <a:pPr>
              <a:defRPr/>
            </a:pPr>
            <a:r>
              <a:rPr lang="en-US" sz="3200" b="1">
                <a:solidFill>
                  <a:srgbClr val="000066"/>
                </a:solidFill>
                <a:effectLst>
                  <a:outerShdw blurRad="38100" dist="38100" dir="2700000" algn="tl">
                    <a:srgbClr val="C0C0C0"/>
                  </a:outerShdw>
                </a:effectLst>
              </a:rPr>
              <a:t>Continental Drift &amp; Seafloor Spreading</a:t>
            </a:r>
            <a:endParaRPr lang="en-US" sz="2400">
              <a:effectLst>
                <a:outerShdw blurRad="38100" dist="38100" dir="2700000" algn="tl">
                  <a:srgbClr val="C0C0C0"/>
                </a:outerShdw>
              </a:effectLst>
            </a:endParaRPr>
          </a:p>
        </p:txBody>
      </p:sp>
    </p:spTree>
  </p:cSld>
  <p:clrMapOvr>
    <a:masterClrMapping/>
  </p:clrMapOvr>
  <p:transition spd="med" advTm="30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My Documents\Classes\Glg101\L16\Plummer bathymetry.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7411" name="Rectangle 6"/>
          <p:cNvSpPr>
            <a:spLocks noChangeArrowheads="1"/>
          </p:cNvSpPr>
          <p:nvPr/>
        </p:nvSpPr>
        <p:spPr bwMode="auto">
          <a:xfrm>
            <a:off x="1776413" y="5700713"/>
            <a:ext cx="5851525" cy="942975"/>
          </a:xfrm>
          <a:prstGeom prst="rect">
            <a:avLst/>
          </a:prstGeom>
          <a:noFill/>
          <a:ln w="9525">
            <a:noFill/>
            <a:miter lim="800000"/>
            <a:headEnd/>
            <a:tailEnd/>
          </a:ln>
        </p:spPr>
        <p:txBody>
          <a:bodyPr wrap="none" anchor="ctr">
            <a:spAutoFit/>
          </a:bodyPr>
          <a:lstStyle/>
          <a:p>
            <a:pPr algn="ctr"/>
            <a:r>
              <a:rPr lang="en-US" sz="2400" i="1"/>
              <a:t>Discovering the nature of the seafloor: </a:t>
            </a:r>
          </a:p>
          <a:p>
            <a:pPr algn="ctr"/>
            <a:r>
              <a:rPr lang="en-US" sz="2400" i="1"/>
              <a:t>The advent of military oceanography</a:t>
            </a:r>
            <a:endParaRPr lang="en-US"/>
          </a:p>
        </p:txBody>
      </p:sp>
      <p:sp>
        <p:nvSpPr>
          <p:cNvPr id="17412" name="Rectangle 7"/>
          <p:cNvSpPr>
            <a:spLocks noChangeArrowheads="1"/>
          </p:cNvSpPr>
          <p:nvPr/>
        </p:nvSpPr>
        <p:spPr bwMode="auto">
          <a:xfrm>
            <a:off x="6111875" y="581025"/>
            <a:ext cx="1271588" cy="517525"/>
          </a:xfrm>
          <a:prstGeom prst="rect">
            <a:avLst/>
          </a:prstGeom>
          <a:noFill/>
          <a:ln w="9525">
            <a:noFill/>
            <a:miter lim="800000"/>
            <a:headEnd/>
            <a:tailEnd/>
          </a:ln>
        </p:spPr>
        <p:txBody>
          <a:bodyPr wrap="none" anchor="ctr">
            <a:spAutoFit/>
          </a:bodyPr>
          <a:lstStyle/>
          <a:p>
            <a:pPr algn="ctr"/>
            <a:r>
              <a:rPr lang="en-US" sz="2400" b="1"/>
              <a:t>Iceland</a:t>
            </a:r>
            <a:endParaRPr lang="en-US"/>
          </a:p>
        </p:txBody>
      </p:sp>
      <p:sp>
        <p:nvSpPr>
          <p:cNvPr id="17413" name="Line 8"/>
          <p:cNvSpPr>
            <a:spLocks noChangeShapeType="1"/>
          </p:cNvSpPr>
          <p:nvPr/>
        </p:nvSpPr>
        <p:spPr bwMode="auto">
          <a:xfrm flipH="1">
            <a:off x="5791200" y="838200"/>
            <a:ext cx="304800" cy="0"/>
          </a:xfrm>
          <a:prstGeom prst="line">
            <a:avLst/>
          </a:prstGeom>
          <a:noFill/>
          <a:ln w="38100">
            <a:solidFill>
              <a:schemeClr val="tx1"/>
            </a:solidFill>
            <a:round/>
            <a:headEnd/>
            <a:tailEnd type="triangle" w="med" len="med"/>
          </a:ln>
        </p:spPr>
        <p:txBody>
          <a:bodyPr wrap="none" anchor="ctr">
            <a:spAutoFit/>
          </a:bodyPr>
          <a:lstStyle/>
          <a:p>
            <a:endParaRPr lang="ru-RU"/>
          </a:p>
        </p:txBody>
      </p:sp>
      <p:sp>
        <p:nvSpPr>
          <p:cNvPr id="17414" name="Rectangle 9"/>
          <p:cNvSpPr>
            <a:spLocks noChangeArrowheads="1"/>
          </p:cNvSpPr>
          <p:nvPr/>
        </p:nvSpPr>
        <p:spPr bwMode="auto">
          <a:xfrm>
            <a:off x="5540375" y="2522538"/>
            <a:ext cx="2994025" cy="517525"/>
          </a:xfrm>
          <a:prstGeom prst="rect">
            <a:avLst/>
          </a:prstGeom>
          <a:noFill/>
          <a:ln w="9525">
            <a:noFill/>
            <a:miter lim="800000"/>
            <a:headEnd/>
            <a:tailEnd/>
          </a:ln>
        </p:spPr>
        <p:txBody>
          <a:bodyPr wrap="none" anchor="ctr">
            <a:spAutoFit/>
          </a:bodyPr>
          <a:lstStyle/>
          <a:p>
            <a:pPr algn="ctr"/>
            <a:r>
              <a:rPr lang="en-US" sz="2400" b="1"/>
              <a:t>Mid-Atlantic Ridge</a:t>
            </a:r>
            <a:endParaRPr lang="en-US"/>
          </a:p>
        </p:txBody>
      </p:sp>
      <p:sp>
        <p:nvSpPr>
          <p:cNvPr id="17415" name="Line 10"/>
          <p:cNvSpPr>
            <a:spLocks noChangeShapeType="1"/>
          </p:cNvSpPr>
          <p:nvPr/>
        </p:nvSpPr>
        <p:spPr bwMode="auto">
          <a:xfrm flipH="1">
            <a:off x="5029200" y="2743200"/>
            <a:ext cx="457200" cy="0"/>
          </a:xfrm>
          <a:prstGeom prst="line">
            <a:avLst/>
          </a:prstGeom>
          <a:noFill/>
          <a:ln w="38100">
            <a:solidFill>
              <a:schemeClr val="tx1"/>
            </a:solidFill>
            <a:round/>
            <a:headEnd/>
            <a:tailEnd type="triangle" w="med" len="med"/>
          </a:ln>
        </p:spPr>
        <p:txBody>
          <a:bodyPr wrap="none" anchor="ctr">
            <a:spAutoFit/>
          </a:bodyPr>
          <a:lstStyle/>
          <a:p>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My Documents\classes\Glg101\L16\Plummer MOR.jpg"/>
          <p:cNvPicPr>
            <a:picLocks noChangeAspect="1" noChangeArrowheads="1"/>
          </p:cNvPicPr>
          <p:nvPr/>
        </p:nvPicPr>
        <p:blipFill>
          <a:blip r:embed="rId3"/>
          <a:srcRect/>
          <a:stretch>
            <a:fillRect/>
          </a:stretch>
        </p:blipFill>
        <p:spPr bwMode="auto">
          <a:xfrm>
            <a:off x="228600" y="876300"/>
            <a:ext cx="8686800" cy="5273675"/>
          </a:xfrm>
          <a:prstGeom prst="rect">
            <a:avLst/>
          </a:prstGeom>
          <a:noFill/>
          <a:ln w="9525">
            <a:noFill/>
            <a:miter lim="800000"/>
            <a:headEnd/>
            <a:tailEnd/>
          </a:ln>
        </p:spPr>
      </p:pic>
      <p:sp>
        <p:nvSpPr>
          <p:cNvPr id="18435" name="Rectangle 3"/>
          <p:cNvSpPr>
            <a:spLocks noChangeArrowheads="1"/>
          </p:cNvSpPr>
          <p:nvPr/>
        </p:nvSpPr>
        <p:spPr bwMode="auto">
          <a:xfrm>
            <a:off x="1687513" y="163513"/>
            <a:ext cx="5640387" cy="587375"/>
          </a:xfrm>
          <a:prstGeom prst="rect">
            <a:avLst/>
          </a:prstGeom>
          <a:noFill/>
          <a:ln w="9525">
            <a:noFill/>
            <a:miter lim="800000"/>
            <a:headEnd/>
            <a:tailEnd/>
          </a:ln>
        </p:spPr>
        <p:txBody>
          <a:bodyPr wrap="none" anchor="ctr">
            <a:spAutoFit/>
          </a:bodyPr>
          <a:lstStyle/>
          <a:p>
            <a:pPr algn="ctr"/>
            <a:r>
              <a:rPr lang="en-US" sz="2800" b="1">
                <a:solidFill>
                  <a:srgbClr val="990000"/>
                </a:solidFill>
              </a:rPr>
              <a:t>The World’s Mid-Ocean Ridges</a:t>
            </a:r>
            <a:r>
              <a:rPr lang="en-US"/>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My Documents\Classes\Glg101\L16\Plummer bathymetry.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9459" name="Rectangle 3"/>
          <p:cNvSpPr>
            <a:spLocks noChangeArrowheads="1"/>
          </p:cNvSpPr>
          <p:nvPr/>
        </p:nvSpPr>
        <p:spPr bwMode="auto">
          <a:xfrm>
            <a:off x="687388" y="4519613"/>
            <a:ext cx="2865437" cy="517525"/>
          </a:xfrm>
          <a:prstGeom prst="rect">
            <a:avLst/>
          </a:prstGeom>
          <a:noFill/>
          <a:ln w="9525">
            <a:noFill/>
            <a:miter lim="800000"/>
            <a:headEnd/>
            <a:tailEnd/>
          </a:ln>
        </p:spPr>
        <p:txBody>
          <a:bodyPr wrap="none" anchor="ctr">
            <a:spAutoFit/>
          </a:bodyPr>
          <a:lstStyle/>
          <a:p>
            <a:pPr algn="ctr"/>
            <a:r>
              <a:rPr lang="en-US" sz="2400" b="1"/>
              <a:t>Peru-Chile Trench</a:t>
            </a:r>
          </a:p>
        </p:txBody>
      </p:sp>
      <p:sp>
        <p:nvSpPr>
          <p:cNvPr id="19460" name="Line 5"/>
          <p:cNvSpPr>
            <a:spLocks noChangeShapeType="1"/>
          </p:cNvSpPr>
          <p:nvPr/>
        </p:nvSpPr>
        <p:spPr bwMode="auto">
          <a:xfrm flipV="1">
            <a:off x="3505200" y="4343400"/>
            <a:ext cx="762000" cy="381000"/>
          </a:xfrm>
          <a:prstGeom prst="line">
            <a:avLst/>
          </a:prstGeom>
          <a:noFill/>
          <a:ln w="38100">
            <a:solidFill>
              <a:schemeClr val="tx1"/>
            </a:solidFill>
            <a:round/>
            <a:headEnd/>
            <a:tailEnd type="triangle" w="med" len="med"/>
          </a:ln>
        </p:spPr>
        <p:txBody>
          <a:bodyPr anchor="ctr">
            <a:spAutoFit/>
          </a:bodyPr>
          <a:lstStyle/>
          <a:p>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My Documents\Classes\Glg101\L16\Plummer bathymetry.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483" name="Rectangle 3"/>
          <p:cNvSpPr>
            <a:spLocks noChangeArrowheads="1"/>
          </p:cNvSpPr>
          <p:nvPr/>
        </p:nvSpPr>
        <p:spPr bwMode="auto">
          <a:xfrm>
            <a:off x="4610100" y="5965825"/>
            <a:ext cx="184150" cy="411163"/>
          </a:xfrm>
          <a:prstGeom prst="rect">
            <a:avLst/>
          </a:prstGeom>
          <a:noFill/>
          <a:ln w="9525">
            <a:noFill/>
            <a:miter lim="800000"/>
            <a:headEnd/>
            <a:tailEnd/>
          </a:ln>
        </p:spPr>
        <p:txBody>
          <a:bodyPr wrap="none" anchor="ctr">
            <a:spAutoFit/>
          </a:bodyPr>
          <a:lstStyle/>
          <a:p>
            <a:pPr algn="ctr"/>
            <a:endParaRPr lang="ru-RU"/>
          </a:p>
        </p:txBody>
      </p:sp>
      <p:sp>
        <p:nvSpPr>
          <p:cNvPr id="20484" name="Rectangle 4"/>
          <p:cNvSpPr>
            <a:spLocks noChangeArrowheads="1"/>
          </p:cNvSpPr>
          <p:nvPr/>
        </p:nvSpPr>
        <p:spPr bwMode="auto">
          <a:xfrm>
            <a:off x="685800" y="2971800"/>
            <a:ext cx="1635125" cy="942975"/>
          </a:xfrm>
          <a:prstGeom prst="rect">
            <a:avLst/>
          </a:prstGeom>
          <a:noFill/>
          <a:ln w="9525">
            <a:noFill/>
            <a:miter lim="800000"/>
            <a:headEnd/>
            <a:tailEnd/>
          </a:ln>
        </p:spPr>
        <p:txBody>
          <a:bodyPr wrap="none" anchor="ctr">
            <a:spAutoFit/>
          </a:bodyPr>
          <a:lstStyle/>
          <a:p>
            <a:pPr algn="ctr"/>
            <a:r>
              <a:rPr lang="en-US" sz="2400" b="1"/>
              <a:t>Marianas </a:t>
            </a:r>
          </a:p>
          <a:p>
            <a:pPr algn="ctr"/>
            <a:r>
              <a:rPr lang="en-US" sz="2400" b="1"/>
              <a:t>Trench</a:t>
            </a:r>
            <a:endParaRPr lang="en-US"/>
          </a:p>
        </p:txBody>
      </p:sp>
      <p:sp>
        <p:nvSpPr>
          <p:cNvPr id="20485" name="Line 5"/>
          <p:cNvSpPr>
            <a:spLocks noChangeShapeType="1"/>
          </p:cNvSpPr>
          <p:nvPr/>
        </p:nvSpPr>
        <p:spPr bwMode="auto">
          <a:xfrm flipH="1">
            <a:off x="457200" y="3505200"/>
            <a:ext cx="304800" cy="0"/>
          </a:xfrm>
          <a:prstGeom prst="line">
            <a:avLst/>
          </a:prstGeom>
          <a:noFill/>
          <a:ln w="9525">
            <a:noFill/>
            <a:round/>
            <a:headEnd/>
            <a:tailEnd type="triangle" w="med" len="med"/>
          </a:ln>
        </p:spPr>
        <p:txBody>
          <a:bodyPr wrap="none" anchor="ctr">
            <a:spAutoFit/>
          </a:bodyPr>
          <a:lstStyle/>
          <a:p>
            <a:endParaRPr lang="ru-RU"/>
          </a:p>
        </p:txBody>
      </p:sp>
      <p:sp>
        <p:nvSpPr>
          <p:cNvPr id="20486" name="Line 6"/>
          <p:cNvSpPr>
            <a:spLocks noChangeShapeType="1"/>
          </p:cNvSpPr>
          <p:nvPr/>
        </p:nvSpPr>
        <p:spPr bwMode="auto">
          <a:xfrm flipH="1">
            <a:off x="457200" y="3505200"/>
            <a:ext cx="381000" cy="0"/>
          </a:xfrm>
          <a:prstGeom prst="line">
            <a:avLst/>
          </a:prstGeom>
          <a:noFill/>
          <a:ln w="38100">
            <a:solidFill>
              <a:schemeClr val="tx1"/>
            </a:solidFill>
            <a:round/>
            <a:headEnd/>
            <a:tailEnd type="triangle" w="med" len="med"/>
          </a:ln>
        </p:spPr>
        <p:txBody>
          <a:bodyPr wrap="none" anchor="ctr">
            <a:spAutoFit/>
          </a:bodyPr>
          <a:lstStyle/>
          <a:p>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0"/>
          <p:cNvGraphicFramePr>
            <a:graphicFrameLocks noChangeAspect="1"/>
          </p:cNvGraphicFramePr>
          <p:nvPr/>
        </p:nvGraphicFramePr>
        <p:xfrm>
          <a:off x="1887538" y="838200"/>
          <a:ext cx="5199062" cy="5562600"/>
        </p:xfrm>
        <a:graphic>
          <a:graphicData uri="http://schemas.openxmlformats.org/presentationml/2006/ole">
            <mc:AlternateContent xmlns:mc="http://schemas.openxmlformats.org/markup-compatibility/2006">
              <mc:Choice xmlns:v="urn:schemas-microsoft-com:vml" Requires="v">
                <p:oleObj spid="_x0000_s2053" name="Photo Editor Photo" r:id="rId3" imgW="3809524" imgH="4076190" progId="MSPhotoEd.3">
                  <p:embed/>
                </p:oleObj>
              </mc:Choice>
              <mc:Fallback>
                <p:oleObj name="Photo Editor Photo" r:id="rId3" imgW="3809524" imgH="4076190" progId="MSPhotoEd.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7538" y="838200"/>
                        <a:ext cx="5199062"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Tm="3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idx="4294967295"/>
          </p:nvPr>
        </p:nvSpPr>
        <p:spPr>
          <a:xfrm>
            <a:off x="457200" y="274638"/>
            <a:ext cx="8229600" cy="5654675"/>
          </a:xfrm>
        </p:spPr>
        <p:txBody>
          <a:bodyPr/>
          <a:lstStyle/>
          <a:p>
            <a:pPr eaLnBrk="1" hangingPunct="1"/>
            <a:r>
              <a:rPr lang="uz-Cyrl-UZ" sz="2800" b="1" smtClean="0">
                <a:latin typeface="Times New Roman" pitchFamily="18" charset="0"/>
                <a:ea typeface="Calibri" pitchFamily="34" charset="0"/>
                <a:cs typeface="Times New Roman" pitchFamily="18" charset="0"/>
              </a:rPr>
              <a:t>Reja:</a:t>
            </a:r>
            <a:r>
              <a:rPr lang="ru-RU" sz="2800" b="1" smtClean="0">
                <a:latin typeface="Times New Roman" pitchFamily="18" charset="0"/>
                <a:ea typeface="Calibri" pitchFamily="34" charset="0"/>
                <a:cs typeface="Times New Roman" pitchFamily="18" charset="0"/>
              </a:rPr>
              <a:t/>
            </a:r>
            <a:br>
              <a:rPr lang="ru-RU" sz="2800" b="1" smtClean="0">
                <a:latin typeface="Times New Roman" pitchFamily="18" charset="0"/>
                <a:ea typeface="Calibri" pitchFamily="34" charset="0"/>
                <a:cs typeface="Times New Roman" pitchFamily="18" charset="0"/>
              </a:rPr>
            </a:br>
            <a:r>
              <a:rPr lang="uz-Cyrl-UZ" sz="2800" b="1" smtClean="0">
                <a:latin typeface="Times New Roman" pitchFamily="18" charset="0"/>
                <a:ea typeface="Calibri" pitchFamily="34" charset="0"/>
                <a:cs typeface="Times New Roman" pitchFamily="18" charset="0"/>
              </a:rPr>
              <a:t>Tektonik jarayonlar.</a:t>
            </a:r>
            <a:r>
              <a:rPr lang="ru-RU" sz="2800" b="1" smtClean="0">
                <a:latin typeface="Times New Roman" pitchFamily="18" charset="0"/>
                <a:ea typeface="Calibri" pitchFamily="34" charset="0"/>
                <a:cs typeface="Times New Roman" pitchFamily="18" charset="0"/>
              </a:rPr>
              <a:t/>
            </a:r>
            <a:br>
              <a:rPr lang="ru-RU" sz="2800" b="1" smtClean="0">
                <a:latin typeface="Times New Roman" pitchFamily="18" charset="0"/>
                <a:ea typeface="Calibri" pitchFamily="34" charset="0"/>
                <a:cs typeface="Times New Roman" pitchFamily="18" charset="0"/>
              </a:rPr>
            </a:br>
            <a:r>
              <a:rPr lang="uz-Cyrl-UZ" sz="2800" b="1" smtClean="0">
                <a:latin typeface="Times New Roman" pitchFamily="18" charset="0"/>
                <a:ea typeface="Calibri" pitchFamily="34" charset="0"/>
                <a:cs typeface="Times New Roman" pitchFamily="18" charset="0"/>
              </a:rPr>
              <a:t> Tektonik xarakatlarning xillari.(tebranma</a:t>
            </a:r>
            <a:r>
              <a:rPr lang="en-US" sz="2800" b="1" smtClean="0">
                <a:latin typeface="Times New Roman" pitchFamily="18" charset="0"/>
                <a:ea typeface="Calibri" pitchFamily="34" charset="0"/>
                <a:cs typeface="Times New Roman" pitchFamily="18" charset="0"/>
              </a:rPr>
              <a:t>, yorma, seysmik jarayonlar).</a:t>
            </a:r>
            <a:r>
              <a:rPr lang="ru-RU" sz="2800" b="1" smtClean="0">
                <a:latin typeface="Times New Roman" pitchFamily="18" charset="0"/>
                <a:ea typeface="Calibri" pitchFamily="34" charset="0"/>
                <a:cs typeface="Times New Roman" pitchFamily="18" charset="0"/>
              </a:rPr>
              <a:t/>
            </a:r>
            <a:br>
              <a:rPr lang="ru-RU" sz="2800" b="1" smtClean="0">
                <a:latin typeface="Times New Roman" pitchFamily="18" charset="0"/>
                <a:ea typeface="Calibri" pitchFamily="34" charset="0"/>
                <a:cs typeface="Times New Roman" pitchFamily="18" charset="0"/>
              </a:rPr>
            </a:br>
            <a:r>
              <a:rPr lang="uz-Cyrl-UZ" sz="2800" b="1" smtClean="0">
                <a:latin typeface="Times New Roman" pitchFamily="18" charset="0"/>
                <a:ea typeface="Calibri" pitchFamily="34" charset="0"/>
                <a:cs typeface="Times New Roman" pitchFamily="18" charset="0"/>
              </a:rPr>
              <a:t>Ye</a:t>
            </a:r>
            <a:r>
              <a:rPr lang="ru-RU" sz="2800" b="1" smtClean="0">
                <a:latin typeface="Times New Roman" pitchFamily="18" charset="0"/>
                <a:ea typeface="Calibri" pitchFamily="34" charset="0"/>
                <a:cs typeface="Times New Roman" pitchFamily="18" charset="0"/>
              </a:rPr>
              <a:t>rning asosiy geostrukturalari</a:t>
            </a:r>
            <a:br>
              <a:rPr lang="ru-RU" sz="2800" b="1" smtClean="0">
                <a:latin typeface="Times New Roman" pitchFamily="18" charset="0"/>
                <a:ea typeface="Calibri" pitchFamily="34" charset="0"/>
                <a:cs typeface="Times New Roman" pitchFamily="18" charset="0"/>
              </a:rPr>
            </a:br>
            <a:r>
              <a:rPr lang="en-US" sz="2800" b="1" smtClean="0">
                <a:latin typeface="Times New Roman" pitchFamily="18" charset="0"/>
                <a:ea typeface="Calibri" pitchFamily="34" charset="0"/>
                <a:cs typeface="Times New Roman" pitchFamily="18" charset="0"/>
              </a:rPr>
              <a:t> Geosinklinal va platforma viloyatlari va ularning unsurlari.</a:t>
            </a:r>
            <a:r>
              <a:rPr lang="ru-RU" sz="2800" b="1" smtClean="0">
                <a:latin typeface="Times New Roman" pitchFamily="18" charset="0"/>
                <a:ea typeface="Calibri" pitchFamily="34" charset="0"/>
                <a:cs typeface="Times New Roman" pitchFamily="18" charset="0"/>
              </a:rPr>
              <a:t/>
            </a:r>
            <a:br>
              <a:rPr lang="ru-RU" sz="2800" b="1" smtClean="0">
                <a:latin typeface="Times New Roman" pitchFamily="18" charset="0"/>
                <a:ea typeface="Calibri" pitchFamily="34" charset="0"/>
                <a:cs typeface="Times New Roman" pitchFamily="18" charset="0"/>
              </a:rPr>
            </a:br>
            <a:r>
              <a:rPr lang="ru-RU" sz="2800" b="1" smtClean="0">
                <a:latin typeface="Times New Roman" pitchFamily="18" charset="0"/>
                <a:ea typeface="Calibri" pitchFamily="34" charset="0"/>
                <a:cs typeface="Times New Roman" pitchFamily="18" charset="0"/>
              </a:rPr>
              <a:t>Litosfera tektonik plitalari </a:t>
            </a:r>
            <a:br>
              <a:rPr lang="ru-RU" sz="2800" b="1" smtClean="0">
                <a:latin typeface="Times New Roman" pitchFamily="18" charset="0"/>
                <a:ea typeface="Calibri" pitchFamily="34" charset="0"/>
                <a:cs typeface="Times New Roman" pitchFamily="18" charset="0"/>
              </a:rPr>
            </a:br>
            <a:endParaRPr lang="ru-RU" sz="2800" b="1" smtClean="0">
              <a:latin typeface="Times New Roman" pitchFamily="18" charset="0"/>
              <a:ea typeface="Calibri" pitchFamily="34"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My Documents\Classes\Glg101\L05\ch3 coverA.jpg"/>
          <p:cNvPicPr>
            <a:picLocks noChangeAspect="1" noChangeArrowheads="1"/>
          </p:cNvPicPr>
          <p:nvPr/>
        </p:nvPicPr>
        <p:blipFill>
          <a:blip r:embed="rId3"/>
          <a:srcRect/>
          <a:stretch>
            <a:fillRect/>
          </a:stretch>
        </p:blipFill>
        <p:spPr bwMode="auto">
          <a:xfrm>
            <a:off x="0" y="-2071688"/>
            <a:ext cx="9144000" cy="125110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idx="4294967295"/>
          </p:nvPr>
        </p:nvSpPr>
        <p:spPr>
          <a:xfrm>
            <a:off x="457200" y="274638"/>
            <a:ext cx="8229600" cy="5797550"/>
          </a:xfrm>
        </p:spPr>
        <p:txBody>
          <a:bodyPr/>
          <a:lstStyle/>
          <a:p>
            <a:pPr eaLnBrk="1" hangingPunct="1"/>
            <a:r>
              <a:rPr lang="ru-RU" sz="3200" smtClean="0">
                <a:solidFill>
                  <a:srgbClr val="4F81BD"/>
                </a:solidFill>
                <a:latin typeface="Times New Roman" pitchFamily="18" charset="0"/>
                <a:cs typeface="Times New Roman" pitchFamily="18" charset="0"/>
              </a:rPr>
              <a:t>BLIS  SAVOL</a:t>
            </a:r>
            <a:br>
              <a:rPr lang="ru-RU" sz="3200" smtClean="0">
                <a:solidFill>
                  <a:srgbClr val="4F81BD"/>
                </a:solidFill>
                <a:latin typeface="Times New Roman" pitchFamily="18" charset="0"/>
                <a:cs typeface="Times New Roman" pitchFamily="18" charset="0"/>
              </a:rPr>
            </a:br>
            <a:r>
              <a:rPr lang="ru-RU" sz="3200" smtClean="0">
                <a:latin typeface="Times New Roman" pitchFamily="18" charset="0"/>
                <a:ea typeface="Calibri" pitchFamily="34" charset="0"/>
                <a:cs typeface="Times New Roman" pitchFamily="18" charset="0"/>
              </a:rPr>
              <a:t>metamorfizm jarayoni nima?</a:t>
            </a:r>
            <a:br>
              <a:rPr lang="ru-RU" sz="3200" smtClean="0">
                <a:latin typeface="Times New Roman" pitchFamily="18" charset="0"/>
                <a:ea typeface="Calibri" pitchFamily="34" charset="0"/>
                <a:cs typeface="Times New Roman" pitchFamily="18" charset="0"/>
              </a:rPr>
            </a:br>
            <a:r>
              <a:rPr lang="en-US" sz="3200" smtClean="0">
                <a:latin typeface="Times New Roman" pitchFamily="18" charset="0"/>
                <a:ea typeface="Calibri" pitchFamily="34" charset="0"/>
                <a:cs typeface="Times New Roman" pitchFamily="18" charset="0"/>
              </a:rPr>
              <a:t>regional Bilan kontakt metamorfizmlari orasidagi fark va ularning muhim belgilari qanday?</a:t>
            </a:r>
            <a:r>
              <a:rPr lang="ru-RU" sz="3200" smtClean="0">
                <a:latin typeface="Times New Roman" pitchFamily="18" charset="0"/>
                <a:ea typeface="Calibri" pitchFamily="34" charset="0"/>
                <a:cs typeface="Times New Roman" pitchFamily="18" charset="0"/>
              </a:rPr>
              <a:t/>
            </a:r>
            <a:br>
              <a:rPr lang="ru-RU" sz="3200" smtClean="0">
                <a:latin typeface="Times New Roman" pitchFamily="18" charset="0"/>
                <a:ea typeface="Calibri" pitchFamily="34" charset="0"/>
                <a:cs typeface="Times New Roman" pitchFamily="18" charset="0"/>
              </a:rPr>
            </a:br>
            <a:r>
              <a:rPr lang="en-US" sz="3200" smtClean="0">
                <a:latin typeface="Times New Roman" pitchFamily="18" charset="0"/>
                <a:ea typeface="Calibri" pitchFamily="34" charset="0"/>
                <a:cs typeface="Times New Roman" pitchFamily="18" charset="0"/>
              </a:rPr>
              <a:t>metamorfik tog‘ jinslari uchun xarakterli tekstura, strukturalarini ayti Bering?</a:t>
            </a:r>
            <a:r>
              <a:rPr lang="ru-RU" sz="3200" smtClean="0">
                <a:latin typeface="Times New Roman" pitchFamily="18" charset="0"/>
                <a:ea typeface="Calibri" pitchFamily="34" charset="0"/>
                <a:cs typeface="Times New Roman" pitchFamily="18" charset="0"/>
              </a:rPr>
              <a:t/>
            </a:r>
            <a:br>
              <a:rPr lang="ru-RU" sz="3200" smtClean="0">
                <a:latin typeface="Times New Roman" pitchFamily="18" charset="0"/>
                <a:ea typeface="Calibri" pitchFamily="34" charset="0"/>
                <a:cs typeface="Times New Roman" pitchFamily="18" charset="0"/>
              </a:rPr>
            </a:br>
            <a:r>
              <a:rPr lang="en-US" sz="3200" smtClean="0">
                <a:latin typeface="Times New Roman" pitchFamily="18" charset="0"/>
                <a:ea typeface="Calibri" pitchFamily="34" charset="0"/>
                <a:cs typeface="Times New Roman" pitchFamily="18" charset="0"/>
              </a:rPr>
              <a:t>metamorfik tog‘ jnslaring qanday tiplari bor?</a:t>
            </a:r>
            <a:r>
              <a:rPr lang="ru-RU" sz="3200" smtClean="0">
                <a:latin typeface="Times New Roman" pitchFamily="18" charset="0"/>
                <a:ea typeface="Calibri" pitchFamily="34" charset="0"/>
                <a:cs typeface="Times New Roman" pitchFamily="18" charset="0"/>
              </a:rPr>
              <a:t/>
            </a:r>
            <a:br>
              <a:rPr lang="ru-RU" sz="3200" smtClean="0">
                <a:latin typeface="Times New Roman" pitchFamily="18" charset="0"/>
                <a:ea typeface="Calibri" pitchFamily="34" charset="0"/>
                <a:cs typeface="Times New Roman" pitchFamily="18" charset="0"/>
              </a:rPr>
            </a:br>
            <a:r>
              <a:rPr lang="en-US" sz="3200" smtClean="0">
                <a:latin typeface="Times New Roman" pitchFamily="18" charset="0"/>
                <a:ea typeface="Calibri" pitchFamily="34" charset="0"/>
                <a:cs typeface="Times New Roman" pitchFamily="18" charset="0"/>
              </a:rPr>
              <a:t>metamorfik tog‘ jinslarining magmatik, cho‘kindi jinslardan farqi nimlardan iborat?</a:t>
            </a:r>
            <a:endParaRPr lang="ru-RU" sz="3200" smtClean="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286000"/>
            <a:ext cx="7772400" cy="1143000"/>
          </a:xfrm>
        </p:spPr>
        <p:txBody>
          <a:bodyPr/>
          <a:lstStyle/>
          <a:p>
            <a:pPr eaLnBrk="1" hangingPunct="1"/>
            <a:r>
              <a:rPr lang="en-US" smtClean="0">
                <a:latin typeface="Arial" charset="0"/>
              </a:rPr>
              <a:t>Fig. 6.10</a:t>
            </a:r>
          </a:p>
        </p:txBody>
      </p:sp>
      <p:sp>
        <p:nvSpPr>
          <p:cNvPr id="6147" name="Rectangle 3"/>
          <p:cNvSpPr>
            <a:spLocks noGrp="1" noChangeArrowheads="1"/>
          </p:cNvSpPr>
          <p:nvPr>
            <p:ph type="subTitle" idx="1"/>
          </p:nvPr>
        </p:nvSpPr>
        <p:spPr/>
        <p:txBody>
          <a:bodyPr rtlCol="0">
            <a:normAutofit/>
          </a:bodyPr>
          <a:lstStyle/>
          <a:p>
            <a:pPr eaLnBrk="1" fontAlgn="auto" hangingPunct="1">
              <a:spcBef>
                <a:spcPct val="50000"/>
              </a:spcBef>
              <a:spcAft>
                <a:spcPts val="0"/>
              </a:spcAft>
              <a:buFont typeface="Arial" pitchFamily="34" charset="0"/>
              <a:buNone/>
              <a:defRPr/>
            </a:pPr>
            <a:r>
              <a:rPr lang="en-US" smtClean="0"/>
              <a:t>W. W. Norton</a:t>
            </a:r>
          </a:p>
        </p:txBody>
      </p:sp>
      <p:pic>
        <p:nvPicPr>
          <p:cNvPr id="9220" name="Picture 4" descr="C:\Documents and Settings\Administrator\My Documents\Hawk\WWNorton\earth_ch6\EA F.06.10a.png"/>
          <p:cNvPicPr>
            <a:picLocks noChangeAspect="1" noChangeArrowheads="1"/>
          </p:cNvPicPr>
          <p:nvPr/>
        </p:nvPicPr>
        <p:blipFill>
          <a:blip r:embed="rId2"/>
          <a:srcRect/>
          <a:stretch>
            <a:fillRect/>
          </a:stretch>
        </p:blipFill>
        <p:spPr bwMode="auto">
          <a:xfrm>
            <a:off x="1428750" y="228600"/>
            <a:ext cx="6286500" cy="3406775"/>
          </a:xfrm>
          <a:prstGeom prst="rect">
            <a:avLst/>
          </a:prstGeom>
          <a:noFill/>
          <a:ln w="9525">
            <a:noFill/>
            <a:miter lim="800000"/>
            <a:headEnd/>
            <a:tailEnd/>
          </a:ln>
        </p:spPr>
      </p:pic>
      <p:pic>
        <p:nvPicPr>
          <p:cNvPr id="9221" name="Picture 5" descr="C:\Documents and Settings\Administrator\My Documents\Hawk\WWNorton\earth_ch6\EA F.06.10b.png"/>
          <p:cNvPicPr>
            <a:picLocks noChangeAspect="1" noChangeArrowheads="1"/>
          </p:cNvPicPr>
          <p:nvPr/>
        </p:nvPicPr>
        <p:blipFill>
          <a:blip r:embed="rId3"/>
          <a:srcRect/>
          <a:stretch>
            <a:fillRect/>
          </a:stretch>
        </p:blipFill>
        <p:spPr bwMode="auto">
          <a:xfrm>
            <a:off x="1428750" y="3886200"/>
            <a:ext cx="6286500" cy="26511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idx="4294967295"/>
          </p:nvPr>
        </p:nvSpPr>
        <p:spPr>
          <a:xfrm>
            <a:off x="457200" y="274638"/>
            <a:ext cx="8229600" cy="5868987"/>
          </a:xfrm>
        </p:spPr>
        <p:txBody>
          <a:bodyPr/>
          <a:lstStyle/>
          <a:p>
            <a:pPr eaLnBrk="1" hangingPunct="1"/>
            <a:r>
              <a:rPr lang="en-US" sz="2800" b="1" smtClean="0">
                <a:latin typeface="Times New Roman" pitchFamily="18" charset="0"/>
                <a:ea typeface="Calibri" pitchFamily="34" charset="0"/>
                <a:cs typeface="Times New Roman" pitchFamily="18" charset="0"/>
              </a:rPr>
              <a:t>Tektonik harakatlar</a:t>
            </a:r>
            <a:r>
              <a:rPr lang="ru-RU" sz="2800" smtClean="0">
                <a:latin typeface="Times New Roman" pitchFamily="18" charset="0"/>
                <a:ea typeface="Calibri" pitchFamily="34" charset="0"/>
                <a:cs typeface="Times New Roman" pitchFamily="18" charset="0"/>
              </a:rPr>
              <a:t/>
            </a:r>
            <a:br>
              <a:rPr lang="ru-RU" sz="2800" smtClean="0">
                <a:latin typeface="Times New Roman" pitchFamily="18" charset="0"/>
                <a:ea typeface="Calibri" pitchFamily="34" charset="0"/>
                <a:cs typeface="Times New Roman" pitchFamily="18" charset="0"/>
              </a:rPr>
            </a:br>
            <a:r>
              <a:rPr lang="uz-Cyrl-UZ" sz="2800" smtClean="0">
                <a:latin typeface="Times New Roman" pitchFamily="18" charset="0"/>
                <a:ea typeface="Calibri" pitchFamily="34" charset="0"/>
                <a:cs typeface="Times New Roman" pitchFamily="18" charset="0"/>
              </a:rPr>
              <a:t>Ye</a:t>
            </a:r>
            <a:r>
              <a:rPr lang="en-US" sz="2800" smtClean="0">
                <a:latin typeface="Times New Roman" pitchFamily="18" charset="0"/>
                <a:ea typeface="Calibri" pitchFamily="34" charset="0"/>
                <a:cs typeface="Times New Roman" pitchFamily="18" charset="0"/>
              </a:rPr>
              <a:t>r po‘sti strukturalarida </a:t>
            </a:r>
            <a:r>
              <a:rPr lang="uz-Cyrl-UZ" sz="2800" smtClean="0">
                <a:latin typeface="Times New Roman" pitchFamily="18" charset="0"/>
                <a:ea typeface="Calibri" pitchFamily="34" charset="0"/>
                <a:cs typeface="Times New Roman" pitchFamily="18" charset="0"/>
              </a:rPr>
              <a:t>tektonik harakatlar</a:t>
            </a:r>
            <a:r>
              <a:rPr lang="en-US" sz="2800" smtClean="0">
                <a:latin typeface="Times New Roman" pitchFamily="18" charset="0"/>
                <a:ea typeface="Calibri" pitchFamily="34" charset="0"/>
                <a:cs typeface="Times New Roman" pitchFamily="18" charset="0"/>
              </a:rPr>
              <a:t>ning aks etishi. Tog‘ jinslarining deformatsiyasi haqida tushunchalar. Tog‘ jinslarining geologik xususiyatlari: ularning cho‘ziluvchanligi, mustahkamligi, egiluvchanligi, yopishqoqligi, oquvchanligi</a:t>
            </a:r>
            <a:r>
              <a:rPr lang="ru-RU" sz="2800" smtClean="0">
                <a:latin typeface="Times New Roman" pitchFamily="18" charset="0"/>
                <a:ea typeface="Calibri" pitchFamily="34" charset="0"/>
                <a:cs typeface="Times New Roman" pitchFamily="18" charset="0"/>
              </a:rPr>
              <a:t/>
            </a:r>
            <a:br>
              <a:rPr lang="ru-RU" sz="2800" smtClean="0">
                <a:latin typeface="Times New Roman" pitchFamily="18" charset="0"/>
                <a:ea typeface="Calibri" pitchFamily="34" charset="0"/>
                <a:cs typeface="Times New Roman" pitchFamily="18" charset="0"/>
              </a:rPr>
            </a:br>
            <a:r>
              <a:rPr lang="en-US" sz="2800" smtClean="0">
                <a:latin typeface="Times New Roman" pitchFamily="18" charset="0"/>
                <a:ea typeface="Calibri" pitchFamily="34" charset="0"/>
                <a:cs typeface="Times New Roman" pitchFamily="18" charset="0"/>
              </a:rPr>
              <a:t>	Yer po‘stining kuchlanish holati. Tebranma (epeyrogen) orogen vertikal harakatlar, gorizontal tektonik harakatlar. Turli miqyosdagi tektonik harakatlarning tabiati. Litosfera plita (palaxsa)lari harakati va ularni rekonstruksiya qilish usullari.</a:t>
            </a:r>
            <a:r>
              <a:rPr lang="ru-RU" sz="2800" smtClean="0">
                <a:latin typeface="Times New Roman" pitchFamily="18" charset="0"/>
                <a:ea typeface="Calibri" pitchFamily="34" charset="0"/>
                <a:cs typeface="Times New Roman" pitchFamily="18" charset="0"/>
              </a:rPr>
              <a:t/>
            </a:r>
            <a:br>
              <a:rPr lang="ru-RU" sz="2800" smtClean="0">
                <a:latin typeface="Times New Roman" pitchFamily="18" charset="0"/>
                <a:ea typeface="Calibri" pitchFamily="34" charset="0"/>
                <a:cs typeface="Times New Roman" pitchFamily="18" charset="0"/>
              </a:rPr>
            </a:br>
            <a:r>
              <a:rPr lang="en-US" sz="2800" smtClean="0">
                <a:latin typeface="Times New Roman" pitchFamily="18" charset="0"/>
                <a:ea typeface="Calibri" pitchFamily="34" charset="0"/>
                <a:cs typeface="Times New Roman" pitchFamily="18" charset="0"/>
              </a:rPr>
              <a:t>	</a:t>
            </a:r>
            <a:endParaRPr lang="ru-RU" sz="2800" smtClean="0">
              <a:latin typeface="Times New Roman" pitchFamily="18" charset="0"/>
              <a:ea typeface="Calibri" pitchFamily="34"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286000"/>
            <a:ext cx="7772400" cy="1143000"/>
          </a:xfrm>
        </p:spPr>
        <p:txBody>
          <a:bodyPr/>
          <a:lstStyle/>
          <a:p>
            <a:pPr eaLnBrk="1" hangingPunct="1"/>
            <a:r>
              <a:rPr lang="en-US" smtClean="0">
                <a:latin typeface="Arial" charset="0"/>
              </a:rPr>
              <a:t>Fig. 6.08b</a:t>
            </a:r>
          </a:p>
        </p:txBody>
      </p:sp>
      <p:sp>
        <p:nvSpPr>
          <p:cNvPr id="3075" name="Rectangle 3"/>
          <p:cNvSpPr>
            <a:spLocks noGrp="1" noChangeArrowheads="1"/>
          </p:cNvSpPr>
          <p:nvPr>
            <p:ph type="subTitle" idx="1"/>
          </p:nvPr>
        </p:nvSpPr>
        <p:spPr/>
        <p:txBody>
          <a:bodyPr rtlCol="0">
            <a:normAutofit/>
          </a:bodyPr>
          <a:lstStyle/>
          <a:p>
            <a:pPr eaLnBrk="1" fontAlgn="auto" hangingPunct="1">
              <a:spcBef>
                <a:spcPct val="50000"/>
              </a:spcBef>
              <a:spcAft>
                <a:spcPts val="0"/>
              </a:spcAft>
              <a:buFont typeface="Arial" pitchFamily="34" charset="0"/>
              <a:buNone/>
              <a:defRPr/>
            </a:pPr>
            <a:r>
              <a:rPr lang="en-US" smtClean="0"/>
              <a:t>Stephen Marshak</a:t>
            </a:r>
          </a:p>
        </p:txBody>
      </p:sp>
      <p:pic>
        <p:nvPicPr>
          <p:cNvPr id="11268" name="Picture 4" descr="C:\Documents and Settings\Administrator\My Documents\Hawk\WWNorton\earth_ch6\Fig. 06.08b.png"/>
          <p:cNvPicPr>
            <a:picLocks noChangeAspect="1" noChangeArrowheads="1"/>
          </p:cNvPicPr>
          <p:nvPr/>
        </p:nvPicPr>
        <p:blipFill>
          <a:blip r:embed="rId2"/>
          <a:srcRect/>
          <a:stretch>
            <a:fillRect/>
          </a:stretch>
        </p:blipFill>
        <p:spPr bwMode="auto">
          <a:xfrm>
            <a:off x="2254250" y="0"/>
            <a:ext cx="46355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2286000"/>
            <a:ext cx="7772400" cy="1143000"/>
          </a:xfrm>
        </p:spPr>
        <p:txBody>
          <a:bodyPr/>
          <a:lstStyle/>
          <a:p>
            <a:pPr eaLnBrk="1" hangingPunct="1"/>
            <a:r>
              <a:rPr lang="en-US" smtClean="0">
                <a:latin typeface="Arial" charset="0"/>
              </a:rPr>
              <a:t>Fig. 6.11de</a:t>
            </a:r>
          </a:p>
        </p:txBody>
      </p:sp>
      <p:sp>
        <p:nvSpPr>
          <p:cNvPr id="8195" name="Rectangle 3"/>
          <p:cNvSpPr>
            <a:spLocks noGrp="1" noChangeArrowheads="1"/>
          </p:cNvSpPr>
          <p:nvPr>
            <p:ph type="subTitle" idx="1"/>
          </p:nvPr>
        </p:nvSpPr>
        <p:spPr/>
        <p:txBody>
          <a:bodyPr rtlCol="0">
            <a:normAutofit/>
          </a:bodyPr>
          <a:lstStyle/>
          <a:p>
            <a:pPr eaLnBrk="1" fontAlgn="auto" hangingPunct="1">
              <a:spcBef>
                <a:spcPct val="50000"/>
              </a:spcBef>
              <a:spcAft>
                <a:spcPts val="0"/>
              </a:spcAft>
              <a:buFont typeface="Arial" pitchFamily="34" charset="0"/>
              <a:buNone/>
              <a:defRPr/>
            </a:pPr>
            <a:r>
              <a:rPr lang="en-US" smtClean="0"/>
              <a:t>Paul Hoffmann</a:t>
            </a:r>
          </a:p>
        </p:txBody>
      </p:sp>
      <p:pic>
        <p:nvPicPr>
          <p:cNvPr id="12292" name="Picture 4" descr="C:\Documents and Settings\Administrator\My Documents\Hawk\WWNorton\earth_ch6\EA F.06.11e.png"/>
          <p:cNvPicPr>
            <a:picLocks noChangeAspect="1" noChangeArrowheads="1"/>
          </p:cNvPicPr>
          <p:nvPr/>
        </p:nvPicPr>
        <p:blipFill>
          <a:blip r:embed="rId2"/>
          <a:srcRect/>
          <a:stretch>
            <a:fillRect/>
          </a:stretch>
        </p:blipFill>
        <p:spPr bwMode="auto">
          <a:xfrm>
            <a:off x="4498975" y="0"/>
            <a:ext cx="4645025" cy="4286250"/>
          </a:xfrm>
          <a:prstGeom prst="rect">
            <a:avLst/>
          </a:prstGeom>
          <a:noFill/>
          <a:ln w="9525">
            <a:noFill/>
            <a:miter lim="800000"/>
            <a:headEnd/>
            <a:tailEnd/>
          </a:ln>
        </p:spPr>
      </p:pic>
      <p:pic>
        <p:nvPicPr>
          <p:cNvPr id="12293" name="Picture 5" descr="C:\Documents and Settings\Administrator\My Documents\Hawk\WWNorton\earth_ch6\Fig. 06.11d.png"/>
          <p:cNvPicPr>
            <a:picLocks noChangeAspect="1" noChangeArrowheads="1"/>
          </p:cNvPicPr>
          <p:nvPr/>
        </p:nvPicPr>
        <p:blipFill>
          <a:blip r:embed="rId3"/>
          <a:srcRect/>
          <a:stretch>
            <a:fillRect/>
          </a:stretch>
        </p:blipFill>
        <p:spPr bwMode="auto">
          <a:xfrm>
            <a:off x="0" y="0"/>
            <a:ext cx="4689475"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4638"/>
            <a:ext cx="8229600" cy="5869006"/>
          </a:xfrm>
        </p:spPr>
        <p:txBody>
          <a:bodyPr rtlCol="0">
            <a:noAutofit/>
          </a:bodyPr>
          <a:lstStyle/>
          <a:p>
            <a:pPr eaLnBrk="1" fontAlgn="auto" hangingPunct="1">
              <a:spcAft>
                <a:spcPts val="0"/>
              </a:spcAft>
              <a:defRPr/>
            </a:pPr>
            <a:r>
              <a:rPr lang="en-US" sz="2400" dirty="0" smtClean="0">
                <a:highlight>
                  <a:srgbClr val="C0C0C0"/>
                </a:highlight>
                <a:latin typeface="Times New Roman"/>
                <a:ea typeface="Calibri"/>
              </a:rPr>
              <a:t>To</a:t>
            </a:r>
            <a:r>
              <a:rPr lang="uz-Cyrl-UZ" sz="2400" dirty="0" smtClean="0">
                <a:highlight>
                  <a:srgbClr val="C0C0C0"/>
                </a:highlight>
                <a:latin typeface="Times New Roman"/>
                <a:ea typeface="Calibri"/>
              </a:rPr>
              <a:t>g‘</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jinslarining</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yotish</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shakllari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gorizontal</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monoklinal</a:t>
            </a:r>
            <a:r>
              <a:rPr lang="en-US" sz="2400" dirty="0" smtClean="0">
                <a:highlight>
                  <a:srgbClr val="C0C0C0"/>
                </a:highlight>
                <a:latin typeface="Times New Roman"/>
                <a:ea typeface="Calibri"/>
              </a:rPr>
              <a:t> va </a:t>
            </a:r>
            <a:r>
              <a:rPr lang="en-US" sz="2400" dirty="0" err="1" smtClean="0">
                <a:highlight>
                  <a:srgbClr val="C0C0C0"/>
                </a:highlight>
                <a:latin typeface="Times New Roman"/>
                <a:ea typeface="Calibri"/>
              </a:rPr>
              <a:t>burmali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Yotish</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elementlari</a:t>
            </a:r>
            <a:r>
              <a:rPr lang="en-US" sz="2400" dirty="0" smtClean="0">
                <a:highlight>
                  <a:srgbClr val="C0C0C0"/>
                </a:highlight>
                <a:latin typeface="Times New Roman"/>
                <a:ea typeface="Calibri"/>
              </a:rPr>
              <a:t>. Tog‘ </a:t>
            </a:r>
            <a:r>
              <a:rPr lang="en-US" sz="2400" dirty="0" err="1" smtClean="0">
                <a:highlight>
                  <a:srgbClr val="C0C0C0"/>
                </a:highlight>
                <a:latin typeface="Times New Roman"/>
                <a:ea typeface="Calibri"/>
              </a:rPr>
              <a:t>kompasi</a:t>
            </a:r>
            <a:r>
              <a:rPr lang="en-US" sz="2400" dirty="0" smtClean="0">
                <a:highlight>
                  <a:srgbClr val="C0C0C0"/>
                </a:highlight>
                <a:latin typeface="Times New Roman"/>
                <a:ea typeface="Calibri"/>
              </a:rPr>
              <a:t> tog‘ </a:t>
            </a:r>
            <a:r>
              <a:rPr lang="en-US" sz="2400" dirty="0" err="1" smtClean="0">
                <a:highlight>
                  <a:srgbClr val="C0C0C0"/>
                </a:highlight>
                <a:latin typeface="Times New Roman"/>
                <a:ea typeface="Calibri"/>
              </a:rPr>
              <a:t>jinslarining</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burmali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buzilishi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Burmaning</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elementlari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qanotlari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sharniri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o‘qi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o‘q</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tekisligi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qulfi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Burmalarning</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hosil</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bo‘lish</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sabablari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Burmali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buzilmalarning</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tasnifi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To‘liq</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uzuq-uzuq</a:t>
            </a:r>
            <a:r>
              <a:rPr lang="en-US" sz="2400" dirty="0" smtClean="0">
                <a:highlight>
                  <a:srgbClr val="C0C0C0"/>
                </a:highlight>
                <a:latin typeface="Times New Roman"/>
                <a:ea typeface="Calibri"/>
              </a:rPr>
              <a:t> va </a:t>
            </a:r>
            <a:r>
              <a:rPr lang="en-US" sz="2400" dirty="0" err="1" smtClean="0">
                <a:highlight>
                  <a:srgbClr val="C0C0C0"/>
                </a:highlight>
                <a:latin typeface="Times New Roman"/>
                <a:ea typeface="Calibri"/>
              </a:rPr>
              <a:t>oraliq</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turlari</a:t>
            </a:r>
            <a:r>
              <a:rPr lang="en-US" sz="2400" dirty="0" smtClean="0">
                <a:highlight>
                  <a:srgbClr val="C0C0C0"/>
                </a:highlight>
                <a:latin typeface="Times New Roman"/>
                <a:ea typeface="Calibri"/>
              </a:rPr>
              <a:t>. Tog‘ </a:t>
            </a:r>
            <a:r>
              <a:rPr lang="en-US" sz="2400" dirty="0" err="1" smtClean="0">
                <a:highlight>
                  <a:srgbClr val="C0C0C0"/>
                </a:highlight>
                <a:latin typeface="Times New Roman"/>
                <a:ea typeface="Calibri"/>
              </a:rPr>
              <a:t>jinslarida</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uzilmali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buzilmalar</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Uzilmali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buzilmalarning</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siqilishdan</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cho‘zilishdan</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yoki</a:t>
            </a:r>
            <a:r>
              <a:rPr lang="en-US" sz="2400" dirty="0" smtClean="0">
                <a:highlight>
                  <a:srgbClr val="C0C0C0"/>
                </a:highlight>
                <a:latin typeface="Times New Roman"/>
                <a:ea typeface="Calibri"/>
              </a:rPr>
              <a:t> tog‘ </a:t>
            </a:r>
            <a:r>
              <a:rPr lang="en-US" sz="2400" dirty="0" err="1" smtClean="0">
                <a:highlight>
                  <a:srgbClr val="C0C0C0"/>
                </a:highlight>
                <a:latin typeface="Times New Roman"/>
                <a:ea typeface="Calibri"/>
              </a:rPr>
              <a:t>massalarining</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siljishidan</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kelib</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chiqish</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sabablari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Darzlar</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darzlik</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daykalar</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siljish</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bilan</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vujudga</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keladigan</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uzilmali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burmalar</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Yer</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buzilmalarining</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tasnifi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tushish</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sbros</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ko‘tarilish</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vzbros</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siljish</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nadvig</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poddviglar</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sharyatjlar</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gorizontal</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uzilishlar</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Uzilmali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buzilmalarning</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miqyoslari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Chuqur</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liniamentlar</a:t>
            </a:r>
            <a:r>
              <a:rPr lang="en-US" sz="2400" dirty="0" smtClean="0">
                <a:highlight>
                  <a:srgbClr val="C0C0C0"/>
                </a:highlight>
                <a:latin typeface="Times New Roman"/>
                <a:ea typeface="Calibri"/>
              </a:rPr>
              <a:t> va transform </a:t>
            </a:r>
            <a:r>
              <a:rPr lang="en-US" sz="2400" dirty="0" err="1" smtClean="0">
                <a:highlight>
                  <a:srgbClr val="C0C0C0"/>
                </a:highlight>
                <a:latin typeface="Times New Roman"/>
                <a:ea typeface="Calibri"/>
              </a:rPr>
              <a:t>yer</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yoriqlar</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sutur</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tabaqasi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Yer</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yoriqlari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bilan</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birga</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bo‘luvchi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jarayonlar</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brekchiyalanish</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kataklaz</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milonitlanish</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daykalarning</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gidrotermal</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tomirlarning</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vujudga</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kelishi</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Tektonik</a:t>
            </a:r>
            <a:r>
              <a:rPr lang="en-US" sz="2400" dirty="0" smtClean="0">
                <a:highlight>
                  <a:srgbClr val="C0C0C0"/>
                </a:highlight>
                <a:latin typeface="Times New Roman"/>
                <a:ea typeface="Calibri"/>
              </a:rPr>
              <a:t> </a:t>
            </a:r>
            <a:r>
              <a:rPr lang="en-US" sz="2400" dirty="0" err="1" smtClean="0">
                <a:highlight>
                  <a:srgbClr val="C0C0C0"/>
                </a:highlight>
                <a:latin typeface="Times New Roman"/>
                <a:ea typeface="Calibri"/>
              </a:rPr>
              <a:t>melanj</a:t>
            </a:r>
            <a:endParaRPr lang="ru-RU" sz="2400" dirty="0" smtClean="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265</Words>
  <Application>Microsoft Office PowerPoint</Application>
  <PresentationFormat>Экран (4:3)</PresentationFormat>
  <Paragraphs>36</Paragraphs>
  <Slides>18</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20" baseType="lpstr">
      <vt:lpstr>Тема Office</vt:lpstr>
      <vt:lpstr>Photo Editor Photo</vt:lpstr>
      <vt:lpstr>Tektonik jarayonlar. Tektonik xarakatlarning xillari.(tebranma, yorma, seysmik jarayonlar). Yerning asosiy geostrukturalari. Geosinklinal va platforma viloyatlari va ularning unsurlari. Litosfera tektonik plitalari</vt:lpstr>
      <vt:lpstr>Reja: Tektonik jarayonlar.  Tektonik xarakatlarning xillari.(tebranma, yorma, seysmik jarayonlar). Yerning asosiy geostrukturalari  Geosinklinal va platforma viloyatlari va ularning unsurlari. Litosfera tektonik plitalari  </vt:lpstr>
      <vt:lpstr>Презентация PowerPoint</vt:lpstr>
      <vt:lpstr>BLIS  SAVOL metamorfizm jarayoni nima? regional Bilan kontakt metamorfizmlari orasidagi fark va ularning muhim belgilari qanday? metamorfik tog‘ jinslari uchun xarakterli tekstura, strukturalarini ayti Bering? metamorfik tog‘ jnslaring qanday tiplari bor? metamorfik tog‘ jinslarining magmatik, cho‘kindi jinslardan farqi nimlardan iborat?</vt:lpstr>
      <vt:lpstr>Fig. 6.10</vt:lpstr>
      <vt:lpstr>Tektonik harakatlar Yer po‘sti strukturalarida tektonik harakatlarning aks etishi. Tog‘ jinslarining deformatsiyasi haqida tushunchalar. Tog‘ jinslarining geologik xususiyatlari: ularning cho‘ziluvchanligi, mustahkamligi, egiluvchanligi, yopishqoqligi, oquvchanligi  Yer po‘stining kuchlanish holati. Tebranma (epeyrogen) orogen vertikal harakatlar, gorizontal tektonik harakatlar. Turli miqyosdagi tektonik harakatlarning tabiati. Litosfera plita (palaxsa)lari harakati va ularni rekonstruksiya qilish usullari.  </vt:lpstr>
      <vt:lpstr>Fig. 6.08b</vt:lpstr>
      <vt:lpstr>Fig. 6.11de</vt:lpstr>
      <vt:lpstr>Tog‘ jinslarining yotish shakllari: gorizontal monoklinal va burmali. Yotish elementlari. Tog‘ kompasi tog‘ jinslarining burmali buzilishi. Burmaning  elementlari (qanotlari, sharniri, o‘qi, o‘q tekisligi, qulfi). Burmalarning hosil bo‘lish sabablari. Burmali buzilmalarning tasnifi; To‘liq, uzuq-uzuq va oraliq turlari. Tog‘ jinslarida uzilmali buzilmalar. Uzilmali buzilmalarning siqilishdan, cho‘zilishdan yoki tog‘ massalarining siljishidan kelib chiqish sabablari. Darzlar, darzlik, daykalar, siljish bilan vujudga keladigan uzilmali burmalar. Yer buzilmalarining tasnifi: tushish (sbros), ko‘tarilish (vzbros), siljish, nadvig, poddviglar, sharyatjlar, gorizontal uzilishlar. Uzilmali buzilmalarning miqyoslari. Chuqur liniamentlar va transform yer yoriqlar, sutur tabaqasi. Yer yoriqlari bilan birga bo‘luvchi jarayonlar: brekchiyalanish, kataklaz, milonitlanish, daykalarning gidrotermal tomirlarning vujudga kelishi. Tektonik melanj</vt:lpstr>
      <vt:lpstr>Fig. 6.11a</vt:lpstr>
      <vt:lpstr>Презентация PowerPoint</vt:lpstr>
      <vt:lpstr>Zilzila va uning zararli oqibatlari.  Halokatli zilzilalar. Yer sharida zilzilalarning geografik tektonik o‘rni. Seysmik to‘lqinlar, ularning turlari va tarqalish tezliklari. Seysmik to‘lqinlarni o‘lchovchi asboblar (seysmograf). Zilzilalarni kuzatishni tashkil qilinishi, kuzatuvchi seysmik stansiyalar to‘ri. Zilzilani vujudga keltiruvchi geologik (tektonik) omillar. Benoff zonasi. Texnogen zilzilalar. Zilzila o‘chogining tavsifi (o‘choq, uning chuqurligi, epitsentr, izoseystlar, pleystoseyst maydoni, energiya, magnituda). Uchta seysmik stansiya orqali zilzila o‘chogining o‘rnini aniqlash. Zilzilani I.Rixter va Medvedev tizimi bo‘yicha tasniflash. Zilzilani uzoq muddat uchun bashorat qilish; seysmik rayonlashtirish. Zilzilani qisqa muddatga bashorat qilish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Tektonik jarayonlar. Tektonik xarakatlarning xillari.(tebranma, yorma, seysmik jarayonlar). Yerning asosiy geostrukturalari. Geosinklinal va platforma viloyatlari va ularning unsurlari. Litosfera tektonik plitalari</dc:title>
  <dc:creator>SEVEN</dc:creator>
  <cp:lastModifiedBy>DS</cp:lastModifiedBy>
  <cp:revision>4</cp:revision>
  <dcterms:created xsi:type="dcterms:W3CDTF">2016-05-01T18:32:11Z</dcterms:created>
  <dcterms:modified xsi:type="dcterms:W3CDTF">2018-05-19T08:34:53Z</dcterms:modified>
</cp:coreProperties>
</file>