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57" r:id="rId4"/>
    <p:sldId id="264" r:id="rId5"/>
    <p:sldId id="258" r:id="rId6"/>
    <p:sldId id="265" r:id="rId7"/>
    <p:sldId id="259" r:id="rId8"/>
    <p:sldId id="266" r:id="rId9"/>
    <p:sldId id="262" r:id="rId10"/>
    <p:sldId id="267" r:id="rId11"/>
    <p:sldId id="260" r:id="rId12"/>
    <p:sldId id="268" r:id="rId13"/>
    <p:sldId id="261" r:id="rId14"/>
    <p:sldId id="263" r:id="rId15"/>
    <p:sldId id="269" r:id="rId16"/>
    <p:sldId id="270" r:id="rId17"/>
    <p:sldId id="271" r:id="rId18"/>
    <p:sldId id="272" r:id="rId19"/>
  </p:sldIdLst>
  <p:sldSz cx="9144000" cy="6858000" type="screen4x3"/>
  <p:notesSz cx="6858000" cy="9144000"/>
  <p:custDataLst>
    <p:tags r:id="rId21"/>
  </p:custData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441"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C6A5A-4338-484F-8BF4-31A8BD50739D}" type="datetimeFigureOut">
              <a:rPr lang="ru-RU" smtClean="0"/>
              <a:pPr/>
              <a:t>16.12.2016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1B347E-ED3C-4F30-8CEF-A75A495C5BDE}" type="slidenum">
              <a:rPr lang="ru-RU" smtClean="0"/>
              <a:pPr/>
              <a:t>‹#›</a:t>
            </a:fld>
            <a:endParaRPr lang="ru-RU"/>
          </a:p>
        </p:txBody>
      </p:sp>
    </p:spTree>
    <p:extLst>
      <p:ext uri="{BB962C8B-B14F-4D97-AF65-F5344CB8AC3E}">
        <p14:creationId xmlns:p14="http://schemas.microsoft.com/office/powerpoint/2010/main" xmlns="" val="378769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733F42A-0547-4D2F-BE6C-BDBB8F3E884E}" type="slidenum">
              <a:rPr lang="en-US" smtClean="0">
                <a:latin typeface="Times New Roman" pitchFamily="18" charset="0"/>
              </a:rPr>
              <a:pPr/>
              <a:t>2</a:t>
            </a:fld>
            <a:endParaRPr lang="en-US" smtClean="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ru-RU" smtClean="0">
              <a:latin typeface="Times New Roman" pitchFamily="18" charset="0"/>
            </a:endParaRPr>
          </a:p>
        </p:txBody>
      </p:sp>
    </p:spTree>
    <p:extLst>
      <p:ext uri="{BB962C8B-B14F-4D97-AF65-F5344CB8AC3E}">
        <p14:creationId xmlns:p14="http://schemas.microsoft.com/office/powerpoint/2010/main" xmlns="" val="73304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A0378C6-8218-47F9-B3DC-0C91CD53183A}" type="slidenum">
              <a:rPr lang="en-US"/>
              <a:pPr/>
              <a:t>14</a:t>
            </a:fld>
            <a:endParaRPr lang="en-US"/>
          </a:p>
        </p:txBody>
      </p:sp>
      <p:sp>
        <p:nvSpPr>
          <p:cNvPr id="37891" name="Rectangle 2"/>
          <p:cNvSpPr>
            <a:spLocks noGrp="1" noRot="1" noChangeAspect="1" noChangeArrowheads="1" noTextEdit="1"/>
          </p:cNvSpPr>
          <p:nvPr>
            <p:ph type="sldImg"/>
          </p:nvPr>
        </p:nvSpPr>
        <p:spPr>
          <a:xfrm>
            <a:off x="3429000" y="2400300"/>
            <a:ext cx="0" cy="0"/>
          </a:xfrm>
          <a:ln/>
        </p:spPr>
      </p:sp>
      <p:sp>
        <p:nvSpPr>
          <p:cNvPr id="37892" name="Rectangle 3"/>
          <p:cNvSpPr>
            <a:spLocks noGrp="1" noChangeArrowheads="1"/>
          </p:cNvSpPr>
          <p:nvPr>
            <p:ph type="body" idx="1"/>
          </p:nvPr>
        </p:nvSpPr>
        <p:spPr>
          <a:xfrm>
            <a:off x="914400" y="4192588"/>
            <a:ext cx="1200150" cy="274637"/>
          </a:xfrm>
          <a:noFill/>
          <a:ln/>
        </p:spPr>
        <p:txBody>
          <a:bodyPr/>
          <a:lstStyle/>
          <a:p>
            <a:endParaRPr lang="ru-RU" smtClean="0">
              <a:latin typeface="Times New Roman" pitchFamily="18" charset="0"/>
            </a:endParaRPr>
          </a:p>
        </p:txBody>
      </p:sp>
    </p:spTree>
    <p:extLst>
      <p:ext uri="{BB962C8B-B14F-4D97-AF65-F5344CB8AC3E}">
        <p14:creationId xmlns:p14="http://schemas.microsoft.com/office/powerpoint/2010/main" xmlns="" val="425905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1A976E0-7FFA-41F7-A69E-7B8CB6A1E25C}" type="slidenum">
              <a:rPr lang="en-US"/>
              <a:pPr/>
              <a:t>15</a:t>
            </a:fld>
            <a:endParaRPr lang="en-US"/>
          </a:p>
        </p:txBody>
      </p:sp>
      <p:sp>
        <p:nvSpPr>
          <p:cNvPr id="41987" name="Rectangle 2"/>
          <p:cNvSpPr>
            <a:spLocks noGrp="1" noRot="1" noChangeAspect="1" noChangeArrowheads="1" noTextEdit="1"/>
          </p:cNvSpPr>
          <p:nvPr>
            <p:ph type="sldImg"/>
          </p:nvPr>
        </p:nvSpPr>
        <p:spPr>
          <a:xfrm>
            <a:off x="3429000" y="2400300"/>
            <a:ext cx="0" cy="0"/>
          </a:xfrm>
          <a:solidFill>
            <a:srgbClr val="FFFFFF"/>
          </a:solidFill>
          <a:ln/>
        </p:spPr>
      </p:sp>
      <p:sp>
        <p:nvSpPr>
          <p:cNvPr id="41988" name="Rectangle 3"/>
          <p:cNvSpPr>
            <a:spLocks noGrp="1" noChangeArrowheads="1"/>
          </p:cNvSpPr>
          <p:nvPr>
            <p:ph type="body" idx="1"/>
          </p:nvPr>
        </p:nvSpPr>
        <p:spPr>
          <a:xfrm>
            <a:off x="914400" y="4192588"/>
            <a:ext cx="1200150" cy="274637"/>
          </a:xfrm>
          <a:solidFill>
            <a:srgbClr val="FFFFFF"/>
          </a:solidFill>
          <a:ln>
            <a:solidFill>
              <a:srgbClr val="000000"/>
            </a:solidFill>
          </a:ln>
        </p:spPr>
        <p:txBody>
          <a:bodyPr/>
          <a:lstStyle/>
          <a:p>
            <a:endParaRPr lang="ru-RU" smtClean="0">
              <a:latin typeface="Times New Roman" pitchFamily="18" charset="0"/>
            </a:endParaRPr>
          </a:p>
        </p:txBody>
      </p:sp>
    </p:spTree>
    <p:extLst>
      <p:ext uri="{BB962C8B-B14F-4D97-AF65-F5344CB8AC3E}">
        <p14:creationId xmlns:p14="http://schemas.microsoft.com/office/powerpoint/2010/main" xmlns="" val="116206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17E9E78-8907-4490-8582-5F9FFB7D9035}" type="slidenum">
              <a:rPr lang="en-US"/>
              <a:pPr/>
              <a:t>16</a:t>
            </a:fld>
            <a:endParaRPr lang="en-US"/>
          </a:p>
        </p:txBody>
      </p:sp>
      <p:sp>
        <p:nvSpPr>
          <p:cNvPr id="43011" name="Rectangle 2"/>
          <p:cNvSpPr>
            <a:spLocks noGrp="1" noRot="1" noChangeAspect="1" noChangeArrowheads="1" noTextEdit="1"/>
          </p:cNvSpPr>
          <p:nvPr>
            <p:ph type="sldImg"/>
          </p:nvPr>
        </p:nvSpPr>
        <p:spPr>
          <a:xfrm>
            <a:off x="3429000" y="2400300"/>
            <a:ext cx="0" cy="0"/>
          </a:xfrm>
          <a:solidFill>
            <a:srgbClr val="FFFFFF"/>
          </a:solidFill>
          <a:ln/>
        </p:spPr>
      </p:sp>
      <p:sp>
        <p:nvSpPr>
          <p:cNvPr id="43012" name="Rectangle 3"/>
          <p:cNvSpPr>
            <a:spLocks noGrp="1" noChangeArrowheads="1"/>
          </p:cNvSpPr>
          <p:nvPr>
            <p:ph type="body" idx="1"/>
          </p:nvPr>
        </p:nvSpPr>
        <p:spPr>
          <a:xfrm>
            <a:off x="914400" y="4192588"/>
            <a:ext cx="1200150" cy="274637"/>
          </a:xfrm>
          <a:solidFill>
            <a:srgbClr val="FFFFFF"/>
          </a:solidFill>
          <a:ln>
            <a:solidFill>
              <a:srgbClr val="000000"/>
            </a:solidFill>
          </a:ln>
        </p:spPr>
        <p:txBody>
          <a:bodyPr/>
          <a:lstStyle/>
          <a:p>
            <a:endParaRPr lang="ru-RU" smtClean="0">
              <a:latin typeface="Times New Roman" pitchFamily="18" charset="0"/>
            </a:endParaRPr>
          </a:p>
        </p:txBody>
      </p:sp>
    </p:spTree>
    <p:extLst>
      <p:ext uri="{BB962C8B-B14F-4D97-AF65-F5344CB8AC3E}">
        <p14:creationId xmlns:p14="http://schemas.microsoft.com/office/powerpoint/2010/main" xmlns="" val="78233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4E489FE-2791-4143-9035-71F517790D2E}" type="datetimeFigureOut">
              <a:rPr lang="ru-RU"/>
              <a:pPr>
                <a:defRPr/>
              </a:pPr>
              <a:t>16.12.2016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42F8561-35F8-46EF-9F7A-17B63527DDEA}"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790F864-DD47-4471-BC09-E4BA74F4CAB4}" type="datetimeFigureOut">
              <a:rPr lang="ru-RU"/>
              <a:pPr>
                <a:defRPr/>
              </a:pPr>
              <a:t>16.12.2016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612244-3A84-4E32-96C8-8233BC6AAF1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6B1E68-1F0A-4113-BECC-379508A09E66}" type="datetimeFigureOut">
              <a:rPr lang="ru-RU"/>
              <a:pPr>
                <a:defRPr/>
              </a:pPr>
              <a:t>16.12.2016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4EAE3A-5B5F-497F-B818-912588FFBC3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98AB45A-FC2D-416D-B5B7-C69042BCC7E9}" type="datetimeFigureOut">
              <a:rPr lang="ru-RU"/>
              <a:pPr>
                <a:defRPr/>
              </a:pPr>
              <a:t>16.12.2016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0B970D7-98CF-4BD5-ADD3-57553B21D629}"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3C79DC9-E30C-49A4-9243-2ECE2409331E}" type="datetimeFigureOut">
              <a:rPr lang="ru-RU"/>
              <a:pPr>
                <a:defRPr/>
              </a:pPr>
              <a:t>16.12.2016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ED135F-608D-4B79-90A3-234990F2A91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B4ACE5D-79E0-4CBB-8825-BBCBCA5FE52D}" type="datetimeFigureOut">
              <a:rPr lang="ru-RU"/>
              <a:pPr>
                <a:defRPr/>
              </a:pPr>
              <a:t>16.12.2016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FADD900-F3C6-4FEA-BDA0-25D8D207E89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A064343-8B91-4D3F-B3B8-812EAAA737A4}" type="datetimeFigureOut">
              <a:rPr lang="ru-RU"/>
              <a:pPr>
                <a:defRPr/>
              </a:pPr>
              <a:t>16.12.2016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ADC5272-8226-49AA-9DD0-D4A9F53A092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2B52D61-8301-46BE-8872-137EA54356B7}" type="datetimeFigureOut">
              <a:rPr lang="ru-RU"/>
              <a:pPr>
                <a:defRPr/>
              </a:pPr>
              <a:t>16.12.2016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19E7197-DF6A-4EE0-A4B4-43C62770EE8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434B347-1561-499F-A845-B6A7E44AF266}" type="datetimeFigureOut">
              <a:rPr lang="ru-RU"/>
              <a:pPr>
                <a:defRPr/>
              </a:pPr>
              <a:t>16.12.2016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A5CD186-CFD3-4D06-9706-3A786FBEB80B}"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2A2B5D0-3347-4930-A46F-E152383B1731}" type="datetimeFigureOut">
              <a:rPr lang="ru-RU"/>
              <a:pPr>
                <a:defRPr/>
              </a:pPr>
              <a:t>16.12.2016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451BB72-B9FA-42E7-BBDB-5BD4F481868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C7FD5F1-9139-49D6-A33C-008152D15509}" type="datetimeFigureOut">
              <a:rPr lang="ru-RU"/>
              <a:pPr>
                <a:defRPr/>
              </a:pPr>
              <a:t>16.12.2016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2B6C26C-2A5D-447E-A0C0-DB6DE3E4329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9000"/>
            <a:lum/>
          </a:blip>
          <a:srcRect/>
          <a:stretch>
            <a:fillRect l="-21000" r="-2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C111683-A8EF-4C51-987A-F12250C0DCF4}" type="datetimeFigureOut">
              <a:rPr lang="ru-RU"/>
              <a:pPr>
                <a:defRPr/>
              </a:pPr>
              <a:t>16.12.2016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19376F7-21B3-476B-9AF7-DF7E93F1BBF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plate_reconstruct.avi"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6"/>
            <a:ext cx="7772400" cy="6215106"/>
          </a:xfrm>
        </p:spPr>
        <p:txBody>
          <a:bodyPr rtlCol="0">
            <a:normAutofit fontScale="90000"/>
          </a:bodyPr>
          <a:lstStyle/>
          <a:p>
            <a:pPr fontAlgn="auto">
              <a:spcAft>
                <a:spcPts val="0"/>
              </a:spcAft>
              <a:defRPr/>
            </a:pPr>
            <a:r>
              <a:rPr lang="uz-Cyrl-UZ" b="1" dirty="0" smtClean="0">
                <a:latin typeface="Times New Roman"/>
                <a:ea typeface="Calibri"/>
                <a:cs typeface="Times New Roman"/>
              </a:rPr>
              <a:t>Paleontologiya asoslari. Paleontologiya fani xaqida asosiy tushunchalar.</a:t>
            </a:r>
            <a:r>
              <a:rPr lang="en-US" b="1" dirty="0" smtClean="0">
                <a:latin typeface="Times New Roman"/>
                <a:ea typeface="Calibri"/>
                <a:cs typeface="Times New Roman"/>
              </a:rPr>
              <a:t> </a:t>
            </a:r>
            <a:r>
              <a:rPr lang="uz-Cyrl-UZ" b="1" dirty="0" smtClean="0">
                <a:latin typeface="Times New Roman"/>
                <a:ea typeface="Calibri"/>
                <a:cs typeface="Times New Roman"/>
              </a:rPr>
              <a:t>Paleozoologiya, paleobotaniqa xaqida, toshqotgan xayvonot va o‘simliklar dunyosining saqlanish holatlari va ularning geologik xamda paleogeografiya soxalaridagi xizmati. Fatsiya va formatsiyalar xaqida tushuncha.</a:t>
            </a:r>
            <a:r>
              <a:rPr lang="ru-RU" dirty="0" smtClean="0">
                <a:ea typeface="Calibri"/>
                <a:cs typeface="Times New Roman"/>
              </a:rPr>
              <a:t/>
            </a:r>
            <a:br>
              <a:rPr lang="ru-RU" dirty="0" smtClean="0">
                <a:ea typeface="Calibri"/>
                <a:cs typeface="Times New Roman"/>
              </a:rPr>
            </a:br>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26" descr="C:\Documents and Settings\garnero.DVH\My Documents\GLG 101\L26_plate_tectonics1\images,movies\figure 20-24b.jpg"/>
          <p:cNvPicPr>
            <a:picLocks noChangeAspect="1" noChangeArrowheads="1"/>
          </p:cNvPicPr>
          <p:nvPr/>
        </p:nvPicPr>
        <p:blipFill>
          <a:blip r:embed="rId2" cstate="print"/>
          <a:srcRect/>
          <a:stretch>
            <a:fillRect/>
          </a:stretch>
        </p:blipFill>
        <p:spPr bwMode="auto">
          <a:xfrm>
            <a:off x="558800" y="1041400"/>
            <a:ext cx="8026400" cy="477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idx="4294967295"/>
          </p:nvPr>
        </p:nvSpPr>
        <p:spPr>
          <a:xfrm>
            <a:off x="457200" y="274638"/>
            <a:ext cx="8229600" cy="5726130"/>
          </a:xfrm>
        </p:spPr>
        <p:txBody>
          <a:bodyPr/>
          <a:lstStyle/>
          <a:p>
            <a:r>
              <a:rPr lang="en-US" sz="3200" b="1" dirty="0" err="1" smtClean="0">
                <a:latin typeface="Times New Roman" pitchFamily="18" charset="0"/>
                <a:cs typeface="Calibri" pitchFamily="34" charset="0"/>
              </a:rPr>
              <a:t>Paleogeografiya</a:t>
            </a:r>
            <a:r>
              <a:rPr lang="en-US" sz="3200" b="1" dirty="0" smtClean="0">
                <a:latin typeface="Times New Roman" pitchFamily="18" charset="0"/>
                <a:cs typeface="Calibri" pitchFamily="34" charset="0"/>
              </a:rPr>
              <a:t> </a:t>
            </a:r>
            <a:r>
              <a:rPr lang="uz-Cyrl-UZ" sz="3200" b="1" dirty="0" smtClean="0">
                <a:latin typeface="Times New Roman" pitchFamily="18" charset="0"/>
                <a:cs typeface="Calibri" pitchFamily="34" charset="0"/>
              </a:rPr>
              <a:t>tarixiy geologiyaning bir q</a:t>
            </a:r>
            <a:r>
              <a:rPr lang="en-US" sz="3200" b="1" dirty="0" err="1" smtClean="0">
                <a:latin typeface="Times New Roman" pitchFamily="18" charset="0"/>
                <a:cs typeface="Calibri" pitchFamily="34" charset="0"/>
              </a:rPr>
              <a:t>ismi</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hisoblanadi</a:t>
            </a:r>
            <a:r>
              <a:rPr lang="en-US" sz="3200" b="1" dirty="0" smtClean="0">
                <a:latin typeface="Times New Roman" pitchFamily="18" charset="0"/>
                <a:cs typeface="Calibri" pitchFamily="34" charset="0"/>
              </a:rPr>
              <a:t>. </a:t>
            </a:r>
            <a:r>
              <a:rPr lang="uz-Cyrl-UZ" sz="3200" b="1" dirty="0" smtClean="0">
                <a:latin typeface="Times New Roman" pitchFamily="18" charset="0"/>
                <a:cs typeface="Calibri" pitchFamily="34" charset="0"/>
              </a:rPr>
              <a:t>O‘</a:t>
            </a:r>
            <a:r>
              <a:rPr lang="en-US" sz="3200" b="1" dirty="0" err="1" smtClean="0">
                <a:latin typeface="Times New Roman" pitchFamily="18" charset="0"/>
                <a:cs typeface="Calibri" pitchFamily="34" charset="0"/>
              </a:rPr>
              <a:t>tgan</a:t>
            </a:r>
            <a:r>
              <a:rPr lang="en-US" sz="3200" b="1" dirty="0" smtClean="0">
                <a:latin typeface="Times New Roman" pitchFamily="18" charset="0"/>
                <a:cs typeface="Calibri" pitchFamily="34" charset="0"/>
              </a:rPr>
              <a:t> </a:t>
            </a:r>
            <a:r>
              <a:rPr lang="uz-Cyrl-UZ" sz="3200" b="1" dirty="0" smtClean="0">
                <a:latin typeface="Times New Roman" pitchFamily="18" charset="0"/>
                <a:cs typeface="Calibri" pitchFamily="34" charset="0"/>
              </a:rPr>
              <a:t>geologik zamonlarda mavjud bo‘</a:t>
            </a:r>
            <a:r>
              <a:rPr lang="en-US" sz="3200" b="1" dirty="0" err="1" smtClean="0">
                <a:latin typeface="Times New Roman" pitchFamily="18" charset="0"/>
                <a:cs typeface="Calibri" pitchFamily="34" charset="0"/>
              </a:rPr>
              <a:t>lgan</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fizik-geografik</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sharoitlarni</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o‘rganadigan</a:t>
            </a:r>
            <a:r>
              <a:rPr lang="en-US" sz="3200" b="1" dirty="0" smtClean="0">
                <a:latin typeface="Times New Roman" pitchFamily="18" charset="0"/>
                <a:cs typeface="Calibri" pitchFamily="34" charset="0"/>
              </a:rPr>
              <a:t> fan. Bu </a:t>
            </a:r>
            <a:r>
              <a:rPr lang="uz-Cyrl-UZ" sz="3200" b="1" dirty="0" smtClean="0">
                <a:latin typeface="Times New Roman" pitchFamily="18" charset="0"/>
                <a:cs typeface="Calibri" pitchFamily="34" charset="0"/>
              </a:rPr>
              <a:t>fan Ye</a:t>
            </a:r>
            <a:r>
              <a:rPr lang="en-US" sz="3200" b="1" dirty="0" smtClean="0">
                <a:latin typeface="Times New Roman" pitchFamily="18" charset="0"/>
                <a:cs typeface="Calibri" pitchFamily="34" charset="0"/>
              </a:rPr>
              <a:t>r </a:t>
            </a:r>
            <a:r>
              <a:rPr lang="en-US" sz="3200" b="1" dirty="0" err="1" smtClean="0">
                <a:latin typeface="Times New Roman" pitchFamily="18" charset="0"/>
                <a:cs typeface="Calibri" pitchFamily="34" charset="0"/>
              </a:rPr>
              <a:t>yuzida</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quruqlik</a:t>
            </a:r>
            <a:r>
              <a:rPr lang="en-US" sz="3200" b="1" dirty="0" smtClean="0">
                <a:latin typeface="Times New Roman" pitchFamily="18" charset="0"/>
                <a:cs typeface="Calibri" pitchFamily="34" charset="0"/>
              </a:rPr>
              <a:t> va </a:t>
            </a:r>
            <a:r>
              <a:rPr lang="en-US" sz="3200" b="1" dirty="0" err="1" smtClean="0">
                <a:latin typeface="Times New Roman" pitchFamily="18" charset="0"/>
                <a:cs typeface="Calibri" pitchFamily="34" charset="0"/>
              </a:rPr>
              <a:t>dengizlarning</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tutgan</a:t>
            </a:r>
            <a:r>
              <a:rPr lang="uz-Cyrl-UZ" sz="3200" b="1" dirty="0" smtClean="0">
                <a:latin typeface="Times New Roman" pitchFamily="18" charset="0"/>
                <a:cs typeface="Calibri" pitchFamily="34" charset="0"/>
              </a:rPr>
              <a:t> o‘rni, </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quruqlik</a:t>
            </a:r>
            <a:r>
              <a:rPr lang="en-US" sz="3200" b="1" dirty="0" smtClean="0">
                <a:latin typeface="Times New Roman" pitchFamily="18" charset="0"/>
                <a:cs typeface="Calibri" pitchFamily="34" charset="0"/>
              </a:rPr>
              <a:t> va </a:t>
            </a:r>
            <a:r>
              <a:rPr lang="en-US" sz="3200" b="1" dirty="0" err="1" smtClean="0">
                <a:latin typeface="Times New Roman" pitchFamily="18" charset="0"/>
                <a:cs typeface="Calibri" pitchFamily="34" charset="0"/>
              </a:rPr>
              <a:t>dengiz</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osti</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rel’efini</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iqlim</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sharoitlarini</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orografiyasini</a:t>
            </a:r>
            <a:r>
              <a:rPr lang="en-US" sz="3200" b="1" dirty="0" smtClean="0">
                <a:latin typeface="Times New Roman" pitchFamily="18" charset="0"/>
                <a:cs typeface="Calibri" pitchFamily="34" charset="0"/>
              </a:rPr>
              <a:t> (tog‘</a:t>
            </a:r>
            <a:r>
              <a:rPr lang="uz-Cyrl-UZ" sz="3200" b="1" dirty="0" smtClean="0">
                <a:latin typeface="Times New Roman" pitchFamily="18" charset="0"/>
                <a:cs typeface="Calibri" pitchFamily="34" charset="0"/>
              </a:rPr>
              <a:t> tizmalarining paydo bo‘</a:t>
            </a:r>
            <a:r>
              <a:rPr lang="en-US" sz="3200" b="1" dirty="0" err="1" smtClean="0">
                <a:latin typeface="Times New Roman" pitchFamily="18" charset="0"/>
                <a:cs typeface="Calibri" pitchFamily="34" charset="0"/>
              </a:rPr>
              <a:t>lishi</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haqidagi</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ilm</a:t>
            </a:r>
            <a:r>
              <a:rPr lang="en-US" sz="3200" b="1" dirty="0" smtClean="0">
                <a:latin typeface="Times New Roman" pitchFamily="18" charset="0"/>
                <a:cs typeface="Calibri" pitchFamily="34" charset="0"/>
              </a:rPr>
              <a:t>)</a:t>
            </a:r>
            <a:r>
              <a:rPr lang="uz-Cyrl-UZ" sz="3200" b="1" dirty="0" smtClean="0">
                <a:latin typeface="Times New Roman" pitchFamily="18" charset="0"/>
                <a:cs typeface="Calibri" pitchFamily="34" charset="0"/>
              </a:rPr>
              <a:t> va shu kabi jarayon va h</a:t>
            </a:r>
            <a:r>
              <a:rPr lang="en-US" sz="3200" b="1" dirty="0" err="1" smtClean="0">
                <a:latin typeface="Times New Roman" pitchFamily="18" charset="0"/>
                <a:cs typeface="Calibri" pitchFamily="34" charset="0"/>
              </a:rPr>
              <a:t>odisalarni</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o‘rganish</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bilan</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bir</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qatog‘da</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bu</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sharoitlarning</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vaqtga</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nisbatan</a:t>
            </a:r>
            <a:r>
              <a:rPr lang="en-US" sz="3200" b="1" dirty="0" smtClean="0">
                <a:latin typeface="Times New Roman" pitchFamily="18" charset="0"/>
                <a:cs typeface="Calibri" pitchFamily="34" charset="0"/>
              </a:rPr>
              <a:t> </a:t>
            </a:r>
            <a:r>
              <a:rPr lang="en-US" sz="3200" b="1" dirty="0" err="1" smtClean="0">
                <a:latin typeface="Times New Roman" pitchFamily="18" charset="0"/>
                <a:cs typeface="Calibri" pitchFamily="34" charset="0"/>
              </a:rPr>
              <a:t>o‘zgarib</a:t>
            </a:r>
            <a:r>
              <a:rPr lang="uz-Cyrl-UZ" sz="3200" b="1" dirty="0" smtClean="0">
                <a:latin typeface="Times New Roman" pitchFamily="18" charset="0"/>
                <a:cs typeface="Calibri" pitchFamily="34" charset="0"/>
              </a:rPr>
              <a:t> turishini o‘</a:t>
            </a:r>
            <a:r>
              <a:rPr lang="en-US" sz="3200" b="1" dirty="0" err="1" smtClean="0">
                <a:latin typeface="Times New Roman" pitchFamily="18" charset="0"/>
                <a:cs typeface="Calibri" pitchFamily="34" charset="0"/>
              </a:rPr>
              <a:t>rganadi</a:t>
            </a:r>
            <a:r>
              <a:rPr lang="en-US" sz="3200" b="1" dirty="0" smtClean="0">
                <a:latin typeface="Times New Roman" pitchFamily="18" charset="0"/>
                <a:cs typeface="Calibri" pitchFamily="34" charset="0"/>
              </a:rPr>
              <a:t>.</a:t>
            </a:r>
            <a:endParaRPr lang="ru-RU" sz="32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descr="C:\Documents and Settings\garnero.DVH\My Documents\GLG 101\L26_plate_tectonics1\images,movies\figure 20-24d.jpg"/>
          <p:cNvPicPr>
            <a:picLocks noChangeAspect="1" noChangeArrowheads="1"/>
          </p:cNvPicPr>
          <p:nvPr/>
        </p:nvPicPr>
        <p:blipFill>
          <a:blip r:embed="rId2" cstate="print"/>
          <a:srcRect/>
          <a:stretch>
            <a:fillRect/>
          </a:stretch>
        </p:blipFill>
        <p:spPr bwMode="auto">
          <a:xfrm>
            <a:off x="558800" y="1168400"/>
            <a:ext cx="8026400" cy="4521200"/>
          </a:xfrm>
          <a:prstGeom prst="rect">
            <a:avLst/>
          </a:prstGeom>
          <a:noFill/>
          <a:ln w="9525">
            <a:noFill/>
            <a:miter lim="800000"/>
            <a:headEnd/>
            <a:tailEnd/>
          </a:ln>
        </p:spPr>
      </p:pic>
      <p:sp>
        <p:nvSpPr>
          <p:cNvPr id="11267" name="Text Box 1027">
            <a:hlinkClick r:id="rId3"/>
          </p:cNvPr>
          <p:cNvSpPr txBox="1">
            <a:spLocks noChangeArrowheads="1"/>
          </p:cNvSpPr>
          <p:nvPr/>
        </p:nvSpPr>
        <p:spPr bwMode="auto">
          <a:xfrm>
            <a:off x="6858000" y="5948363"/>
            <a:ext cx="1493838" cy="579437"/>
          </a:xfrm>
          <a:prstGeom prst="rect">
            <a:avLst/>
          </a:prstGeom>
          <a:noFill/>
          <a:ln w="9525">
            <a:noFill/>
            <a:miter lim="800000"/>
            <a:headEnd/>
            <a:tailEnd/>
          </a:ln>
        </p:spPr>
        <p:txBody>
          <a:bodyPr wrap="none">
            <a:spAutoFit/>
          </a:bodyPr>
          <a:lstStyle/>
          <a:p>
            <a:r>
              <a:rPr lang="en-US" sz="3200">
                <a:solidFill>
                  <a:schemeClr val="tx1"/>
                </a:solidFill>
                <a:latin typeface="Arial" pitchFamily="34" charset="0"/>
              </a:rPr>
              <a:t>MOVIE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5726130"/>
          </a:xfrm>
        </p:spPr>
        <p:txBody>
          <a:bodyPr rtlCol="0">
            <a:noAutofit/>
          </a:bodyPr>
          <a:lstStyle/>
          <a:p>
            <a:pPr indent="270510" algn="l" fontAlgn="auto">
              <a:lnSpc>
                <a:spcPct val="115000"/>
              </a:lnSpc>
              <a:spcAft>
                <a:spcPts val="0"/>
              </a:spcAft>
              <a:tabLst>
                <a:tab pos="457200" algn="l"/>
              </a:tabLst>
              <a:defRPr/>
            </a:pPr>
            <a:r>
              <a:rPr lang="uz-Cyrl-UZ" sz="3600" b="1" smtClean="0">
                <a:latin typeface="Times New Roman"/>
                <a:ea typeface="Calibri"/>
                <a:cs typeface="Times New Roman"/>
              </a:rPr>
              <a:t>Fatsiya haqida tushuncha.</a:t>
            </a:r>
            <a:r>
              <a:rPr lang="ru-RU" sz="3600" smtClean="0">
                <a:ea typeface="Calibri"/>
                <a:cs typeface="Times New Roman"/>
              </a:rPr>
              <a:t/>
            </a:r>
            <a:br>
              <a:rPr lang="ru-RU" sz="3600" smtClean="0">
                <a:ea typeface="Calibri"/>
                <a:cs typeface="Times New Roman"/>
              </a:rPr>
            </a:br>
            <a:r>
              <a:rPr lang="uz-Cyrl-UZ" sz="3600" smtClean="0">
                <a:latin typeface="Times New Roman"/>
                <a:ea typeface="Calibri"/>
                <a:cs typeface="Times New Roman"/>
              </a:rPr>
              <a:t>	Fatsiya-lotincha “fatsies” (boshqa lug‘atlarda fransuzlar so‘zidan olingan deyilgan- fatsies) so‘zidan olingan qiyofa, tus, ko‘rinish degan ma’nolarni anglatadi. F</a:t>
            </a:r>
            <a:r>
              <a:rPr lang="en-US" sz="3600" smtClean="0">
                <a:latin typeface="Times New Roman"/>
                <a:ea typeface="Calibri"/>
                <a:cs typeface="Times New Roman"/>
              </a:rPr>
              <a:t>atsiya </a:t>
            </a:r>
            <a:r>
              <a:rPr lang="uz-Cyrl-UZ" sz="3600" smtClean="0">
                <a:latin typeface="Times New Roman"/>
                <a:ea typeface="Calibri"/>
                <a:cs typeface="Times New Roman"/>
              </a:rPr>
              <a:t>termini geologiya faniga birinchi bo‘</a:t>
            </a:r>
            <a:r>
              <a:rPr lang="en-US" sz="3600" smtClean="0">
                <a:latin typeface="Times New Roman"/>
                <a:ea typeface="Calibri"/>
                <a:cs typeface="Times New Roman"/>
              </a:rPr>
              <a:t>lib shvetsariya geolog olimi 1838 yilda A.Gressli</a:t>
            </a:r>
            <a:r>
              <a:rPr lang="uz-Cyrl-UZ" sz="3600" smtClean="0">
                <a:latin typeface="Times New Roman"/>
                <a:ea typeface="Calibri"/>
                <a:cs typeface="Times New Roman"/>
              </a:rPr>
              <a:t> kiritgan. </a:t>
            </a:r>
            <a:r>
              <a:rPr lang="ru-RU" sz="3600" smtClean="0">
                <a:ea typeface="Calibri"/>
                <a:cs typeface="Times New Roman"/>
              </a:rPr>
              <a:t/>
            </a:r>
            <a:br>
              <a:rPr lang="ru-RU" sz="3600" smtClean="0">
                <a:ea typeface="Calibri"/>
                <a:cs typeface="Times New Roman"/>
              </a:rPr>
            </a:br>
            <a:endParaRPr lang="ru-RU" sz="3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2"/>
          <p:cNvGraphicFramePr>
            <a:graphicFrameLocks noChangeAspect="1"/>
          </p:cNvGraphicFramePr>
          <p:nvPr/>
        </p:nvGraphicFramePr>
        <p:xfrm>
          <a:off x="1828800" y="2514600"/>
          <a:ext cx="4878388" cy="3657600"/>
        </p:xfrm>
        <a:graphic>
          <a:graphicData uri="http://schemas.openxmlformats.org/presentationml/2006/ole">
            <p:oleObj spid="_x0000_s1027" name="Photo Editor Photo" r:id="rId4" imgW="7621064" imgH="5714286" progId="">
              <p:embed/>
            </p:oleObj>
          </a:graphicData>
        </a:graphic>
      </p:graphicFrame>
      <p:sp>
        <p:nvSpPr>
          <p:cNvPr id="2056" name="Rectangle 8"/>
          <p:cNvSpPr>
            <a:spLocks noChangeArrowheads="1"/>
          </p:cNvSpPr>
          <p:nvPr/>
        </p:nvSpPr>
        <p:spPr bwMode="auto">
          <a:xfrm>
            <a:off x="914400" y="609600"/>
            <a:ext cx="7696200" cy="1554163"/>
          </a:xfrm>
          <a:prstGeom prst="rect">
            <a:avLst/>
          </a:prstGeom>
          <a:noFill/>
          <a:ln w="9525">
            <a:noFill/>
            <a:miter lim="800000"/>
            <a:headEnd/>
            <a:tailEnd/>
          </a:ln>
          <a:effectLst>
            <a:outerShdw dist="40161" dir="4293903" algn="ctr" rotWithShape="0">
              <a:schemeClr val="bg2"/>
            </a:outerShdw>
          </a:effectLst>
        </p:spPr>
        <p:txBody>
          <a:bodyPr>
            <a:spAutoFit/>
          </a:bodyPr>
          <a:lstStyle/>
          <a:p>
            <a:pPr>
              <a:defRPr/>
            </a:pPr>
            <a:r>
              <a:rPr lang="en-US" sz="3200" b="1">
                <a:solidFill>
                  <a:srgbClr val="000066"/>
                </a:solidFill>
                <a:effectLst>
                  <a:outerShdw blurRad="38100" dist="38100" dir="2700000" algn="tl">
                    <a:srgbClr val="C0C0C0"/>
                  </a:outerShdw>
                </a:effectLst>
                <a:latin typeface="Arial" charset="0"/>
              </a:rPr>
              <a:t>Today’s Lecture:</a:t>
            </a:r>
          </a:p>
          <a:p>
            <a:pPr>
              <a:defRPr/>
            </a:pPr>
            <a:r>
              <a:rPr lang="en-US" sz="3200" b="1">
                <a:solidFill>
                  <a:srgbClr val="000066"/>
                </a:solidFill>
                <a:effectLst>
                  <a:outerShdw blurRad="38100" dist="38100" dir="2700000" algn="tl">
                    <a:srgbClr val="C0C0C0"/>
                  </a:outerShdw>
                </a:effectLst>
                <a:latin typeface="Arial" charset="0"/>
              </a:rPr>
              <a:t>Chaps. 3 &amp; 4</a:t>
            </a:r>
          </a:p>
          <a:p>
            <a:pPr>
              <a:defRPr/>
            </a:pPr>
            <a:r>
              <a:rPr lang="en-US" sz="3200" b="1">
                <a:solidFill>
                  <a:srgbClr val="000066"/>
                </a:solidFill>
                <a:effectLst>
                  <a:outerShdw blurRad="38100" dist="38100" dir="2700000" algn="tl">
                    <a:srgbClr val="C0C0C0"/>
                  </a:outerShdw>
                </a:effectLst>
                <a:latin typeface="Arial" charset="0"/>
              </a:rPr>
              <a:t>Continental Drift &amp; Seafloor Spreading</a:t>
            </a:r>
            <a:endParaRPr lang="en-US" sz="2400">
              <a:solidFill>
                <a:schemeClr val="tx1"/>
              </a:solidFill>
              <a:effectLst>
                <a:outerShdw blurRad="38100" dist="38100" dir="2700000" algn="tl">
                  <a:srgbClr val="C0C0C0"/>
                </a:outerShdw>
              </a:effectLst>
              <a:latin typeface="Arial" charset="0"/>
            </a:endParaRPr>
          </a:p>
        </p:txBody>
      </p:sp>
    </p:spTree>
  </p:cSld>
  <p:clrMapOvr>
    <a:masterClrMapping/>
  </p:clrMapOvr>
  <p:transition spd="med" advTm="3000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914400"/>
          </a:xfrm>
          <a:prstGeom prst="rect">
            <a:avLst/>
          </a:prstGeom>
          <a:gradFill rotWithShape="0">
            <a:gsLst>
              <a:gs pos="0">
                <a:srgbClr val="FD9F41"/>
              </a:gs>
              <a:gs pos="50000">
                <a:srgbClr val="FFFFFF"/>
              </a:gs>
              <a:gs pos="100000">
                <a:srgbClr val="FD9F41"/>
              </a:gs>
            </a:gsLst>
            <a:lin ang="5400000" scaled="1"/>
          </a:gradFill>
          <a:ln w="9525">
            <a:solidFill>
              <a:schemeClr val="tx1"/>
            </a:solidFill>
            <a:miter lim="800000"/>
            <a:headEnd/>
            <a:tailEnd/>
          </a:ln>
        </p:spPr>
        <p:txBody>
          <a:bodyPr wrap="none" anchor="ctr"/>
          <a:lstStyle/>
          <a:p>
            <a:endParaRPr lang="ru-RU"/>
          </a:p>
        </p:txBody>
      </p:sp>
      <p:sp>
        <p:nvSpPr>
          <p:cNvPr id="182275" name="Text Box 3"/>
          <p:cNvSpPr txBox="1">
            <a:spLocks noChangeArrowheads="1"/>
          </p:cNvSpPr>
          <p:nvPr/>
        </p:nvSpPr>
        <p:spPr bwMode="auto">
          <a:xfrm>
            <a:off x="2895600" y="152400"/>
            <a:ext cx="6477000" cy="585788"/>
          </a:xfrm>
          <a:prstGeom prst="rect">
            <a:avLst/>
          </a:prstGeom>
          <a:noFill/>
          <a:ln w="9525">
            <a:noFill/>
            <a:miter lim="800000"/>
            <a:headEnd/>
            <a:tailEnd/>
          </a:ln>
          <a:effectLst/>
        </p:spPr>
        <p:txBody>
          <a:bodyPr>
            <a:spAutoFit/>
          </a:bodyPr>
          <a:lstStyle/>
          <a:p>
            <a:pPr>
              <a:spcBef>
                <a:spcPct val="50000"/>
              </a:spcBef>
              <a:buFont typeface="Monotype Sorts" pitchFamily="2" charset="2"/>
              <a:buNone/>
              <a:defRPr/>
            </a:pPr>
            <a:r>
              <a:rPr lang="en-US" sz="3200" b="1">
                <a:solidFill>
                  <a:srgbClr val="FF0000"/>
                </a:solidFill>
                <a:effectLst>
                  <a:outerShdw blurRad="38100" dist="38100" dir="2700000" algn="tl">
                    <a:srgbClr val="000000"/>
                  </a:outerShdw>
                </a:effectLst>
                <a:latin typeface="Verdana" pitchFamily="34" charset="0"/>
              </a:rPr>
              <a:t>Historical development</a:t>
            </a:r>
            <a:endParaRPr lang="en-US" sz="2800" b="1">
              <a:solidFill>
                <a:srgbClr val="660033"/>
              </a:solidFill>
              <a:effectLst>
                <a:outerShdw blurRad="38100" dist="38100" dir="2700000" algn="tl">
                  <a:srgbClr val="000000"/>
                </a:outerShdw>
              </a:effectLst>
              <a:latin typeface="Verdana" pitchFamily="34" charset="0"/>
            </a:endParaRPr>
          </a:p>
        </p:txBody>
      </p:sp>
      <p:sp>
        <p:nvSpPr>
          <p:cNvPr id="13316" name="Text Box 4"/>
          <p:cNvSpPr txBox="1">
            <a:spLocks noChangeArrowheads="1"/>
          </p:cNvSpPr>
          <p:nvPr/>
        </p:nvSpPr>
        <p:spPr bwMode="auto">
          <a:xfrm>
            <a:off x="152400" y="138113"/>
            <a:ext cx="2660650" cy="720725"/>
          </a:xfrm>
          <a:prstGeom prst="rect">
            <a:avLst/>
          </a:prstGeom>
          <a:noFill/>
          <a:ln w="9525">
            <a:noFill/>
            <a:miter lim="800000"/>
            <a:headEnd/>
            <a:tailEnd/>
          </a:ln>
        </p:spPr>
        <p:txBody>
          <a:bodyPr wrap="none">
            <a:spAutoFit/>
          </a:bodyPr>
          <a:lstStyle/>
          <a:p>
            <a:pPr algn="ctr">
              <a:lnSpc>
                <a:spcPct val="85000"/>
              </a:lnSpc>
            </a:pPr>
            <a:r>
              <a:rPr lang="en-US" sz="2400" b="1">
                <a:solidFill>
                  <a:srgbClr val="663300"/>
                </a:solidFill>
                <a:latin typeface="Verdana" pitchFamily="34" charset="0"/>
              </a:rPr>
              <a:t>CONTINENTAL</a:t>
            </a:r>
          </a:p>
          <a:p>
            <a:pPr algn="ctr">
              <a:lnSpc>
                <a:spcPct val="85000"/>
              </a:lnSpc>
            </a:pPr>
            <a:r>
              <a:rPr lang="en-US" sz="2400" b="1">
                <a:solidFill>
                  <a:srgbClr val="663300"/>
                </a:solidFill>
                <a:latin typeface="Verdana" pitchFamily="34" charset="0"/>
              </a:rPr>
              <a:t> DRIFT</a:t>
            </a:r>
            <a:endParaRPr lang="en-US" sz="2800" b="1">
              <a:solidFill>
                <a:schemeClr val="tx1"/>
              </a:solidFill>
              <a:latin typeface="Verdana" pitchFamily="34" charset="0"/>
            </a:endParaRPr>
          </a:p>
        </p:txBody>
      </p:sp>
      <p:sp>
        <p:nvSpPr>
          <p:cNvPr id="13317" name="Text Box 5"/>
          <p:cNvSpPr txBox="1">
            <a:spLocks noChangeArrowheads="1"/>
          </p:cNvSpPr>
          <p:nvPr/>
        </p:nvSpPr>
        <p:spPr bwMode="auto">
          <a:xfrm>
            <a:off x="152400" y="1066800"/>
            <a:ext cx="3714750" cy="488950"/>
          </a:xfrm>
          <a:prstGeom prst="rect">
            <a:avLst/>
          </a:prstGeom>
          <a:noFill/>
          <a:ln w="9525">
            <a:noFill/>
            <a:miter lim="800000"/>
            <a:headEnd/>
            <a:tailEnd/>
          </a:ln>
        </p:spPr>
        <p:txBody>
          <a:bodyPr wrap="none">
            <a:spAutoFit/>
          </a:bodyPr>
          <a:lstStyle/>
          <a:p>
            <a:r>
              <a:rPr lang="en-US" sz="2600" b="1">
                <a:solidFill>
                  <a:schemeClr val="tx1"/>
                </a:solidFill>
                <a:latin typeface="Arial" pitchFamily="34" charset="0"/>
              </a:rPr>
              <a:t>Paleoclimate evidence</a:t>
            </a:r>
            <a:endParaRPr lang="en-US" sz="2600">
              <a:solidFill>
                <a:schemeClr val="tx1"/>
              </a:solidFill>
              <a:latin typeface="Arial" pitchFamily="34" charset="0"/>
            </a:endParaRPr>
          </a:p>
        </p:txBody>
      </p:sp>
      <p:sp>
        <p:nvSpPr>
          <p:cNvPr id="13318" name="Line 8"/>
          <p:cNvSpPr>
            <a:spLocks noChangeShapeType="1"/>
          </p:cNvSpPr>
          <p:nvPr/>
        </p:nvSpPr>
        <p:spPr bwMode="auto">
          <a:xfrm>
            <a:off x="1219200" y="4038600"/>
            <a:ext cx="1981200" cy="152400"/>
          </a:xfrm>
          <a:prstGeom prst="line">
            <a:avLst/>
          </a:prstGeom>
          <a:noFill/>
          <a:ln w="9525">
            <a:solidFill>
              <a:schemeClr val="tx1"/>
            </a:solidFill>
            <a:round/>
            <a:headEnd/>
            <a:tailEnd type="triangle" w="med" len="med"/>
          </a:ln>
        </p:spPr>
        <p:txBody>
          <a:bodyPr wrap="none" anchor="ctr"/>
          <a:lstStyle/>
          <a:p>
            <a:endParaRPr lang="ru-RU"/>
          </a:p>
        </p:txBody>
      </p:sp>
      <p:sp>
        <p:nvSpPr>
          <p:cNvPr id="13319" name="Text Box 9"/>
          <p:cNvSpPr txBox="1">
            <a:spLocks noChangeArrowheads="1"/>
          </p:cNvSpPr>
          <p:nvPr/>
        </p:nvSpPr>
        <p:spPr bwMode="auto">
          <a:xfrm>
            <a:off x="704850" y="1600200"/>
            <a:ext cx="7188200" cy="822325"/>
          </a:xfrm>
          <a:prstGeom prst="rect">
            <a:avLst/>
          </a:prstGeom>
          <a:noFill/>
          <a:ln w="9525">
            <a:noFill/>
            <a:miter lim="800000"/>
            <a:headEnd/>
            <a:tailEnd/>
          </a:ln>
        </p:spPr>
        <p:txBody>
          <a:bodyPr wrap="none">
            <a:spAutoFit/>
          </a:bodyPr>
          <a:lstStyle/>
          <a:p>
            <a:r>
              <a:rPr lang="en-US" sz="2400">
                <a:solidFill>
                  <a:schemeClr val="tx1"/>
                </a:solidFill>
                <a:latin typeface="Arial" pitchFamily="34" charset="0"/>
              </a:rPr>
              <a:t>Gondwanaland glacial deposits are today scattered </a:t>
            </a:r>
          </a:p>
          <a:p>
            <a:r>
              <a:rPr lang="en-US" sz="2400">
                <a:solidFill>
                  <a:schemeClr val="tx1"/>
                </a:solidFill>
                <a:latin typeface="Arial" pitchFamily="34" charset="0"/>
              </a:rPr>
              <a:t>around on different continents…</a:t>
            </a:r>
          </a:p>
        </p:txBody>
      </p:sp>
      <p:pic>
        <p:nvPicPr>
          <p:cNvPr id="182282" name="Picture 10" descr="C:\My Documents\classes\Glg101\L17\Plummer paleo climate.jpg"/>
          <p:cNvPicPr>
            <a:picLocks noChangeAspect="1" noChangeArrowheads="1"/>
          </p:cNvPicPr>
          <p:nvPr/>
        </p:nvPicPr>
        <p:blipFill>
          <a:blip r:embed="rId3" cstate="print"/>
          <a:srcRect/>
          <a:stretch>
            <a:fillRect/>
          </a:stretch>
        </p:blipFill>
        <p:spPr bwMode="auto">
          <a:xfrm>
            <a:off x="1143000" y="2952750"/>
            <a:ext cx="6934200" cy="344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2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914400"/>
          </a:xfrm>
          <a:prstGeom prst="rect">
            <a:avLst/>
          </a:prstGeom>
          <a:gradFill rotWithShape="0">
            <a:gsLst>
              <a:gs pos="0">
                <a:srgbClr val="FD9F41"/>
              </a:gs>
              <a:gs pos="50000">
                <a:srgbClr val="FFFFFF"/>
              </a:gs>
              <a:gs pos="100000">
                <a:srgbClr val="FD9F41"/>
              </a:gs>
            </a:gsLst>
            <a:lin ang="5400000" scaled="1"/>
          </a:gradFill>
          <a:ln w="9525">
            <a:solidFill>
              <a:schemeClr val="tx1"/>
            </a:solidFill>
            <a:miter lim="800000"/>
            <a:headEnd/>
            <a:tailEnd/>
          </a:ln>
        </p:spPr>
        <p:txBody>
          <a:bodyPr wrap="none" anchor="ctr"/>
          <a:lstStyle/>
          <a:p>
            <a:endParaRPr lang="ru-RU"/>
          </a:p>
        </p:txBody>
      </p:sp>
      <p:sp>
        <p:nvSpPr>
          <p:cNvPr id="180227" name="Text Box 3"/>
          <p:cNvSpPr txBox="1">
            <a:spLocks noChangeArrowheads="1"/>
          </p:cNvSpPr>
          <p:nvPr/>
        </p:nvSpPr>
        <p:spPr bwMode="auto">
          <a:xfrm>
            <a:off x="3276600" y="176213"/>
            <a:ext cx="5867400" cy="585787"/>
          </a:xfrm>
          <a:prstGeom prst="rect">
            <a:avLst/>
          </a:prstGeom>
          <a:noFill/>
          <a:ln w="9525">
            <a:noFill/>
            <a:miter lim="800000"/>
            <a:headEnd/>
            <a:tailEnd/>
          </a:ln>
          <a:effectLst/>
        </p:spPr>
        <p:txBody>
          <a:bodyPr>
            <a:spAutoFit/>
          </a:bodyPr>
          <a:lstStyle/>
          <a:p>
            <a:pPr>
              <a:spcBef>
                <a:spcPct val="50000"/>
              </a:spcBef>
              <a:buFont typeface="Monotype Sorts" pitchFamily="2" charset="2"/>
              <a:buNone/>
              <a:defRPr/>
            </a:pPr>
            <a:r>
              <a:rPr lang="en-US" sz="3200" b="1">
                <a:solidFill>
                  <a:srgbClr val="FF0000"/>
                </a:solidFill>
                <a:effectLst>
                  <a:outerShdw blurRad="38100" dist="38100" dir="2700000" algn="tl">
                    <a:srgbClr val="000000"/>
                  </a:outerShdw>
                </a:effectLst>
                <a:latin typeface="Verdana" pitchFamily="34" charset="0"/>
              </a:rPr>
              <a:t>Historical development</a:t>
            </a:r>
            <a:endParaRPr lang="en-US" sz="2800" b="1">
              <a:solidFill>
                <a:srgbClr val="660033"/>
              </a:solidFill>
              <a:effectLst>
                <a:outerShdw blurRad="38100" dist="38100" dir="2700000" algn="tl">
                  <a:srgbClr val="000000"/>
                </a:outerShdw>
              </a:effectLst>
              <a:latin typeface="Verdana" pitchFamily="34" charset="0"/>
            </a:endParaRPr>
          </a:p>
        </p:txBody>
      </p:sp>
      <p:sp>
        <p:nvSpPr>
          <p:cNvPr id="14340" name="Text Box 4"/>
          <p:cNvSpPr txBox="1">
            <a:spLocks noChangeArrowheads="1"/>
          </p:cNvSpPr>
          <p:nvPr/>
        </p:nvSpPr>
        <p:spPr bwMode="auto">
          <a:xfrm>
            <a:off x="152400" y="138113"/>
            <a:ext cx="2660650" cy="720725"/>
          </a:xfrm>
          <a:prstGeom prst="rect">
            <a:avLst/>
          </a:prstGeom>
          <a:noFill/>
          <a:ln w="9525">
            <a:noFill/>
            <a:miter lim="800000"/>
            <a:headEnd/>
            <a:tailEnd/>
          </a:ln>
        </p:spPr>
        <p:txBody>
          <a:bodyPr wrap="none">
            <a:spAutoFit/>
          </a:bodyPr>
          <a:lstStyle/>
          <a:p>
            <a:pPr algn="ctr">
              <a:lnSpc>
                <a:spcPct val="85000"/>
              </a:lnSpc>
            </a:pPr>
            <a:r>
              <a:rPr lang="en-US" sz="2400" b="1">
                <a:solidFill>
                  <a:srgbClr val="663300"/>
                </a:solidFill>
                <a:latin typeface="Verdana" pitchFamily="34" charset="0"/>
              </a:rPr>
              <a:t>CONTINENTAL</a:t>
            </a:r>
          </a:p>
          <a:p>
            <a:pPr algn="ctr">
              <a:lnSpc>
                <a:spcPct val="85000"/>
              </a:lnSpc>
            </a:pPr>
            <a:r>
              <a:rPr lang="en-US" sz="2400" b="1">
                <a:solidFill>
                  <a:srgbClr val="663300"/>
                </a:solidFill>
                <a:latin typeface="Verdana" pitchFamily="34" charset="0"/>
              </a:rPr>
              <a:t> DRIFT</a:t>
            </a:r>
          </a:p>
        </p:txBody>
      </p:sp>
      <p:sp>
        <p:nvSpPr>
          <p:cNvPr id="14341" name="Text Box 5"/>
          <p:cNvSpPr txBox="1">
            <a:spLocks noChangeArrowheads="1"/>
          </p:cNvSpPr>
          <p:nvPr/>
        </p:nvSpPr>
        <p:spPr bwMode="auto">
          <a:xfrm>
            <a:off x="152400" y="1066800"/>
            <a:ext cx="3714750" cy="488950"/>
          </a:xfrm>
          <a:prstGeom prst="rect">
            <a:avLst/>
          </a:prstGeom>
          <a:noFill/>
          <a:ln w="9525">
            <a:noFill/>
            <a:miter lim="800000"/>
            <a:headEnd/>
            <a:tailEnd/>
          </a:ln>
        </p:spPr>
        <p:txBody>
          <a:bodyPr wrap="none">
            <a:spAutoFit/>
          </a:bodyPr>
          <a:lstStyle/>
          <a:p>
            <a:r>
              <a:rPr lang="en-US" sz="2600" b="1">
                <a:solidFill>
                  <a:schemeClr val="tx1"/>
                </a:solidFill>
                <a:latin typeface="Arial" pitchFamily="34" charset="0"/>
              </a:rPr>
              <a:t>Paleoclimate evidence</a:t>
            </a:r>
            <a:endParaRPr lang="en-US" sz="2600">
              <a:solidFill>
                <a:schemeClr val="tx1"/>
              </a:solidFill>
              <a:latin typeface="Arial" pitchFamily="34" charset="0"/>
            </a:endParaRPr>
          </a:p>
        </p:txBody>
      </p:sp>
      <p:sp>
        <p:nvSpPr>
          <p:cNvPr id="14342" name="Text Box 6"/>
          <p:cNvSpPr txBox="1">
            <a:spLocks noChangeArrowheads="1"/>
          </p:cNvSpPr>
          <p:nvPr/>
        </p:nvSpPr>
        <p:spPr bwMode="auto">
          <a:xfrm>
            <a:off x="2133600" y="1905000"/>
            <a:ext cx="5999163" cy="1187450"/>
          </a:xfrm>
          <a:prstGeom prst="rect">
            <a:avLst/>
          </a:prstGeom>
          <a:noFill/>
          <a:ln w="9525">
            <a:noFill/>
            <a:miter lim="800000"/>
            <a:headEnd/>
            <a:tailEnd/>
          </a:ln>
        </p:spPr>
        <p:txBody>
          <a:bodyPr wrap="none">
            <a:spAutoFit/>
          </a:bodyPr>
          <a:lstStyle/>
          <a:p>
            <a:r>
              <a:rPr lang="en-US" sz="2400">
                <a:solidFill>
                  <a:schemeClr val="tx1"/>
                </a:solidFill>
                <a:latin typeface="Arial" pitchFamily="34" charset="0"/>
              </a:rPr>
              <a:t>…but when Pangea is reassembled, these </a:t>
            </a:r>
          </a:p>
          <a:p>
            <a:r>
              <a:rPr lang="en-US" sz="2400">
                <a:solidFill>
                  <a:schemeClr val="tx1"/>
                </a:solidFill>
                <a:latin typeface="Arial" pitchFamily="34" charset="0"/>
              </a:rPr>
              <a:t>glacial deposits all match up perfectly!</a:t>
            </a:r>
          </a:p>
          <a:p>
            <a:endParaRPr lang="en-US" sz="2400">
              <a:solidFill>
                <a:schemeClr val="tx1"/>
              </a:solidFill>
              <a:latin typeface="Arial" pitchFamily="34" charset="0"/>
            </a:endParaRPr>
          </a:p>
        </p:txBody>
      </p:sp>
      <p:sp>
        <p:nvSpPr>
          <p:cNvPr id="14343" name="Text Box 7"/>
          <p:cNvSpPr txBox="1">
            <a:spLocks noChangeArrowheads="1"/>
          </p:cNvSpPr>
          <p:nvPr/>
        </p:nvSpPr>
        <p:spPr bwMode="auto">
          <a:xfrm>
            <a:off x="212725" y="1763713"/>
            <a:ext cx="1171575" cy="396875"/>
          </a:xfrm>
          <a:prstGeom prst="rect">
            <a:avLst/>
          </a:prstGeom>
          <a:noFill/>
          <a:ln w="9525">
            <a:noFill/>
            <a:miter lim="800000"/>
            <a:headEnd/>
            <a:tailEnd/>
          </a:ln>
        </p:spPr>
        <p:txBody>
          <a:bodyPr wrap="none">
            <a:spAutoFit/>
          </a:bodyPr>
          <a:lstStyle/>
          <a:p>
            <a:r>
              <a:rPr lang="en-US" sz="2000">
                <a:solidFill>
                  <a:srgbClr val="990033"/>
                </a:solidFill>
                <a:latin typeface="Arial" pitchFamily="34" charset="0"/>
              </a:rPr>
              <a:t>(ancient)</a:t>
            </a:r>
          </a:p>
        </p:txBody>
      </p:sp>
      <p:sp>
        <p:nvSpPr>
          <p:cNvPr id="14344" name="Line 8"/>
          <p:cNvSpPr>
            <a:spLocks noChangeShapeType="1"/>
          </p:cNvSpPr>
          <p:nvPr/>
        </p:nvSpPr>
        <p:spPr bwMode="auto">
          <a:xfrm flipV="1">
            <a:off x="685800" y="1524000"/>
            <a:ext cx="0" cy="304800"/>
          </a:xfrm>
          <a:prstGeom prst="line">
            <a:avLst/>
          </a:prstGeom>
          <a:noFill/>
          <a:ln w="9525">
            <a:solidFill>
              <a:schemeClr val="tx1"/>
            </a:solidFill>
            <a:round/>
            <a:headEnd/>
            <a:tailEnd type="triangle" w="med" len="med"/>
          </a:ln>
        </p:spPr>
        <p:txBody>
          <a:bodyPr wrap="none" anchor="ctr"/>
          <a:lstStyle/>
          <a:p>
            <a:endParaRPr lang="ru-RU"/>
          </a:p>
        </p:txBody>
      </p:sp>
      <p:sp>
        <p:nvSpPr>
          <p:cNvPr id="14345" name="Line 10"/>
          <p:cNvSpPr>
            <a:spLocks noChangeShapeType="1"/>
          </p:cNvSpPr>
          <p:nvPr/>
        </p:nvSpPr>
        <p:spPr bwMode="auto">
          <a:xfrm>
            <a:off x="228600" y="1447800"/>
            <a:ext cx="838200" cy="0"/>
          </a:xfrm>
          <a:prstGeom prst="line">
            <a:avLst/>
          </a:prstGeom>
          <a:noFill/>
          <a:ln w="9525">
            <a:solidFill>
              <a:srgbClr val="660033"/>
            </a:solidFill>
            <a:round/>
            <a:headEnd/>
            <a:tailEnd/>
          </a:ln>
        </p:spPr>
        <p:txBody>
          <a:bodyPr/>
          <a:lstStyle/>
          <a:p>
            <a:endParaRPr lang="ru-RU"/>
          </a:p>
        </p:txBody>
      </p:sp>
      <p:pic>
        <p:nvPicPr>
          <p:cNvPr id="14346" name="Picture 11" descr="C:\My Documents\classes\Glg101\L17\T&amp;L Fig19.7 glacier scrapes.jpg"/>
          <p:cNvPicPr>
            <a:picLocks noChangeAspect="1" noChangeArrowheads="1"/>
          </p:cNvPicPr>
          <p:nvPr/>
        </p:nvPicPr>
        <p:blipFill>
          <a:blip r:embed="rId3" cstate="print"/>
          <a:srcRect/>
          <a:stretch>
            <a:fillRect/>
          </a:stretch>
        </p:blipFill>
        <p:spPr bwMode="auto">
          <a:xfrm>
            <a:off x="1371600" y="3276600"/>
            <a:ext cx="7239000" cy="3522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garnero.DVH\My Documents\GLG 101\L26_plate_tectonics1\images,movies\figure 20-02.jpg"/>
          <p:cNvPicPr>
            <a:picLocks noChangeAspect="1" noChangeArrowheads="1"/>
          </p:cNvPicPr>
          <p:nvPr/>
        </p:nvPicPr>
        <p:blipFill>
          <a:blip r:embed="rId2" cstate="print"/>
          <a:srcRect/>
          <a:stretch>
            <a:fillRect/>
          </a:stretch>
        </p:blipFill>
        <p:spPr bwMode="auto">
          <a:xfrm>
            <a:off x="76200" y="1938338"/>
            <a:ext cx="8763000" cy="3548062"/>
          </a:xfrm>
          <a:prstGeom prst="rect">
            <a:avLst/>
          </a:prstGeom>
          <a:noFill/>
          <a:ln w="9525">
            <a:noFill/>
            <a:miter lim="800000"/>
            <a:headEnd/>
            <a:tailEnd/>
          </a:ln>
        </p:spPr>
      </p:pic>
      <p:sp>
        <p:nvSpPr>
          <p:cNvPr id="16387" name="Rectangle 3"/>
          <p:cNvSpPr>
            <a:spLocks noChangeArrowheads="1"/>
          </p:cNvSpPr>
          <p:nvPr/>
        </p:nvSpPr>
        <p:spPr bwMode="auto">
          <a:xfrm>
            <a:off x="804863" y="660400"/>
            <a:ext cx="7559675" cy="658813"/>
          </a:xfrm>
          <a:prstGeom prst="rect">
            <a:avLst/>
          </a:prstGeom>
          <a:noFill/>
          <a:ln w="9525">
            <a:noFill/>
            <a:miter lim="800000"/>
            <a:headEnd/>
            <a:tailEnd/>
          </a:ln>
        </p:spPr>
        <p:txBody>
          <a:bodyPr wrap="none" anchor="ctr">
            <a:spAutoFit/>
          </a:bodyPr>
          <a:lstStyle/>
          <a:p>
            <a:pPr algn="ctr"/>
            <a:r>
              <a:rPr lang="en-US" sz="3200" b="1">
                <a:solidFill>
                  <a:schemeClr val="tx1"/>
                </a:solidFill>
              </a:rPr>
              <a:t>Jurassic Aquatic Reptile, Mesosaurus</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88925"/>
            <a:ext cx="8458200" cy="6240463"/>
            <a:chOff x="192" y="182"/>
            <a:chExt cx="5328" cy="3931"/>
          </a:xfrm>
        </p:grpSpPr>
        <p:pic>
          <p:nvPicPr>
            <p:cNvPr id="17413" name="Picture 3" descr="C:\My Documents\classes\Glg101\L17\Chernicoff FOssils.jpg"/>
            <p:cNvPicPr>
              <a:picLocks noChangeAspect="1" noChangeArrowheads="1"/>
            </p:cNvPicPr>
            <p:nvPr/>
          </p:nvPicPr>
          <p:blipFill>
            <a:blip r:embed="rId2" cstate="print"/>
            <a:srcRect/>
            <a:stretch>
              <a:fillRect/>
            </a:stretch>
          </p:blipFill>
          <p:spPr bwMode="auto">
            <a:xfrm>
              <a:off x="192" y="182"/>
              <a:ext cx="5328" cy="3931"/>
            </a:xfrm>
            <a:prstGeom prst="rect">
              <a:avLst/>
            </a:prstGeom>
            <a:noFill/>
            <a:ln w="9525">
              <a:noFill/>
              <a:miter lim="800000"/>
              <a:headEnd/>
              <a:tailEnd/>
            </a:ln>
          </p:spPr>
        </p:pic>
        <p:sp>
          <p:nvSpPr>
            <p:cNvPr id="17414" name="Line 4"/>
            <p:cNvSpPr>
              <a:spLocks noChangeShapeType="1"/>
            </p:cNvSpPr>
            <p:nvPr/>
          </p:nvSpPr>
          <p:spPr bwMode="auto">
            <a:xfrm>
              <a:off x="192" y="2688"/>
              <a:ext cx="0" cy="1344"/>
            </a:xfrm>
            <a:prstGeom prst="line">
              <a:avLst/>
            </a:prstGeom>
            <a:noFill/>
            <a:ln w="9525">
              <a:solidFill>
                <a:schemeClr val="tx1"/>
              </a:solidFill>
              <a:round/>
              <a:headEnd/>
              <a:tailEnd/>
            </a:ln>
          </p:spPr>
          <p:txBody>
            <a:bodyPr wrap="none" anchor="ctr"/>
            <a:lstStyle/>
            <a:p>
              <a:endParaRPr lang="ru-RU"/>
            </a:p>
          </p:txBody>
        </p:sp>
        <p:sp>
          <p:nvSpPr>
            <p:cNvPr id="17415" name="Line 5"/>
            <p:cNvSpPr>
              <a:spLocks noChangeShapeType="1"/>
            </p:cNvSpPr>
            <p:nvPr/>
          </p:nvSpPr>
          <p:spPr bwMode="auto">
            <a:xfrm>
              <a:off x="5520" y="240"/>
              <a:ext cx="0" cy="912"/>
            </a:xfrm>
            <a:prstGeom prst="line">
              <a:avLst/>
            </a:prstGeom>
            <a:noFill/>
            <a:ln w="9525">
              <a:solidFill>
                <a:schemeClr val="tx1"/>
              </a:solidFill>
              <a:round/>
              <a:headEnd/>
              <a:tailEnd/>
            </a:ln>
          </p:spPr>
          <p:txBody>
            <a:bodyPr wrap="none" anchor="ctr"/>
            <a:lstStyle/>
            <a:p>
              <a:endParaRPr lang="ru-RU"/>
            </a:p>
          </p:txBody>
        </p:sp>
      </p:grpSp>
      <p:sp>
        <p:nvSpPr>
          <p:cNvPr id="17411" name="Rectangle 6"/>
          <p:cNvSpPr>
            <a:spLocks noChangeArrowheads="1"/>
          </p:cNvSpPr>
          <p:nvPr/>
        </p:nvSpPr>
        <p:spPr bwMode="auto">
          <a:xfrm>
            <a:off x="279400" y="274638"/>
            <a:ext cx="5260975" cy="517525"/>
          </a:xfrm>
          <a:prstGeom prst="rect">
            <a:avLst/>
          </a:prstGeom>
          <a:noFill/>
          <a:ln w="9525">
            <a:noFill/>
            <a:miter lim="800000"/>
            <a:headEnd/>
            <a:tailEnd/>
          </a:ln>
        </p:spPr>
        <p:txBody>
          <a:bodyPr wrap="none" anchor="ctr">
            <a:spAutoFit/>
          </a:bodyPr>
          <a:lstStyle/>
          <a:p>
            <a:pPr algn="ctr"/>
            <a:r>
              <a:rPr lang="en-US" sz="2400" b="1">
                <a:solidFill>
                  <a:schemeClr val="tx1"/>
                </a:solidFill>
              </a:rPr>
              <a:t>Mammal-like reptile, Lystrosaurus</a:t>
            </a:r>
            <a:endParaRPr lang="en-US"/>
          </a:p>
        </p:txBody>
      </p:sp>
      <p:sp>
        <p:nvSpPr>
          <p:cNvPr id="17412" name="Rectangle 7"/>
          <p:cNvSpPr>
            <a:spLocks noChangeArrowheads="1"/>
          </p:cNvSpPr>
          <p:nvPr/>
        </p:nvSpPr>
        <p:spPr bwMode="auto">
          <a:xfrm>
            <a:off x="2351088" y="-73025"/>
            <a:ext cx="184150" cy="411163"/>
          </a:xfrm>
          <a:prstGeom prst="rect">
            <a:avLst/>
          </a:prstGeom>
          <a:noFill/>
          <a:ln w="9525">
            <a:noFill/>
            <a:miter lim="800000"/>
            <a:headEnd/>
            <a:tailEnd/>
          </a:ln>
        </p:spPr>
        <p:txBody>
          <a:bodyPr wrap="none">
            <a:spAutoFit/>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181600" y="457200"/>
            <a:ext cx="3276600" cy="1143000"/>
          </a:xfrm>
        </p:spPr>
        <p:txBody>
          <a:bodyPr/>
          <a:lstStyle/>
          <a:p>
            <a:r>
              <a:rPr lang="en-US" smtClean="0"/>
              <a:t>Geologic Time Scale</a:t>
            </a:r>
          </a:p>
        </p:txBody>
      </p:sp>
      <p:sp>
        <p:nvSpPr>
          <p:cNvPr id="49155" name="Line 3"/>
          <p:cNvSpPr>
            <a:spLocks noChangeShapeType="1"/>
          </p:cNvSpPr>
          <p:nvPr/>
        </p:nvSpPr>
        <p:spPr bwMode="auto">
          <a:xfrm>
            <a:off x="5105400" y="1905000"/>
            <a:ext cx="4038600" cy="0"/>
          </a:xfrm>
          <a:prstGeom prst="line">
            <a:avLst/>
          </a:prstGeom>
          <a:noFill/>
          <a:ln w="127000">
            <a:solidFill>
              <a:schemeClr val="accent1"/>
            </a:solidFill>
            <a:round/>
            <a:headEnd/>
            <a:tailEnd/>
          </a:ln>
        </p:spPr>
        <p:txBody>
          <a:bodyPr wrap="none" anchor="ctr"/>
          <a:lstStyle/>
          <a:p>
            <a:endParaRPr lang="ru-RU"/>
          </a:p>
        </p:txBody>
      </p:sp>
      <p:pic>
        <p:nvPicPr>
          <p:cNvPr id="49156" name="Picture 5" descr="01_F11"/>
          <p:cNvPicPr>
            <a:picLocks noChangeAspect="1" noChangeArrowheads="1"/>
          </p:cNvPicPr>
          <p:nvPr/>
        </p:nvPicPr>
        <p:blipFill>
          <a:blip r:embed="rId3" cstate="print"/>
          <a:srcRect/>
          <a:stretch>
            <a:fillRect/>
          </a:stretch>
        </p:blipFill>
        <p:spPr bwMode="auto">
          <a:xfrm>
            <a:off x="622300" y="0"/>
            <a:ext cx="36449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5368940"/>
          </a:xfrm>
        </p:spPr>
        <p:txBody>
          <a:bodyPr>
            <a:normAutofit fontScale="90000"/>
          </a:bodyPr>
          <a:lstStyle/>
          <a:p>
            <a:pPr indent="1754188" algn="l">
              <a:buFont typeface="+mj-lt"/>
              <a:buNone/>
            </a:pPr>
            <a:r>
              <a:rPr lang="uz-Cyrl-UZ" sz="3200" b="1" dirty="0" smtClean="0">
                <a:latin typeface="Times New Roman" pitchFamily="18" charset="0"/>
                <a:ea typeface="Calibri" pitchFamily="34" charset="0"/>
                <a:cs typeface="Times New Roman" pitchFamily="18" charset="0"/>
              </a:rPr>
              <a:t>Reja:</a:t>
            </a:r>
            <a:r>
              <a:rPr lang="uz-Cyrl-UZ" sz="3200" dirty="0" smtClean="0">
                <a:latin typeface="Times New Roman" pitchFamily="18" charset="0"/>
                <a:ea typeface="Calibri" pitchFamily="34" charset="0"/>
                <a:cs typeface="Times New Roman" pitchFamily="18" charset="0"/>
              </a:rPr>
              <a:t> </a:t>
            </a:r>
            <a:r>
              <a:rPr lang="ru-RU" sz="3200" dirty="0" smtClean="0">
                <a:latin typeface="Times New Roman" pitchFamily="18" charset="0"/>
                <a:ea typeface="Calibri" pitchFamily="34" charset="0"/>
                <a:cs typeface="Times New Roman" pitchFamily="18" charset="0"/>
              </a:rPr>
              <a:t/>
            </a:r>
            <a:br>
              <a:rPr lang="ru-RU" sz="3200" dirty="0" smtClean="0">
                <a:latin typeface="Times New Roman" pitchFamily="18" charset="0"/>
                <a:ea typeface="Calibri" pitchFamily="34" charset="0"/>
                <a:cs typeface="Times New Roman" pitchFamily="18" charset="0"/>
              </a:rPr>
            </a:br>
            <a:r>
              <a:rPr lang="en-US" sz="3200" b="1" dirty="0" smtClean="0">
                <a:latin typeface="Times New Roman" pitchFamily="18" charset="0"/>
                <a:ea typeface="Calibri" pitchFamily="34" charset="0"/>
                <a:cs typeface="Times New Roman" pitchFamily="18" charset="0"/>
              </a:rPr>
              <a:t>1.</a:t>
            </a:r>
            <a:r>
              <a:rPr lang="uz-Cyrl-UZ" sz="3200" b="1" dirty="0" smtClean="0">
                <a:latin typeface="Times New Roman" pitchFamily="18" charset="0"/>
                <a:ea typeface="Calibri" pitchFamily="34" charset="0"/>
                <a:cs typeface="Times New Roman" pitchFamily="18" charset="0"/>
              </a:rPr>
              <a:t>Paleontologiya asoslari. </a:t>
            </a:r>
            <a:r>
              <a:rPr lang="ru-RU" sz="3200" b="1" dirty="0" smtClean="0">
                <a:latin typeface="Times New Roman" pitchFamily="18" charset="0"/>
                <a:ea typeface="Calibri" pitchFamily="34" charset="0"/>
                <a:cs typeface="Times New Roman" pitchFamily="18" charset="0"/>
              </a:rPr>
              <a:t/>
            </a:r>
            <a:br>
              <a:rPr lang="ru-RU" sz="3200" b="1" dirty="0" smtClean="0">
                <a:latin typeface="Times New Roman" pitchFamily="18" charset="0"/>
                <a:ea typeface="Calibri" pitchFamily="34" charset="0"/>
                <a:cs typeface="Times New Roman" pitchFamily="18" charset="0"/>
              </a:rPr>
            </a:br>
            <a:r>
              <a:rPr lang="en-US" sz="3200" b="1" dirty="0" smtClean="0">
                <a:latin typeface="Times New Roman" pitchFamily="18" charset="0"/>
                <a:ea typeface="Calibri" pitchFamily="34" charset="0"/>
                <a:cs typeface="Times New Roman" pitchFamily="18" charset="0"/>
              </a:rPr>
              <a:t>2.</a:t>
            </a:r>
            <a:r>
              <a:rPr lang="uz-Cyrl-UZ" sz="3200" b="1" dirty="0" smtClean="0">
                <a:latin typeface="Times New Roman" pitchFamily="18" charset="0"/>
                <a:ea typeface="Calibri" pitchFamily="34" charset="0"/>
                <a:cs typeface="Times New Roman" pitchFamily="18" charset="0"/>
              </a:rPr>
              <a:t>Paleontologiya fani xaqida asosiy tushunchalar</a:t>
            </a:r>
            <a:r>
              <a:rPr lang="ru-RU" sz="3200" b="1" dirty="0" smtClean="0">
                <a:latin typeface="Times New Roman" pitchFamily="18" charset="0"/>
                <a:ea typeface="Calibri" pitchFamily="34" charset="0"/>
                <a:cs typeface="Times New Roman" pitchFamily="18" charset="0"/>
              </a:rPr>
              <a:t/>
            </a:r>
            <a:br>
              <a:rPr lang="ru-RU" sz="3200" b="1" dirty="0" smtClean="0">
                <a:latin typeface="Times New Roman" pitchFamily="18" charset="0"/>
                <a:ea typeface="Calibri" pitchFamily="34" charset="0"/>
                <a:cs typeface="Times New Roman" pitchFamily="18" charset="0"/>
              </a:rPr>
            </a:br>
            <a:r>
              <a:rPr lang="en-US" sz="3200" b="1" dirty="0" smtClean="0">
                <a:latin typeface="Times New Roman" pitchFamily="18" charset="0"/>
                <a:ea typeface="Calibri" pitchFamily="34" charset="0"/>
                <a:cs typeface="Times New Roman" pitchFamily="18" charset="0"/>
              </a:rPr>
              <a:t>3.</a:t>
            </a:r>
            <a:r>
              <a:rPr lang="uz-Cyrl-UZ" sz="3200" b="1" dirty="0" smtClean="0">
                <a:latin typeface="Times New Roman" pitchFamily="18" charset="0"/>
                <a:ea typeface="Calibri" pitchFamily="34" charset="0"/>
                <a:cs typeface="Times New Roman" pitchFamily="18" charset="0"/>
              </a:rPr>
              <a:t>Paleozoologiya, paleobotaniqa xaqida, toshqotgan xayvonot va o‘simliklar dunyosining saqlanish holatlari va ularning geologik xamda paleogeografiya soxalaridagi xizmati. </a:t>
            </a:r>
            <a:r>
              <a:rPr lang="ru-RU" sz="3200" b="1" dirty="0" smtClean="0">
                <a:latin typeface="Times New Roman" pitchFamily="18" charset="0"/>
                <a:ea typeface="Calibri" pitchFamily="34" charset="0"/>
                <a:cs typeface="Times New Roman" pitchFamily="18" charset="0"/>
              </a:rPr>
              <a:t/>
            </a:r>
            <a:br>
              <a:rPr lang="ru-RU" sz="3200" b="1" dirty="0" smtClean="0">
                <a:latin typeface="Times New Roman" pitchFamily="18" charset="0"/>
                <a:ea typeface="Calibri" pitchFamily="34" charset="0"/>
                <a:cs typeface="Times New Roman" pitchFamily="18" charset="0"/>
              </a:rPr>
            </a:br>
            <a:r>
              <a:rPr lang="en-US" sz="3200" b="1" dirty="0" smtClean="0">
                <a:latin typeface="Times New Roman" pitchFamily="18" charset="0"/>
                <a:ea typeface="Calibri" pitchFamily="34" charset="0"/>
                <a:cs typeface="Times New Roman" pitchFamily="18" charset="0"/>
              </a:rPr>
              <a:t>4.</a:t>
            </a:r>
            <a:r>
              <a:rPr lang="uz-Cyrl-UZ" sz="3200" b="1" dirty="0" smtClean="0">
                <a:latin typeface="Times New Roman" pitchFamily="18" charset="0"/>
                <a:ea typeface="Calibri" pitchFamily="34" charset="0"/>
                <a:cs typeface="Times New Roman" pitchFamily="18" charset="0"/>
              </a:rPr>
              <a:t>Fatsiya va formatsiyalar xaqida tushuncha.</a:t>
            </a:r>
            <a:r>
              <a:rPr lang="ru-RU" sz="3200" dirty="0" smtClean="0">
                <a:latin typeface="Times New Roman" pitchFamily="18" charset="0"/>
                <a:ea typeface="Calibri" pitchFamily="34" charset="0"/>
                <a:cs typeface="Times New Roman" pitchFamily="18" charset="0"/>
              </a:rPr>
              <a:t/>
            </a:r>
            <a:br>
              <a:rPr lang="ru-RU" sz="3200" dirty="0" smtClean="0">
                <a:latin typeface="Times New Roman" pitchFamily="18" charset="0"/>
                <a:ea typeface="Calibri" pitchFamily="34" charset="0"/>
                <a:cs typeface="Times New Roman" pitchFamily="18" charset="0"/>
              </a:rPr>
            </a:br>
            <a:r>
              <a:rPr lang="uz-Cyrl-UZ" sz="3200" dirty="0" smtClean="0">
                <a:latin typeface="Times New Roman" pitchFamily="18" charset="0"/>
                <a:ea typeface="Calibri" pitchFamily="34" charset="0"/>
                <a:cs typeface="Times New Roman" pitchFamily="18" charset="0"/>
              </a:rPr>
              <a:t> </a:t>
            </a:r>
            <a:r>
              <a:rPr lang="ru-RU" sz="1000" dirty="0" smtClean="0">
                <a:ea typeface="Calibri" pitchFamily="34" charset="0"/>
                <a:cs typeface="Times New Roman" pitchFamily="18" charset="0"/>
              </a:rPr>
              <a:t/>
            </a:r>
            <a:br>
              <a:rPr lang="ru-RU" sz="1000" dirty="0" smtClean="0">
                <a:ea typeface="Calibri" pitchFamily="34" charset="0"/>
                <a:cs typeface="Times New Roman" pitchFamily="18" charset="0"/>
              </a:rPr>
            </a:br>
            <a:endParaRPr lang="ru-RU" sz="4000" dirty="0" smtClean="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26" descr="C:\My Documents\classes\Glg101\L17\Chernicoff Pangea.jpg"/>
          <p:cNvPicPr>
            <a:picLocks noChangeAspect="1" noChangeArrowheads="1"/>
          </p:cNvPicPr>
          <p:nvPr/>
        </p:nvPicPr>
        <p:blipFill>
          <a:blip r:embed="rId2" cstate="print"/>
          <a:srcRect/>
          <a:stretch>
            <a:fillRect/>
          </a:stretch>
        </p:blipFill>
        <p:spPr bwMode="auto">
          <a:xfrm>
            <a:off x="1524000" y="228600"/>
            <a:ext cx="6400800" cy="6096000"/>
          </a:xfrm>
          <a:prstGeom prst="rect">
            <a:avLst/>
          </a:prstGeom>
          <a:noFill/>
          <a:ln w="9525">
            <a:noFill/>
            <a:miter lim="800000"/>
            <a:headEnd/>
            <a:tailEnd/>
          </a:ln>
        </p:spPr>
      </p:pic>
      <p:sp>
        <p:nvSpPr>
          <p:cNvPr id="7171" name="Freeform 1027"/>
          <p:cNvSpPr>
            <a:spLocks/>
          </p:cNvSpPr>
          <p:nvPr/>
        </p:nvSpPr>
        <p:spPr bwMode="auto">
          <a:xfrm>
            <a:off x="1257300" y="53975"/>
            <a:ext cx="7078663" cy="6564313"/>
          </a:xfrm>
          <a:custGeom>
            <a:avLst/>
            <a:gdLst>
              <a:gd name="T0" fmla="*/ 400 w 4459"/>
              <a:gd name="T1" fmla="*/ 1190 h 4135"/>
              <a:gd name="T2" fmla="*/ 792 w 4459"/>
              <a:gd name="T3" fmla="*/ 518 h 4135"/>
              <a:gd name="T4" fmla="*/ 920 w 4459"/>
              <a:gd name="T5" fmla="*/ 422 h 4135"/>
              <a:gd name="T6" fmla="*/ 1240 w 4459"/>
              <a:gd name="T7" fmla="*/ 270 h 4135"/>
              <a:gd name="T8" fmla="*/ 1504 w 4459"/>
              <a:gd name="T9" fmla="*/ 150 h 4135"/>
              <a:gd name="T10" fmla="*/ 1768 w 4459"/>
              <a:gd name="T11" fmla="*/ 118 h 4135"/>
              <a:gd name="T12" fmla="*/ 2344 w 4459"/>
              <a:gd name="T13" fmla="*/ 110 h 4135"/>
              <a:gd name="T14" fmla="*/ 2456 w 4459"/>
              <a:gd name="T15" fmla="*/ 134 h 4135"/>
              <a:gd name="T16" fmla="*/ 3160 w 4459"/>
              <a:gd name="T17" fmla="*/ 254 h 4135"/>
              <a:gd name="T18" fmla="*/ 3280 w 4459"/>
              <a:gd name="T19" fmla="*/ 366 h 4135"/>
              <a:gd name="T20" fmla="*/ 3440 w 4459"/>
              <a:gd name="T21" fmla="*/ 470 h 4135"/>
              <a:gd name="T22" fmla="*/ 3592 w 4459"/>
              <a:gd name="T23" fmla="*/ 558 h 4135"/>
              <a:gd name="T24" fmla="*/ 3704 w 4459"/>
              <a:gd name="T25" fmla="*/ 694 h 4135"/>
              <a:gd name="T26" fmla="*/ 3848 w 4459"/>
              <a:gd name="T27" fmla="*/ 870 h 4135"/>
              <a:gd name="T28" fmla="*/ 3928 w 4459"/>
              <a:gd name="T29" fmla="*/ 958 h 4135"/>
              <a:gd name="T30" fmla="*/ 4032 w 4459"/>
              <a:gd name="T31" fmla="*/ 1102 h 4135"/>
              <a:gd name="T32" fmla="*/ 4096 w 4459"/>
              <a:gd name="T33" fmla="*/ 1302 h 4135"/>
              <a:gd name="T34" fmla="*/ 4184 w 4459"/>
              <a:gd name="T35" fmla="*/ 1934 h 4135"/>
              <a:gd name="T36" fmla="*/ 4040 w 4459"/>
              <a:gd name="T37" fmla="*/ 2758 h 4135"/>
              <a:gd name="T38" fmla="*/ 3968 w 4459"/>
              <a:gd name="T39" fmla="*/ 3094 h 4135"/>
              <a:gd name="T40" fmla="*/ 3872 w 4459"/>
              <a:gd name="T41" fmla="*/ 3278 h 4135"/>
              <a:gd name="T42" fmla="*/ 3768 w 4459"/>
              <a:gd name="T43" fmla="*/ 3438 h 4135"/>
              <a:gd name="T44" fmla="*/ 3560 w 4459"/>
              <a:gd name="T45" fmla="*/ 3622 h 4135"/>
              <a:gd name="T46" fmla="*/ 3272 w 4459"/>
              <a:gd name="T47" fmla="*/ 3734 h 4135"/>
              <a:gd name="T48" fmla="*/ 3232 w 4459"/>
              <a:gd name="T49" fmla="*/ 3782 h 4135"/>
              <a:gd name="T50" fmla="*/ 3040 w 4459"/>
              <a:gd name="T51" fmla="*/ 3942 h 4135"/>
              <a:gd name="T52" fmla="*/ 3056 w 4459"/>
              <a:gd name="T53" fmla="*/ 4038 h 4135"/>
              <a:gd name="T54" fmla="*/ 3872 w 4459"/>
              <a:gd name="T55" fmla="*/ 4046 h 4135"/>
              <a:gd name="T56" fmla="*/ 4264 w 4459"/>
              <a:gd name="T57" fmla="*/ 4070 h 4135"/>
              <a:gd name="T58" fmla="*/ 4368 w 4459"/>
              <a:gd name="T59" fmla="*/ 3470 h 4135"/>
              <a:gd name="T60" fmla="*/ 4328 w 4459"/>
              <a:gd name="T61" fmla="*/ 1918 h 4135"/>
              <a:gd name="T62" fmla="*/ 4352 w 4459"/>
              <a:gd name="T63" fmla="*/ 550 h 4135"/>
              <a:gd name="T64" fmla="*/ 4336 w 4459"/>
              <a:gd name="T65" fmla="*/ 222 h 4135"/>
              <a:gd name="T66" fmla="*/ 3944 w 4459"/>
              <a:gd name="T67" fmla="*/ 46 h 4135"/>
              <a:gd name="T68" fmla="*/ 3848 w 4459"/>
              <a:gd name="T69" fmla="*/ 14 h 4135"/>
              <a:gd name="T70" fmla="*/ 2640 w 4459"/>
              <a:gd name="T71" fmla="*/ 22 h 4135"/>
              <a:gd name="T72" fmla="*/ 88 w 4459"/>
              <a:gd name="T73" fmla="*/ 54 h 4135"/>
              <a:gd name="T74" fmla="*/ 48 w 4459"/>
              <a:gd name="T75" fmla="*/ 1142 h 4135"/>
              <a:gd name="T76" fmla="*/ 160 w 4459"/>
              <a:gd name="T77" fmla="*/ 1742 h 4135"/>
              <a:gd name="T78" fmla="*/ 184 w 4459"/>
              <a:gd name="T79" fmla="*/ 1790 h 41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59"/>
              <a:gd name="T121" fmla="*/ 0 h 4135"/>
              <a:gd name="T122" fmla="*/ 4459 w 4459"/>
              <a:gd name="T123" fmla="*/ 4135 h 41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59" h="4135">
                <a:moveTo>
                  <a:pt x="160" y="1790"/>
                </a:moveTo>
                <a:cubicBezTo>
                  <a:pt x="228" y="1598"/>
                  <a:pt x="272" y="1361"/>
                  <a:pt x="400" y="1190"/>
                </a:cubicBezTo>
                <a:cubicBezTo>
                  <a:pt x="413" y="1110"/>
                  <a:pt x="414" y="1120"/>
                  <a:pt x="496" y="1110"/>
                </a:cubicBezTo>
                <a:cubicBezTo>
                  <a:pt x="448" y="918"/>
                  <a:pt x="619" y="634"/>
                  <a:pt x="792" y="518"/>
                </a:cubicBezTo>
                <a:cubicBezTo>
                  <a:pt x="826" y="467"/>
                  <a:pt x="788" y="515"/>
                  <a:pt x="872" y="462"/>
                </a:cubicBezTo>
                <a:cubicBezTo>
                  <a:pt x="890" y="451"/>
                  <a:pt x="903" y="434"/>
                  <a:pt x="920" y="422"/>
                </a:cubicBezTo>
                <a:cubicBezTo>
                  <a:pt x="965" y="355"/>
                  <a:pt x="1098" y="293"/>
                  <a:pt x="1176" y="278"/>
                </a:cubicBezTo>
                <a:cubicBezTo>
                  <a:pt x="1197" y="274"/>
                  <a:pt x="1219" y="274"/>
                  <a:pt x="1240" y="270"/>
                </a:cubicBezTo>
                <a:cubicBezTo>
                  <a:pt x="1272" y="264"/>
                  <a:pt x="1336" y="246"/>
                  <a:pt x="1336" y="246"/>
                </a:cubicBezTo>
                <a:cubicBezTo>
                  <a:pt x="1394" y="207"/>
                  <a:pt x="1436" y="173"/>
                  <a:pt x="1504" y="150"/>
                </a:cubicBezTo>
                <a:cubicBezTo>
                  <a:pt x="1565" y="130"/>
                  <a:pt x="1632" y="145"/>
                  <a:pt x="1696" y="142"/>
                </a:cubicBezTo>
                <a:cubicBezTo>
                  <a:pt x="1720" y="134"/>
                  <a:pt x="1744" y="126"/>
                  <a:pt x="1768" y="118"/>
                </a:cubicBezTo>
                <a:cubicBezTo>
                  <a:pt x="1784" y="113"/>
                  <a:pt x="1816" y="102"/>
                  <a:pt x="1816" y="102"/>
                </a:cubicBezTo>
                <a:cubicBezTo>
                  <a:pt x="1992" y="105"/>
                  <a:pt x="2168" y="103"/>
                  <a:pt x="2344" y="110"/>
                </a:cubicBezTo>
                <a:cubicBezTo>
                  <a:pt x="2371" y="111"/>
                  <a:pt x="2398" y="119"/>
                  <a:pt x="2424" y="126"/>
                </a:cubicBezTo>
                <a:cubicBezTo>
                  <a:pt x="2435" y="129"/>
                  <a:pt x="2445" y="134"/>
                  <a:pt x="2456" y="134"/>
                </a:cubicBezTo>
                <a:cubicBezTo>
                  <a:pt x="2568" y="139"/>
                  <a:pt x="2680" y="139"/>
                  <a:pt x="2792" y="142"/>
                </a:cubicBezTo>
                <a:cubicBezTo>
                  <a:pt x="2916" y="167"/>
                  <a:pt x="3040" y="214"/>
                  <a:pt x="3160" y="254"/>
                </a:cubicBezTo>
                <a:cubicBezTo>
                  <a:pt x="3177" y="260"/>
                  <a:pt x="3191" y="272"/>
                  <a:pt x="3208" y="278"/>
                </a:cubicBezTo>
                <a:cubicBezTo>
                  <a:pt x="3233" y="316"/>
                  <a:pt x="3244" y="342"/>
                  <a:pt x="3280" y="366"/>
                </a:cubicBezTo>
                <a:cubicBezTo>
                  <a:pt x="3302" y="400"/>
                  <a:pt x="3334" y="403"/>
                  <a:pt x="3368" y="422"/>
                </a:cubicBezTo>
                <a:cubicBezTo>
                  <a:pt x="3393" y="436"/>
                  <a:pt x="3413" y="461"/>
                  <a:pt x="3440" y="470"/>
                </a:cubicBezTo>
                <a:cubicBezTo>
                  <a:pt x="3456" y="475"/>
                  <a:pt x="3474" y="477"/>
                  <a:pt x="3488" y="486"/>
                </a:cubicBezTo>
                <a:cubicBezTo>
                  <a:pt x="3522" y="509"/>
                  <a:pt x="3561" y="531"/>
                  <a:pt x="3592" y="558"/>
                </a:cubicBezTo>
                <a:cubicBezTo>
                  <a:pt x="3617" y="580"/>
                  <a:pt x="3628" y="603"/>
                  <a:pt x="3656" y="622"/>
                </a:cubicBezTo>
                <a:cubicBezTo>
                  <a:pt x="3667" y="655"/>
                  <a:pt x="3683" y="667"/>
                  <a:pt x="3704" y="694"/>
                </a:cubicBezTo>
                <a:cubicBezTo>
                  <a:pt x="3741" y="742"/>
                  <a:pt x="3756" y="763"/>
                  <a:pt x="3808" y="798"/>
                </a:cubicBezTo>
                <a:cubicBezTo>
                  <a:pt x="3824" y="821"/>
                  <a:pt x="3829" y="849"/>
                  <a:pt x="3848" y="870"/>
                </a:cubicBezTo>
                <a:cubicBezTo>
                  <a:pt x="3863" y="887"/>
                  <a:pt x="3896" y="918"/>
                  <a:pt x="3896" y="918"/>
                </a:cubicBezTo>
                <a:cubicBezTo>
                  <a:pt x="3922" y="996"/>
                  <a:pt x="3880" y="886"/>
                  <a:pt x="3928" y="958"/>
                </a:cubicBezTo>
                <a:cubicBezTo>
                  <a:pt x="3969" y="1020"/>
                  <a:pt x="3900" y="966"/>
                  <a:pt x="3960" y="1006"/>
                </a:cubicBezTo>
                <a:cubicBezTo>
                  <a:pt x="3983" y="1040"/>
                  <a:pt x="4009" y="1067"/>
                  <a:pt x="4032" y="1102"/>
                </a:cubicBezTo>
                <a:cubicBezTo>
                  <a:pt x="4041" y="1116"/>
                  <a:pt x="4048" y="1150"/>
                  <a:pt x="4048" y="1150"/>
                </a:cubicBezTo>
                <a:cubicBezTo>
                  <a:pt x="4054" y="1214"/>
                  <a:pt x="4052" y="1258"/>
                  <a:pt x="4096" y="1302"/>
                </a:cubicBezTo>
                <a:cubicBezTo>
                  <a:pt x="4126" y="1393"/>
                  <a:pt x="4129" y="1490"/>
                  <a:pt x="4160" y="1582"/>
                </a:cubicBezTo>
                <a:cubicBezTo>
                  <a:pt x="4165" y="1705"/>
                  <a:pt x="4173" y="1814"/>
                  <a:pt x="4184" y="1934"/>
                </a:cubicBezTo>
                <a:cubicBezTo>
                  <a:pt x="4179" y="2055"/>
                  <a:pt x="4183" y="2178"/>
                  <a:pt x="4144" y="2294"/>
                </a:cubicBezTo>
                <a:cubicBezTo>
                  <a:pt x="4141" y="2420"/>
                  <a:pt x="4180" y="2665"/>
                  <a:pt x="4040" y="2758"/>
                </a:cubicBezTo>
                <a:cubicBezTo>
                  <a:pt x="4023" y="2845"/>
                  <a:pt x="4027" y="2897"/>
                  <a:pt x="4016" y="2998"/>
                </a:cubicBezTo>
                <a:cubicBezTo>
                  <a:pt x="4012" y="3038"/>
                  <a:pt x="3989" y="3062"/>
                  <a:pt x="3968" y="3094"/>
                </a:cubicBezTo>
                <a:cubicBezTo>
                  <a:pt x="3939" y="3138"/>
                  <a:pt x="3917" y="3186"/>
                  <a:pt x="3888" y="3230"/>
                </a:cubicBezTo>
                <a:cubicBezTo>
                  <a:pt x="3879" y="3244"/>
                  <a:pt x="3881" y="3264"/>
                  <a:pt x="3872" y="3278"/>
                </a:cubicBezTo>
                <a:cubicBezTo>
                  <a:pt x="3846" y="3317"/>
                  <a:pt x="3819" y="3352"/>
                  <a:pt x="3792" y="3390"/>
                </a:cubicBezTo>
                <a:cubicBezTo>
                  <a:pt x="3782" y="3405"/>
                  <a:pt x="3779" y="3424"/>
                  <a:pt x="3768" y="3438"/>
                </a:cubicBezTo>
                <a:cubicBezTo>
                  <a:pt x="3729" y="3488"/>
                  <a:pt x="3675" y="3507"/>
                  <a:pt x="3632" y="3550"/>
                </a:cubicBezTo>
                <a:cubicBezTo>
                  <a:pt x="3611" y="3571"/>
                  <a:pt x="3588" y="3609"/>
                  <a:pt x="3560" y="3622"/>
                </a:cubicBezTo>
                <a:cubicBezTo>
                  <a:pt x="3518" y="3641"/>
                  <a:pt x="3461" y="3655"/>
                  <a:pt x="3416" y="3670"/>
                </a:cubicBezTo>
                <a:cubicBezTo>
                  <a:pt x="3371" y="3685"/>
                  <a:pt x="3310" y="3702"/>
                  <a:pt x="3272" y="3734"/>
                </a:cubicBezTo>
                <a:cubicBezTo>
                  <a:pt x="3263" y="3741"/>
                  <a:pt x="3255" y="3749"/>
                  <a:pt x="3248" y="3758"/>
                </a:cubicBezTo>
                <a:cubicBezTo>
                  <a:pt x="3242" y="3765"/>
                  <a:pt x="3239" y="3776"/>
                  <a:pt x="3232" y="3782"/>
                </a:cubicBezTo>
                <a:cubicBezTo>
                  <a:pt x="3200" y="3810"/>
                  <a:pt x="3159" y="3819"/>
                  <a:pt x="3128" y="3846"/>
                </a:cubicBezTo>
                <a:cubicBezTo>
                  <a:pt x="3097" y="3873"/>
                  <a:pt x="3065" y="3909"/>
                  <a:pt x="3040" y="3942"/>
                </a:cubicBezTo>
                <a:cubicBezTo>
                  <a:pt x="3028" y="3957"/>
                  <a:pt x="3008" y="3990"/>
                  <a:pt x="3008" y="3990"/>
                </a:cubicBezTo>
                <a:cubicBezTo>
                  <a:pt x="3021" y="4010"/>
                  <a:pt x="3030" y="4029"/>
                  <a:pt x="3056" y="4038"/>
                </a:cubicBezTo>
                <a:cubicBezTo>
                  <a:pt x="3116" y="4058"/>
                  <a:pt x="3208" y="4059"/>
                  <a:pt x="3272" y="4070"/>
                </a:cubicBezTo>
                <a:cubicBezTo>
                  <a:pt x="3472" y="4064"/>
                  <a:pt x="3672" y="4053"/>
                  <a:pt x="3872" y="4046"/>
                </a:cubicBezTo>
                <a:cubicBezTo>
                  <a:pt x="3955" y="4049"/>
                  <a:pt x="4037" y="4049"/>
                  <a:pt x="4120" y="4054"/>
                </a:cubicBezTo>
                <a:cubicBezTo>
                  <a:pt x="4168" y="4057"/>
                  <a:pt x="4264" y="4070"/>
                  <a:pt x="4264" y="4070"/>
                </a:cubicBezTo>
                <a:cubicBezTo>
                  <a:pt x="4459" y="4135"/>
                  <a:pt x="4348" y="3798"/>
                  <a:pt x="4352" y="3694"/>
                </a:cubicBezTo>
                <a:cubicBezTo>
                  <a:pt x="4355" y="3619"/>
                  <a:pt x="4368" y="3470"/>
                  <a:pt x="4368" y="3470"/>
                </a:cubicBezTo>
                <a:cubicBezTo>
                  <a:pt x="4365" y="3253"/>
                  <a:pt x="4398" y="3016"/>
                  <a:pt x="4344" y="2798"/>
                </a:cubicBezTo>
                <a:cubicBezTo>
                  <a:pt x="4380" y="2506"/>
                  <a:pt x="4376" y="2208"/>
                  <a:pt x="4328" y="1918"/>
                </a:cubicBezTo>
                <a:cubicBezTo>
                  <a:pt x="4332" y="1645"/>
                  <a:pt x="4326" y="1373"/>
                  <a:pt x="4360" y="1102"/>
                </a:cubicBezTo>
                <a:cubicBezTo>
                  <a:pt x="4357" y="918"/>
                  <a:pt x="4357" y="734"/>
                  <a:pt x="4352" y="550"/>
                </a:cubicBezTo>
                <a:cubicBezTo>
                  <a:pt x="4352" y="536"/>
                  <a:pt x="4345" y="524"/>
                  <a:pt x="4344" y="510"/>
                </a:cubicBezTo>
                <a:cubicBezTo>
                  <a:pt x="4339" y="414"/>
                  <a:pt x="4341" y="318"/>
                  <a:pt x="4336" y="222"/>
                </a:cubicBezTo>
                <a:cubicBezTo>
                  <a:pt x="4327" y="43"/>
                  <a:pt x="4204" y="76"/>
                  <a:pt x="4064" y="70"/>
                </a:cubicBezTo>
                <a:cubicBezTo>
                  <a:pt x="4017" y="63"/>
                  <a:pt x="3990" y="61"/>
                  <a:pt x="3944" y="46"/>
                </a:cubicBezTo>
                <a:cubicBezTo>
                  <a:pt x="3940" y="45"/>
                  <a:pt x="3873" y="22"/>
                  <a:pt x="3872" y="22"/>
                </a:cubicBezTo>
                <a:cubicBezTo>
                  <a:pt x="3864" y="19"/>
                  <a:pt x="3848" y="14"/>
                  <a:pt x="3848" y="14"/>
                </a:cubicBezTo>
                <a:cubicBezTo>
                  <a:pt x="3688" y="25"/>
                  <a:pt x="3539" y="37"/>
                  <a:pt x="3376" y="46"/>
                </a:cubicBezTo>
                <a:cubicBezTo>
                  <a:pt x="3133" y="38"/>
                  <a:pt x="2880" y="56"/>
                  <a:pt x="2640" y="22"/>
                </a:cubicBezTo>
                <a:cubicBezTo>
                  <a:pt x="2214" y="26"/>
                  <a:pt x="1793" y="41"/>
                  <a:pt x="1368" y="30"/>
                </a:cubicBezTo>
                <a:cubicBezTo>
                  <a:pt x="894" y="33"/>
                  <a:pt x="517" y="0"/>
                  <a:pt x="88" y="54"/>
                </a:cubicBezTo>
                <a:cubicBezTo>
                  <a:pt x="14" y="79"/>
                  <a:pt x="39" y="224"/>
                  <a:pt x="24" y="286"/>
                </a:cubicBezTo>
                <a:cubicBezTo>
                  <a:pt x="31" y="566"/>
                  <a:pt x="9" y="868"/>
                  <a:pt x="48" y="1142"/>
                </a:cubicBezTo>
                <a:cubicBezTo>
                  <a:pt x="51" y="1286"/>
                  <a:pt x="0" y="1445"/>
                  <a:pt x="64" y="1574"/>
                </a:cubicBezTo>
                <a:cubicBezTo>
                  <a:pt x="93" y="1632"/>
                  <a:pt x="131" y="1684"/>
                  <a:pt x="160" y="1742"/>
                </a:cubicBezTo>
                <a:cubicBezTo>
                  <a:pt x="164" y="1750"/>
                  <a:pt x="164" y="1758"/>
                  <a:pt x="168" y="1766"/>
                </a:cubicBezTo>
                <a:cubicBezTo>
                  <a:pt x="172" y="1775"/>
                  <a:pt x="187" y="1781"/>
                  <a:pt x="184" y="1790"/>
                </a:cubicBezTo>
                <a:cubicBezTo>
                  <a:pt x="181" y="1798"/>
                  <a:pt x="168" y="1790"/>
                  <a:pt x="160" y="1790"/>
                </a:cubicBezTo>
                <a:close/>
              </a:path>
            </a:pathLst>
          </a:custGeom>
          <a:solidFill>
            <a:schemeClr val="bg1"/>
          </a:solidFill>
          <a:ln w="9525">
            <a:solidFill>
              <a:schemeClr val="bg1"/>
            </a:solidFill>
            <a:round/>
            <a:headEnd/>
            <a:tailEnd/>
          </a:ln>
        </p:spPr>
        <p:txBody>
          <a:bodyPr wrap="none" anchor="ctr"/>
          <a:lstStyle/>
          <a:p>
            <a:endParaRPr lang="ru-RU"/>
          </a:p>
        </p:txBody>
      </p:sp>
      <p:sp>
        <p:nvSpPr>
          <p:cNvPr id="7172" name="Freeform 1028"/>
          <p:cNvSpPr>
            <a:spLocks/>
          </p:cNvSpPr>
          <p:nvPr/>
        </p:nvSpPr>
        <p:spPr bwMode="auto">
          <a:xfrm>
            <a:off x="6515100" y="644525"/>
            <a:ext cx="1674813" cy="5327650"/>
          </a:xfrm>
          <a:custGeom>
            <a:avLst/>
            <a:gdLst>
              <a:gd name="T0" fmla="*/ 132 w 1055"/>
              <a:gd name="T1" fmla="*/ 3242 h 3356"/>
              <a:gd name="T2" fmla="*/ 216 w 1055"/>
              <a:gd name="T3" fmla="*/ 3146 h 3356"/>
              <a:gd name="T4" fmla="*/ 348 w 1055"/>
              <a:gd name="T5" fmla="*/ 3026 h 3356"/>
              <a:gd name="T6" fmla="*/ 420 w 1055"/>
              <a:gd name="T7" fmla="*/ 2936 h 3356"/>
              <a:gd name="T8" fmla="*/ 552 w 1055"/>
              <a:gd name="T9" fmla="*/ 2780 h 3356"/>
              <a:gd name="T10" fmla="*/ 672 w 1055"/>
              <a:gd name="T11" fmla="*/ 2528 h 3356"/>
              <a:gd name="T12" fmla="*/ 726 w 1055"/>
              <a:gd name="T13" fmla="*/ 2342 h 3356"/>
              <a:gd name="T14" fmla="*/ 768 w 1055"/>
              <a:gd name="T15" fmla="*/ 2222 h 3356"/>
              <a:gd name="T16" fmla="*/ 786 w 1055"/>
              <a:gd name="T17" fmla="*/ 2138 h 3356"/>
              <a:gd name="T18" fmla="*/ 822 w 1055"/>
              <a:gd name="T19" fmla="*/ 1640 h 3356"/>
              <a:gd name="T20" fmla="*/ 804 w 1055"/>
              <a:gd name="T21" fmla="*/ 1376 h 3356"/>
              <a:gd name="T22" fmla="*/ 774 w 1055"/>
              <a:gd name="T23" fmla="*/ 1190 h 3356"/>
              <a:gd name="T24" fmla="*/ 750 w 1055"/>
              <a:gd name="T25" fmla="*/ 1118 h 3356"/>
              <a:gd name="T26" fmla="*/ 660 w 1055"/>
              <a:gd name="T27" fmla="*/ 836 h 3356"/>
              <a:gd name="T28" fmla="*/ 552 w 1055"/>
              <a:gd name="T29" fmla="*/ 650 h 3356"/>
              <a:gd name="T30" fmla="*/ 444 w 1055"/>
              <a:gd name="T31" fmla="*/ 482 h 3356"/>
              <a:gd name="T32" fmla="*/ 402 w 1055"/>
              <a:gd name="T33" fmla="*/ 392 h 3356"/>
              <a:gd name="T34" fmla="*/ 366 w 1055"/>
              <a:gd name="T35" fmla="*/ 362 h 3356"/>
              <a:gd name="T36" fmla="*/ 162 w 1055"/>
              <a:gd name="T37" fmla="*/ 212 h 3356"/>
              <a:gd name="T38" fmla="*/ 90 w 1055"/>
              <a:gd name="T39" fmla="*/ 164 h 3356"/>
              <a:gd name="T40" fmla="*/ 42 w 1055"/>
              <a:gd name="T41" fmla="*/ 98 h 3356"/>
              <a:gd name="T42" fmla="*/ 0 w 1055"/>
              <a:gd name="T43" fmla="*/ 50 h 3356"/>
              <a:gd name="T44" fmla="*/ 210 w 1055"/>
              <a:gd name="T45" fmla="*/ 86 h 3356"/>
              <a:gd name="T46" fmla="*/ 276 w 1055"/>
              <a:gd name="T47" fmla="*/ 128 h 3356"/>
              <a:gd name="T48" fmla="*/ 372 w 1055"/>
              <a:gd name="T49" fmla="*/ 176 h 3356"/>
              <a:gd name="T50" fmla="*/ 720 w 1055"/>
              <a:gd name="T51" fmla="*/ 476 h 3356"/>
              <a:gd name="T52" fmla="*/ 888 w 1055"/>
              <a:gd name="T53" fmla="*/ 692 h 3356"/>
              <a:gd name="T54" fmla="*/ 984 w 1055"/>
              <a:gd name="T55" fmla="*/ 1064 h 3356"/>
              <a:gd name="T56" fmla="*/ 1044 w 1055"/>
              <a:gd name="T57" fmla="*/ 1214 h 3356"/>
              <a:gd name="T58" fmla="*/ 1020 w 1055"/>
              <a:gd name="T59" fmla="*/ 2042 h 3356"/>
              <a:gd name="T60" fmla="*/ 906 w 1055"/>
              <a:gd name="T61" fmla="*/ 2558 h 3356"/>
              <a:gd name="T62" fmla="*/ 822 w 1055"/>
              <a:gd name="T63" fmla="*/ 2786 h 3356"/>
              <a:gd name="T64" fmla="*/ 780 w 1055"/>
              <a:gd name="T65" fmla="*/ 2834 h 3356"/>
              <a:gd name="T66" fmla="*/ 750 w 1055"/>
              <a:gd name="T67" fmla="*/ 2882 h 3356"/>
              <a:gd name="T68" fmla="*/ 588 w 1055"/>
              <a:gd name="T69" fmla="*/ 3014 h 3356"/>
              <a:gd name="T70" fmla="*/ 504 w 1055"/>
              <a:gd name="T71" fmla="*/ 3074 h 3356"/>
              <a:gd name="T72" fmla="*/ 282 w 1055"/>
              <a:gd name="T73" fmla="*/ 3230 h 3356"/>
              <a:gd name="T74" fmla="*/ 120 w 1055"/>
              <a:gd name="T75" fmla="*/ 3356 h 33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5"/>
              <a:gd name="T115" fmla="*/ 0 h 3356"/>
              <a:gd name="T116" fmla="*/ 1055 w 1055"/>
              <a:gd name="T117" fmla="*/ 3356 h 33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5" h="3356">
                <a:moveTo>
                  <a:pt x="66" y="3356"/>
                </a:moveTo>
                <a:cubicBezTo>
                  <a:pt x="77" y="3312"/>
                  <a:pt x="93" y="3268"/>
                  <a:pt x="132" y="3242"/>
                </a:cubicBezTo>
                <a:cubicBezTo>
                  <a:pt x="140" y="3217"/>
                  <a:pt x="160" y="3188"/>
                  <a:pt x="180" y="3170"/>
                </a:cubicBezTo>
                <a:cubicBezTo>
                  <a:pt x="191" y="3161"/>
                  <a:pt x="204" y="3154"/>
                  <a:pt x="216" y="3146"/>
                </a:cubicBezTo>
                <a:cubicBezTo>
                  <a:pt x="222" y="3142"/>
                  <a:pt x="234" y="3134"/>
                  <a:pt x="234" y="3134"/>
                </a:cubicBezTo>
                <a:cubicBezTo>
                  <a:pt x="263" y="3090"/>
                  <a:pt x="304" y="3055"/>
                  <a:pt x="348" y="3026"/>
                </a:cubicBezTo>
                <a:cubicBezTo>
                  <a:pt x="362" y="3005"/>
                  <a:pt x="363" y="2970"/>
                  <a:pt x="384" y="2954"/>
                </a:cubicBezTo>
                <a:cubicBezTo>
                  <a:pt x="394" y="2946"/>
                  <a:pt x="409" y="2943"/>
                  <a:pt x="420" y="2936"/>
                </a:cubicBezTo>
                <a:cubicBezTo>
                  <a:pt x="436" y="2889"/>
                  <a:pt x="470" y="2862"/>
                  <a:pt x="504" y="2828"/>
                </a:cubicBezTo>
                <a:cubicBezTo>
                  <a:pt x="521" y="2811"/>
                  <a:pt x="532" y="2793"/>
                  <a:pt x="552" y="2780"/>
                </a:cubicBezTo>
                <a:cubicBezTo>
                  <a:pt x="559" y="2760"/>
                  <a:pt x="582" y="2726"/>
                  <a:pt x="582" y="2726"/>
                </a:cubicBezTo>
                <a:cubicBezTo>
                  <a:pt x="598" y="2654"/>
                  <a:pt x="619" y="2581"/>
                  <a:pt x="672" y="2528"/>
                </a:cubicBezTo>
                <a:cubicBezTo>
                  <a:pt x="687" y="2483"/>
                  <a:pt x="675" y="2429"/>
                  <a:pt x="708" y="2396"/>
                </a:cubicBezTo>
                <a:cubicBezTo>
                  <a:pt x="714" y="2378"/>
                  <a:pt x="715" y="2358"/>
                  <a:pt x="726" y="2342"/>
                </a:cubicBezTo>
                <a:cubicBezTo>
                  <a:pt x="734" y="2330"/>
                  <a:pt x="750" y="2306"/>
                  <a:pt x="750" y="2306"/>
                </a:cubicBezTo>
                <a:cubicBezTo>
                  <a:pt x="754" y="2276"/>
                  <a:pt x="759" y="2250"/>
                  <a:pt x="768" y="2222"/>
                </a:cubicBezTo>
                <a:cubicBezTo>
                  <a:pt x="770" y="2206"/>
                  <a:pt x="771" y="2190"/>
                  <a:pt x="774" y="2174"/>
                </a:cubicBezTo>
                <a:cubicBezTo>
                  <a:pt x="777" y="2162"/>
                  <a:pt x="786" y="2138"/>
                  <a:pt x="786" y="2138"/>
                </a:cubicBezTo>
                <a:cubicBezTo>
                  <a:pt x="791" y="2063"/>
                  <a:pt x="799" y="2004"/>
                  <a:pt x="822" y="1934"/>
                </a:cubicBezTo>
                <a:cubicBezTo>
                  <a:pt x="830" y="1837"/>
                  <a:pt x="846" y="1736"/>
                  <a:pt x="822" y="1640"/>
                </a:cubicBezTo>
                <a:cubicBezTo>
                  <a:pt x="817" y="1578"/>
                  <a:pt x="810" y="1533"/>
                  <a:pt x="816" y="1472"/>
                </a:cubicBezTo>
                <a:cubicBezTo>
                  <a:pt x="812" y="1424"/>
                  <a:pt x="815" y="1412"/>
                  <a:pt x="804" y="1376"/>
                </a:cubicBezTo>
                <a:cubicBezTo>
                  <a:pt x="800" y="1364"/>
                  <a:pt x="792" y="1340"/>
                  <a:pt x="792" y="1340"/>
                </a:cubicBezTo>
                <a:cubicBezTo>
                  <a:pt x="788" y="1290"/>
                  <a:pt x="787" y="1239"/>
                  <a:pt x="774" y="1190"/>
                </a:cubicBezTo>
                <a:cubicBezTo>
                  <a:pt x="769" y="1172"/>
                  <a:pt x="762" y="1154"/>
                  <a:pt x="756" y="1136"/>
                </a:cubicBezTo>
                <a:cubicBezTo>
                  <a:pt x="754" y="1130"/>
                  <a:pt x="750" y="1118"/>
                  <a:pt x="750" y="1118"/>
                </a:cubicBezTo>
                <a:cubicBezTo>
                  <a:pt x="743" y="1056"/>
                  <a:pt x="732" y="973"/>
                  <a:pt x="696" y="920"/>
                </a:cubicBezTo>
                <a:cubicBezTo>
                  <a:pt x="689" y="885"/>
                  <a:pt x="685" y="861"/>
                  <a:pt x="660" y="836"/>
                </a:cubicBezTo>
                <a:cubicBezTo>
                  <a:pt x="650" y="805"/>
                  <a:pt x="631" y="776"/>
                  <a:pt x="618" y="746"/>
                </a:cubicBezTo>
                <a:cubicBezTo>
                  <a:pt x="599" y="703"/>
                  <a:pt x="606" y="664"/>
                  <a:pt x="552" y="650"/>
                </a:cubicBezTo>
                <a:cubicBezTo>
                  <a:pt x="529" y="635"/>
                  <a:pt x="515" y="632"/>
                  <a:pt x="504" y="608"/>
                </a:cubicBezTo>
                <a:cubicBezTo>
                  <a:pt x="484" y="563"/>
                  <a:pt x="488" y="512"/>
                  <a:pt x="444" y="482"/>
                </a:cubicBezTo>
                <a:cubicBezTo>
                  <a:pt x="436" y="470"/>
                  <a:pt x="428" y="458"/>
                  <a:pt x="420" y="446"/>
                </a:cubicBezTo>
                <a:cubicBezTo>
                  <a:pt x="409" y="430"/>
                  <a:pt x="415" y="405"/>
                  <a:pt x="402" y="392"/>
                </a:cubicBezTo>
                <a:cubicBezTo>
                  <a:pt x="396" y="386"/>
                  <a:pt x="391" y="379"/>
                  <a:pt x="384" y="374"/>
                </a:cubicBezTo>
                <a:cubicBezTo>
                  <a:pt x="378" y="369"/>
                  <a:pt x="371" y="367"/>
                  <a:pt x="366" y="362"/>
                </a:cubicBezTo>
                <a:cubicBezTo>
                  <a:pt x="336" y="335"/>
                  <a:pt x="321" y="303"/>
                  <a:pt x="282" y="290"/>
                </a:cubicBezTo>
                <a:cubicBezTo>
                  <a:pt x="245" y="253"/>
                  <a:pt x="214" y="225"/>
                  <a:pt x="162" y="212"/>
                </a:cubicBezTo>
                <a:cubicBezTo>
                  <a:pt x="144" y="200"/>
                  <a:pt x="126" y="188"/>
                  <a:pt x="108" y="176"/>
                </a:cubicBezTo>
                <a:cubicBezTo>
                  <a:pt x="102" y="172"/>
                  <a:pt x="90" y="164"/>
                  <a:pt x="90" y="164"/>
                </a:cubicBezTo>
                <a:cubicBezTo>
                  <a:pt x="76" y="143"/>
                  <a:pt x="76" y="130"/>
                  <a:pt x="54" y="116"/>
                </a:cubicBezTo>
                <a:cubicBezTo>
                  <a:pt x="50" y="110"/>
                  <a:pt x="47" y="103"/>
                  <a:pt x="42" y="98"/>
                </a:cubicBezTo>
                <a:cubicBezTo>
                  <a:pt x="37" y="93"/>
                  <a:pt x="29" y="91"/>
                  <a:pt x="24" y="86"/>
                </a:cubicBezTo>
                <a:cubicBezTo>
                  <a:pt x="15" y="75"/>
                  <a:pt x="0" y="50"/>
                  <a:pt x="0" y="50"/>
                </a:cubicBezTo>
                <a:cubicBezTo>
                  <a:pt x="25" y="0"/>
                  <a:pt x="56" y="23"/>
                  <a:pt x="102" y="38"/>
                </a:cubicBezTo>
                <a:cubicBezTo>
                  <a:pt x="139" y="50"/>
                  <a:pt x="175" y="69"/>
                  <a:pt x="210" y="86"/>
                </a:cubicBezTo>
                <a:cubicBezTo>
                  <a:pt x="220" y="91"/>
                  <a:pt x="224" y="104"/>
                  <a:pt x="234" y="110"/>
                </a:cubicBezTo>
                <a:cubicBezTo>
                  <a:pt x="247" y="118"/>
                  <a:pt x="262" y="122"/>
                  <a:pt x="276" y="128"/>
                </a:cubicBezTo>
                <a:cubicBezTo>
                  <a:pt x="284" y="136"/>
                  <a:pt x="290" y="147"/>
                  <a:pt x="300" y="152"/>
                </a:cubicBezTo>
                <a:cubicBezTo>
                  <a:pt x="323" y="163"/>
                  <a:pt x="372" y="176"/>
                  <a:pt x="372" y="176"/>
                </a:cubicBezTo>
                <a:cubicBezTo>
                  <a:pt x="433" y="237"/>
                  <a:pt x="400" y="214"/>
                  <a:pt x="468" y="248"/>
                </a:cubicBezTo>
                <a:cubicBezTo>
                  <a:pt x="540" y="344"/>
                  <a:pt x="625" y="405"/>
                  <a:pt x="720" y="476"/>
                </a:cubicBezTo>
                <a:cubicBezTo>
                  <a:pt x="756" y="503"/>
                  <a:pt x="793" y="533"/>
                  <a:pt x="816" y="572"/>
                </a:cubicBezTo>
                <a:cubicBezTo>
                  <a:pt x="840" y="612"/>
                  <a:pt x="888" y="692"/>
                  <a:pt x="888" y="692"/>
                </a:cubicBezTo>
                <a:cubicBezTo>
                  <a:pt x="904" y="758"/>
                  <a:pt x="892" y="774"/>
                  <a:pt x="942" y="824"/>
                </a:cubicBezTo>
                <a:cubicBezTo>
                  <a:pt x="957" y="900"/>
                  <a:pt x="955" y="992"/>
                  <a:pt x="984" y="1064"/>
                </a:cubicBezTo>
                <a:cubicBezTo>
                  <a:pt x="993" y="1086"/>
                  <a:pt x="1010" y="1103"/>
                  <a:pt x="1020" y="1124"/>
                </a:cubicBezTo>
                <a:cubicBezTo>
                  <a:pt x="1034" y="1153"/>
                  <a:pt x="1034" y="1184"/>
                  <a:pt x="1044" y="1214"/>
                </a:cubicBezTo>
                <a:cubicBezTo>
                  <a:pt x="1051" y="1544"/>
                  <a:pt x="1053" y="1416"/>
                  <a:pt x="1044" y="1736"/>
                </a:cubicBezTo>
                <a:cubicBezTo>
                  <a:pt x="1042" y="1793"/>
                  <a:pt x="1055" y="1971"/>
                  <a:pt x="1020" y="2042"/>
                </a:cubicBezTo>
                <a:cubicBezTo>
                  <a:pt x="1016" y="2113"/>
                  <a:pt x="1023" y="2205"/>
                  <a:pt x="990" y="2270"/>
                </a:cubicBezTo>
                <a:cubicBezTo>
                  <a:pt x="973" y="2370"/>
                  <a:pt x="959" y="2470"/>
                  <a:pt x="906" y="2558"/>
                </a:cubicBezTo>
                <a:cubicBezTo>
                  <a:pt x="893" y="2625"/>
                  <a:pt x="887" y="2659"/>
                  <a:pt x="846" y="2714"/>
                </a:cubicBezTo>
                <a:cubicBezTo>
                  <a:pt x="838" y="2738"/>
                  <a:pt x="830" y="2762"/>
                  <a:pt x="822" y="2786"/>
                </a:cubicBezTo>
                <a:cubicBezTo>
                  <a:pt x="818" y="2798"/>
                  <a:pt x="824" y="2813"/>
                  <a:pt x="816" y="2822"/>
                </a:cubicBezTo>
                <a:cubicBezTo>
                  <a:pt x="808" y="2832"/>
                  <a:pt x="792" y="2830"/>
                  <a:pt x="780" y="2834"/>
                </a:cubicBezTo>
                <a:cubicBezTo>
                  <a:pt x="776" y="2846"/>
                  <a:pt x="775" y="2859"/>
                  <a:pt x="768" y="2870"/>
                </a:cubicBezTo>
                <a:cubicBezTo>
                  <a:pt x="764" y="2876"/>
                  <a:pt x="756" y="2877"/>
                  <a:pt x="750" y="2882"/>
                </a:cubicBezTo>
                <a:cubicBezTo>
                  <a:pt x="716" y="2910"/>
                  <a:pt x="675" y="2931"/>
                  <a:pt x="642" y="2960"/>
                </a:cubicBezTo>
                <a:cubicBezTo>
                  <a:pt x="623" y="2977"/>
                  <a:pt x="606" y="2996"/>
                  <a:pt x="588" y="3014"/>
                </a:cubicBezTo>
                <a:cubicBezTo>
                  <a:pt x="574" y="3028"/>
                  <a:pt x="562" y="3026"/>
                  <a:pt x="546" y="3038"/>
                </a:cubicBezTo>
                <a:cubicBezTo>
                  <a:pt x="506" y="3067"/>
                  <a:pt x="552" y="3047"/>
                  <a:pt x="504" y="3074"/>
                </a:cubicBezTo>
                <a:cubicBezTo>
                  <a:pt x="481" y="3087"/>
                  <a:pt x="432" y="3110"/>
                  <a:pt x="432" y="3110"/>
                </a:cubicBezTo>
                <a:cubicBezTo>
                  <a:pt x="394" y="3161"/>
                  <a:pt x="343" y="3210"/>
                  <a:pt x="282" y="3230"/>
                </a:cubicBezTo>
                <a:cubicBezTo>
                  <a:pt x="261" y="3258"/>
                  <a:pt x="207" y="3310"/>
                  <a:pt x="174" y="3326"/>
                </a:cubicBezTo>
                <a:cubicBezTo>
                  <a:pt x="156" y="3335"/>
                  <a:pt x="120" y="3356"/>
                  <a:pt x="120" y="3356"/>
                </a:cubicBezTo>
                <a:cubicBezTo>
                  <a:pt x="74" y="3349"/>
                  <a:pt x="91" y="3344"/>
                  <a:pt x="66" y="3356"/>
                </a:cubicBezTo>
                <a:close/>
              </a:path>
            </a:pathLst>
          </a:custGeom>
          <a:solidFill>
            <a:schemeClr val="bg1"/>
          </a:solidFill>
          <a:ln w="9525">
            <a:solidFill>
              <a:schemeClr val="bg1"/>
            </a:solidFill>
            <a:round/>
            <a:headEnd/>
            <a:tailEnd/>
          </a:ln>
        </p:spPr>
        <p:txBody>
          <a:bodyPr wrap="none" anchor="ctr"/>
          <a:lstStyle/>
          <a:p>
            <a:endParaRPr lang="ru-RU"/>
          </a:p>
        </p:txBody>
      </p:sp>
      <p:sp>
        <p:nvSpPr>
          <p:cNvPr id="7173" name="Text Box 1029"/>
          <p:cNvSpPr txBox="1">
            <a:spLocks noChangeArrowheads="1"/>
          </p:cNvSpPr>
          <p:nvPr/>
        </p:nvSpPr>
        <p:spPr bwMode="auto">
          <a:xfrm>
            <a:off x="152400" y="76200"/>
            <a:ext cx="3265488" cy="457200"/>
          </a:xfrm>
          <a:prstGeom prst="rect">
            <a:avLst/>
          </a:prstGeom>
          <a:noFill/>
          <a:ln w="9525">
            <a:noFill/>
            <a:miter lim="800000"/>
            <a:headEnd/>
            <a:tailEnd/>
          </a:ln>
        </p:spPr>
        <p:txBody>
          <a:bodyPr wrap="none">
            <a:spAutoFit/>
          </a:bodyPr>
          <a:lstStyle/>
          <a:p>
            <a:r>
              <a:rPr lang="en-US" sz="2400" b="1">
                <a:solidFill>
                  <a:schemeClr val="tx1"/>
                </a:solidFill>
                <a:latin typeface="Arial" pitchFamily="34" charset="0"/>
              </a:rPr>
              <a:t>200 million years ago</a:t>
            </a:r>
          </a:p>
        </p:txBody>
      </p:sp>
      <p:sp>
        <p:nvSpPr>
          <p:cNvPr id="7174" name="Text Box 1030"/>
          <p:cNvSpPr txBox="1">
            <a:spLocks noChangeArrowheads="1"/>
          </p:cNvSpPr>
          <p:nvPr/>
        </p:nvSpPr>
        <p:spPr bwMode="auto">
          <a:xfrm rot="7598007">
            <a:off x="4157663" y="746125"/>
            <a:ext cx="590550"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P</a:t>
            </a:r>
          </a:p>
        </p:txBody>
      </p:sp>
      <p:sp>
        <p:nvSpPr>
          <p:cNvPr id="7175" name="Text Box 1031"/>
          <p:cNvSpPr txBox="1">
            <a:spLocks noChangeArrowheads="1"/>
          </p:cNvSpPr>
          <p:nvPr/>
        </p:nvSpPr>
        <p:spPr bwMode="auto">
          <a:xfrm rot="712807">
            <a:off x="4949825" y="4724400"/>
            <a:ext cx="590550"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E</a:t>
            </a:r>
          </a:p>
        </p:txBody>
      </p:sp>
      <p:sp>
        <p:nvSpPr>
          <p:cNvPr id="7176" name="Text Box 1032"/>
          <p:cNvSpPr txBox="1">
            <a:spLocks noChangeArrowheads="1"/>
          </p:cNvSpPr>
          <p:nvPr/>
        </p:nvSpPr>
        <p:spPr bwMode="auto">
          <a:xfrm rot="3693191">
            <a:off x="3344070" y="3567906"/>
            <a:ext cx="658812"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G</a:t>
            </a:r>
          </a:p>
        </p:txBody>
      </p:sp>
      <p:sp>
        <p:nvSpPr>
          <p:cNvPr id="7177" name="Text Box 1033"/>
          <p:cNvSpPr txBox="1">
            <a:spLocks noChangeArrowheads="1"/>
          </p:cNvSpPr>
          <p:nvPr/>
        </p:nvSpPr>
        <p:spPr bwMode="auto">
          <a:xfrm rot="5629332">
            <a:off x="3285332" y="2397919"/>
            <a:ext cx="623887"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N</a:t>
            </a:r>
          </a:p>
        </p:txBody>
      </p:sp>
      <p:sp>
        <p:nvSpPr>
          <p:cNvPr id="7178" name="Text Box 1034"/>
          <p:cNvSpPr txBox="1">
            <a:spLocks noChangeArrowheads="1"/>
          </p:cNvSpPr>
          <p:nvPr/>
        </p:nvSpPr>
        <p:spPr bwMode="auto">
          <a:xfrm rot="-241230">
            <a:off x="5945188" y="4800600"/>
            <a:ext cx="623887"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A</a:t>
            </a:r>
          </a:p>
        </p:txBody>
      </p:sp>
      <p:sp>
        <p:nvSpPr>
          <p:cNvPr id="7179" name="Text Box 1035"/>
          <p:cNvSpPr txBox="1">
            <a:spLocks noChangeArrowheads="1"/>
          </p:cNvSpPr>
          <p:nvPr/>
        </p:nvSpPr>
        <p:spPr bwMode="auto">
          <a:xfrm rot="6863404">
            <a:off x="3594894" y="1478756"/>
            <a:ext cx="623888"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A</a:t>
            </a:r>
          </a:p>
        </p:txBody>
      </p:sp>
      <p:grpSp>
        <p:nvGrpSpPr>
          <p:cNvPr id="2" name="Group 1036"/>
          <p:cNvGrpSpPr>
            <a:grpSpLocks/>
          </p:cNvGrpSpPr>
          <p:nvPr/>
        </p:nvGrpSpPr>
        <p:grpSpPr bwMode="auto">
          <a:xfrm>
            <a:off x="2405063" y="444500"/>
            <a:ext cx="4630737" cy="5816600"/>
            <a:chOff x="1515" y="280"/>
            <a:chExt cx="2917" cy="3664"/>
          </a:xfrm>
        </p:grpSpPr>
        <p:sp>
          <p:nvSpPr>
            <p:cNvPr id="7182" name="Freeform 1037"/>
            <p:cNvSpPr>
              <a:spLocks/>
            </p:cNvSpPr>
            <p:nvPr/>
          </p:nvSpPr>
          <p:spPr bwMode="auto">
            <a:xfrm>
              <a:off x="1544" y="2119"/>
              <a:ext cx="2888" cy="1825"/>
            </a:xfrm>
            <a:custGeom>
              <a:avLst/>
              <a:gdLst>
                <a:gd name="T0" fmla="*/ 184 w 2888"/>
                <a:gd name="T1" fmla="*/ 425 h 1825"/>
                <a:gd name="T2" fmla="*/ 544 w 2888"/>
                <a:gd name="T3" fmla="*/ 377 h 1825"/>
                <a:gd name="T4" fmla="*/ 616 w 2888"/>
                <a:gd name="T5" fmla="*/ 233 h 1825"/>
                <a:gd name="T6" fmla="*/ 1032 w 2888"/>
                <a:gd name="T7" fmla="*/ 41 h 1825"/>
                <a:gd name="T8" fmla="*/ 1144 w 2888"/>
                <a:gd name="T9" fmla="*/ 1 h 1825"/>
                <a:gd name="T10" fmla="*/ 1272 w 2888"/>
                <a:gd name="T11" fmla="*/ 105 h 1825"/>
                <a:gd name="T12" fmla="*/ 1520 w 2888"/>
                <a:gd name="T13" fmla="*/ 169 h 1825"/>
                <a:gd name="T14" fmla="*/ 1688 w 2888"/>
                <a:gd name="T15" fmla="*/ 73 h 1825"/>
                <a:gd name="T16" fmla="*/ 1808 w 2888"/>
                <a:gd name="T17" fmla="*/ 25 h 1825"/>
                <a:gd name="T18" fmla="*/ 1896 w 2888"/>
                <a:gd name="T19" fmla="*/ 129 h 1825"/>
                <a:gd name="T20" fmla="*/ 2264 w 2888"/>
                <a:gd name="T21" fmla="*/ 281 h 1825"/>
                <a:gd name="T22" fmla="*/ 2304 w 2888"/>
                <a:gd name="T23" fmla="*/ 353 h 1825"/>
                <a:gd name="T24" fmla="*/ 2416 w 2888"/>
                <a:gd name="T25" fmla="*/ 649 h 1825"/>
                <a:gd name="T26" fmla="*/ 2544 w 2888"/>
                <a:gd name="T27" fmla="*/ 753 h 1825"/>
                <a:gd name="T28" fmla="*/ 2640 w 2888"/>
                <a:gd name="T29" fmla="*/ 761 h 1825"/>
                <a:gd name="T30" fmla="*/ 2736 w 2888"/>
                <a:gd name="T31" fmla="*/ 673 h 1825"/>
                <a:gd name="T32" fmla="*/ 2824 w 2888"/>
                <a:gd name="T33" fmla="*/ 617 h 1825"/>
                <a:gd name="T34" fmla="*/ 2864 w 2888"/>
                <a:gd name="T35" fmla="*/ 825 h 1825"/>
                <a:gd name="T36" fmla="*/ 2800 w 2888"/>
                <a:gd name="T37" fmla="*/ 953 h 1825"/>
                <a:gd name="T38" fmla="*/ 2704 w 2888"/>
                <a:gd name="T39" fmla="*/ 1137 h 1825"/>
                <a:gd name="T40" fmla="*/ 2544 w 2888"/>
                <a:gd name="T41" fmla="*/ 1289 h 1825"/>
                <a:gd name="T42" fmla="*/ 2192 w 2888"/>
                <a:gd name="T43" fmla="*/ 1585 h 1825"/>
                <a:gd name="T44" fmla="*/ 2072 w 2888"/>
                <a:gd name="T45" fmla="*/ 1641 h 1825"/>
                <a:gd name="T46" fmla="*/ 1872 w 2888"/>
                <a:gd name="T47" fmla="*/ 1809 h 1825"/>
                <a:gd name="T48" fmla="*/ 1736 w 2888"/>
                <a:gd name="T49" fmla="*/ 1817 h 1825"/>
                <a:gd name="T50" fmla="*/ 1360 w 2888"/>
                <a:gd name="T51" fmla="*/ 1737 h 1825"/>
                <a:gd name="T52" fmla="*/ 1040 w 2888"/>
                <a:gd name="T53" fmla="*/ 1673 h 1825"/>
                <a:gd name="T54" fmla="*/ 800 w 2888"/>
                <a:gd name="T55" fmla="*/ 1561 h 1825"/>
                <a:gd name="T56" fmla="*/ 728 w 2888"/>
                <a:gd name="T57" fmla="*/ 1537 h 1825"/>
                <a:gd name="T58" fmla="*/ 448 w 2888"/>
                <a:gd name="T59" fmla="*/ 1241 h 1825"/>
                <a:gd name="T60" fmla="*/ 272 w 2888"/>
                <a:gd name="T61" fmla="*/ 1057 h 1825"/>
                <a:gd name="T62" fmla="*/ 136 w 2888"/>
                <a:gd name="T63" fmla="*/ 945 h 1825"/>
                <a:gd name="T64" fmla="*/ 64 w 2888"/>
                <a:gd name="T65" fmla="*/ 905 h 1825"/>
                <a:gd name="T66" fmla="*/ 32 w 2888"/>
                <a:gd name="T67" fmla="*/ 657 h 1825"/>
                <a:gd name="T68" fmla="*/ 0 w 2888"/>
                <a:gd name="T69" fmla="*/ 553 h 18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88"/>
                <a:gd name="T106" fmla="*/ 0 h 1825"/>
                <a:gd name="T107" fmla="*/ 2888 w 2888"/>
                <a:gd name="T108" fmla="*/ 1825 h 18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88" h="1825">
                  <a:moveTo>
                    <a:pt x="56" y="513"/>
                  </a:moveTo>
                  <a:cubicBezTo>
                    <a:pt x="112" y="494"/>
                    <a:pt x="134" y="447"/>
                    <a:pt x="184" y="425"/>
                  </a:cubicBezTo>
                  <a:cubicBezTo>
                    <a:pt x="257" y="392"/>
                    <a:pt x="410" y="396"/>
                    <a:pt x="472" y="393"/>
                  </a:cubicBezTo>
                  <a:cubicBezTo>
                    <a:pt x="496" y="388"/>
                    <a:pt x="525" y="392"/>
                    <a:pt x="544" y="377"/>
                  </a:cubicBezTo>
                  <a:cubicBezTo>
                    <a:pt x="557" y="367"/>
                    <a:pt x="548" y="345"/>
                    <a:pt x="552" y="329"/>
                  </a:cubicBezTo>
                  <a:cubicBezTo>
                    <a:pt x="559" y="297"/>
                    <a:pt x="586" y="251"/>
                    <a:pt x="616" y="233"/>
                  </a:cubicBezTo>
                  <a:cubicBezTo>
                    <a:pt x="748" y="157"/>
                    <a:pt x="845" y="74"/>
                    <a:pt x="984" y="57"/>
                  </a:cubicBezTo>
                  <a:cubicBezTo>
                    <a:pt x="1000" y="52"/>
                    <a:pt x="1018" y="50"/>
                    <a:pt x="1032" y="41"/>
                  </a:cubicBezTo>
                  <a:cubicBezTo>
                    <a:pt x="1045" y="33"/>
                    <a:pt x="1050" y="14"/>
                    <a:pt x="1064" y="9"/>
                  </a:cubicBezTo>
                  <a:cubicBezTo>
                    <a:pt x="1089" y="0"/>
                    <a:pt x="1117" y="4"/>
                    <a:pt x="1144" y="1"/>
                  </a:cubicBezTo>
                  <a:cubicBezTo>
                    <a:pt x="1122" y="68"/>
                    <a:pt x="1175" y="74"/>
                    <a:pt x="1224" y="89"/>
                  </a:cubicBezTo>
                  <a:cubicBezTo>
                    <a:pt x="1240" y="94"/>
                    <a:pt x="1272" y="105"/>
                    <a:pt x="1272" y="105"/>
                  </a:cubicBezTo>
                  <a:cubicBezTo>
                    <a:pt x="1304" y="137"/>
                    <a:pt x="1357" y="163"/>
                    <a:pt x="1400" y="177"/>
                  </a:cubicBezTo>
                  <a:cubicBezTo>
                    <a:pt x="1440" y="174"/>
                    <a:pt x="1480" y="175"/>
                    <a:pt x="1520" y="169"/>
                  </a:cubicBezTo>
                  <a:cubicBezTo>
                    <a:pt x="1581" y="160"/>
                    <a:pt x="1594" y="145"/>
                    <a:pt x="1664" y="137"/>
                  </a:cubicBezTo>
                  <a:cubicBezTo>
                    <a:pt x="1702" y="81"/>
                    <a:pt x="1658" y="152"/>
                    <a:pt x="1688" y="73"/>
                  </a:cubicBezTo>
                  <a:cubicBezTo>
                    <a:pt x="1699" y="44"/>
                    <a:pt x="1728" y="25"/>
                    <a:pt x="1752" y="9"/>
                  </a:cubicBezTo>
                  <a:cubicBezTo>
                    <a:pt x="1754" y="10"/>
                    <a:pt x="1803" y="21"/>
                    <a:pt x="1808" y="25"/>
                  </a:cubicBezTo>
                  <a:cubicBezTo>
                    <a:pt x="1824" y="38"/>
                    <a:pt x="1833" y="58"/>
                    <a:pt x="1848" y="73"/>
                  </a:cubicBezTo>
                  <a:cubicBezTo>
                    <a:pt x="1858" y="104"/>
                    <a:pt x="1864" y="118"/>
                    <a:pt x="1896" y="129"/>
                  </a:cubicBezTo>
                  <a:cubicBezTo>
                    <a:pt x="1937" y="170"/>
                    <a:pt x="2035" y="270"/>
                    <a:pt x="2096" y="273"/>
                  </a:cubicBezTo>
                  <a:cubicBezTo>
                    <a:pt x="2152" y="276"/>
                    <a:pt x="2208" y="278"/>
                    <a:pt x="2264" y="281"/>
                  </a:cubicBezTo>
                  <a:cubicBezTo>
                    <a:pt x="2275" y="297"/>
                    <a:pt x="2290" y="311"/>
                    <a:pt x="2296" y="329"/>
                  </a:cubicBezTo>
                  <a:cubicBezTo>
                    <a:pt x="2299" y="337"/>
                    <a:pt x="2298" y="347"/>
                    <a:pt x="2304" y="353"/>
                  </a:cubicBezTo>
                  <a:cubicBezTo>
                    <a:pt x="2310" y="359"/>
                    <a:pt x="2320" y="358"/>
                    <a:pt x="2328" y="361"/>
                  </a:cubicBezTo>
                  <a:cubicBezTo>
                    <a:pt x="2338" y="471"/>
                    <a:pt x="2337" y="570"/>
                    <a:pt x="2416" y="649"/>
                  </a:cubicBezTo>
                  <a:cubicBezTo>
                    <a:pt x="2433" y="699"/>
                    <a:pt x="2476" y="715"/>
                    <a:pt x="2520" y="737"/>
                  </a:cubicBezTo>
                  <a:cubicBezTo>
                    <a:pt x="2529" y="741"/>
                    <a:pt x="2535" y="749"/>
                    <a:pt x="2544" y="753"/>
                  </a:cubicBezTo>
                  <a:cubicBezTo>
                    <a:pt x="2559" y="760"/>
                    <a:pt x="2592" y="769"/>
                    <a:pt x="2592" y="769"/>
                  </a:cubicBezTo>
                  <a:cubicBezTo>
                    <a:pt x="2608" y="766"/>
                    <a:pt x="2626" y="770"/>
                    <a:pt x="2640" y="761"/>
                  </a:cubicBezTo>
                  <a:cubicBezTo>
                    <a:pt x="2650" y="755"/>
                    <a:pt x="2648" y="738"/>
                    <a:pt x="2656" y="729"/>
                  </a:cubicBezTo>
                  <a:cubicBezTo>
                    <a:pt x="2664" y="720"/>
                    <a:pt x="2734" y="674"/>
                    <a:pt x="2736" y="673"/>
                  </a:cubicBezTo>
                  <a:cubicBezTo>
                    <a:pt x="2745" y="667"/>
                    <a:pt x="2750" y="655"/>
                    <a:pt x="2760" y="649"/>
                  </a:cubicBezTo>
                  <a:cubicBezTo>
                    <a:pt x="2780" y="636"/>
                    <a:pt x="2824" y="617"/>
                    <a:pt x="2824" y="617"/>
                  </a:cubicBezTo>
                  <a:cubicBezTo>
                    <a:pt x="2860" y="562"/>
                    <a:pt x="2872" y="584"/>
                    <a:pt x="2888" y="633"/>
                  </a:cubicBezTo>
                  <a:cubicBezTo>
                    <a:pt x="2882" y="698"/>
                    <a:pt x="2873" y="760"/>
                    <a:pt x="2864" y="825"/>
                  </a:cubicBezTo>
                  <a:cubicBezTo>
                    <a:pt x="2862" y="838"/>
                    <a:pt x="2843" y="902"/>
                    <a:pt x="2840" y="905"/>
                  </a:cubicBezTo>
                  <a:cubicBezTo>
                    <a:pt x="2809" y="936"/>
                    <a:pt x="2822" y="920"/>
                    <a:pt x="2800" y="953"/>
                  </a:cubicBezTo>
                  <a:cubicBezTo>
                    <a:pt x="2795" y="982"/>
                    <a:pt x="2790" y="1030"/>
                    <a:pt x="2776" y="1057"/>
                  </a:cubicBezTo>
                  <a:cubicBezTo>
                    <a:pt x="2763" y="1082"/>
                    <a:pt x="2719" y="1122"/>
                    <a:pt x="2704" y="1137"/>
                  </a:cubicBezTo>
                  <a:cubicBezTo>
                    <a:pt x="2668" y="1173"/>
                    <a:pt x="2636" y="1227"/>
                    <a:pt x="2592" y="1257"/>
                  </a:cubicBezTo>
                  <a:cubicBezTo>
                    <a:pt x="2576" y="1268"/>
                    <a:pt x="2558" y="1275"/>
                    <a:pt x="2544" y="1289"/>
                  </a:cubicBezTo>
                  <a:cubicBezTo>
                    <a:pt x="2498" y="1335"/>
                    <a:pt x="2454" y="1381"/>
                    <a:pt x="2400" y="1417"/>
                  </a:cubicBezTo>
                  <a:cubicBezTo>
                    <a:pt x="2356" y="1484"/>
                    <a:pt x="2260" y="1540"/>
                    <a:pt x="2192" y="1585"/>
                  </a:cubicBezTo>
                  <a:cubicBezTo>
                    <a:pt x="2183" y="1591"/>
                    <a:pt x="2170" y="1589"/>
                    <a:pt x="2160" y="1593"/>
                  </a:cubicBezTo>
                  <a:cubicBezTo>
                    <a:pt x="2112" y="1613"/>
                    <a:pt x="2106" y="1618"/>
                    <a:pt x="2072" y="1641"/>
                  </a:cubicBezTo>
                  <a:cubicBezTo>
                    <a:pt x="2031" y="1702"/>
                    <a:pt x="1984" y="1742"/>
                    <a:pt x="1920" y="1777"/>
                  </a:cubicBezTo>
                  <a:cubicBezTo>
                    <a:pt x="1903" y="1786"/>
                    <a:pt x="1888" y="1798"/>
                    <a:pt x="1872" y="1809"/>
                  </a:cubicBezTo>
                  <a:cubicBezTo>
                    <a:pt x="1864" y="1814"/>
                    <a:pt x="1848" y="1825"/>
                    <a:pt x="1848" y="1825"/>
                  </a:cubicBezTo>
                  <a:cubicBezTo>
                    <a:pt x="1811" y="1822"/>
                    <a:pt x="1773" y="1823"/>
                    <a:pt x="1736" y="1817"/>
                  </a:cubicBezTo>
                  <a:cubicBezTo>
                    <a:pt x="1679" y="1808"/>
                    <a:pt x="1622" y="1763"/>
                    <a:pt x="1560" y="1753"/>
                  </a:cubicBezTo>
                  <a:cubicBezTo>
                    <a:pt x="1507" y="1744"/>
                    <a:pt x="1404" y="1740"/>
                    <a:pt x="1360" y="1737"/>
                  </a:cubicBezTo>
                  <a:cubicBezTo>
                    <a:pt x="1328" y="1726"/>
                    <a:pt x="1298" y="1684"/>
                    <a:pt x="1264" y="1681"/>
                  </a:cubicBezTo>
                  <a:cubicBezTo>
                    <a:pt x="1190" y="1674"/>
                    <a:pt x="1115" y="1676"/>
                    <a:pt x="1040" y="1673"/>
                  </a:cubicBezTo>
                  <a:cubicBezTo>
                    <a:pt x="986" y="1655"/>
                    <a:pt x="934" y="1635"/>
                    <a:pt x="880" y="1617"/>
                  </a:cubicBezTo>
                  <a:cubicBezTo>
                    <a:pt x="857" y="1594"/>
                    <a:pt x="830" y="1574"/>
                    <a:pt x="800" y="1561"/>
                  </a:cubicBezTo>
                  <a:cubicBezTo>
                    <a:pt x="785" y="1554"/>
                    <a:pt x="768" y="1550"/>
                    <a:pt x="752" y="1545"/>
                  </a:cubicBezTo>
                  <a:cubicBezTo>
                    <a:pt x="744" y="1542"/>
                    <a:pt x="728" y="1537"/>
                    <a:pt x="728" y="1537"/>
                  </a:cubicBezTo>
                  <a:cubicBezTo>
                    <a:pt x="674" y="1465"/>
                    <a:pt x="702" y="1488"/>
                    <a:pt x="656" y="1457"/>
                  </a:cubicBezTo>
                  <a:cubicBezTo>
                    <a:pt x="598" y="1370"/>
                    <a:pt x="535" y="1299"/>
                    <a:pt x="448" y="1241"/>
                  </a:cubicBezTo>
                  <a:cubicBezTo>
                    <a:pt x="444" y="1228"/>
                    <a:pt x="419" y="1156"/>
                    <a:pt x="408" y="1145"/>
                  </a:cubicBezTo>
                  <a:cubicBezTo>
                    <a:pt x="372" y="1109"/>
                    <a:pt x="313" y="1086"/>
                    <a:pt x="272" y="1057"/>
                  </a:cubicBezTo>
                  <a:cubicBezTo>
                    <a:pt x="243" y="1037"/>
                    <a:pt x="227" y="1021"/>
                    <a:pt x="192" y="1009"/>
                  </a:cubicBezTo>
                  <a:cubicBezTo>
                    <a:pt x="181" y="975"/>
                    <a:pt x="162" y="967"/>
                    <a:pt x="136" y="945"/>
                  </a:cubicBezTo>
                  <a:cubicBezTo>
                    <a:pt x="127" y="938"/>
                    <a:pt x="122" y="926"/>
                    <a:pt x="112" y="921"/>
                  </a:cubicBezTo>
                  <a:cubicBezTo>
                    <a:pt x="97" y="913"/>
                    <a:pt x="64" y="905"/>
                    <a:pt x="64" y="905"/>
                  </a:cubicBezTo>
                  <a:cubicBezTo>
                    <a:pt x="48" y="881"/>
                    <a:pt x="40" y="857"/>
                    <a:pt x="24" y="833"/>
                  </a:cubicBezTo>
                  <a:cubicBezTo>
                    <a:pt x="41" y="729"/>
                    <a:pt x="46" y="754"/>
                    <a:pt x="32" y="657"/>
                  </a:cubicBezTo>
                  <a:cubicBezTo>
                    <a:pt x="29" y="636"/>
                    <a:pt x="14" y="594"/>
                    <a:pt x="8" y="577"/>
                  </a:cubicBezTo>
                  <a:cubicBezTo>
                    <a:pt x="5" y="569"/>
                    <a:pt x="0" y="553"/>
                    <a:pt x="0" y="553"/>
                  </a:cubicBezTo>
                  <a:cubicBezTo>
                    <a:pt x="46" y="522"/>
                    <a:pt x="96" y="521"/>
                    <a:pt x="136" y="481"/>
                  </a:cubicBezTo>
                </a:path>
              </a:pathLst>
            </a:custGeom>
            <a:noFill/>
            <a:ln w="57150">
              <a:solidFill>
                <a:srgbClr val="FF9900"/>
              </a:solidFill>
              <a:round/>
              <a:headEnd/>
              <a:tailEnd/>
            </a:ln>
          </p:spPr>
          <p:txBody>
            <a:bodyPr wrap="none" anchor="ctr"/>
            <a:lstStyle/>
            <a:p>
              <a:endParaRPr lang="ru-RU"/>
            </a:p>
          </p:txBody>
        </p:sp>
        <p:sp>
          <p:nvSpPr>
            <p:cNvPr id="7183" name="Freeform 1038"/>
            <p:cNvSpPr>
              <a:spLocks/>
            </p:cNvSpPr>
            <p:nvPr/>
          </p:nvSpPr>
          <p:spPr bwMode="auto">
            <a:xfrm>
              <a:off x="1515" y="280"/>
              <a:ext cx="2655" cy="2376"/>
            </a:xfrm>
            <a:custGeom>
              <a:avLst/>
              <a:gdLst>
                <a:gd name="T0" fmla="*/ 13 w 2655"/>
                <a:gd name="T1" fmla="*/ 1744 h 2376"/>
                <a:gd name="T2" fmla="*/ 53 w 2655"/>
                <a:gd name="T3" fmla="*/ 1536 h 2376"/>
                <a:gd name="T4" fmla="*/ 109 w 2655"/>
                <a:gd name="T5" fmla="*/ 1248 h 2376"/>
                <a:gd name="T6" fmla="*/ 221 w 2655"/>
                <a:gd name="T7" fmla="*/ 872 h 2376"/>
                <a:gd name="T8" fmla="*/ 469 w 2655"/>
                <a:gd name="T9" fmla="*/ 552 h 2376"/>
                <a:gd name="T10" fmla="*/ 589 w 2655"/>
                <a:gd name="T11" fmla="*/ 368 h 2376"/>
                <a:gd name="T12" fmla="*/ 957 w 2655"/>
                <a:gd name="T13" fmla="*/ 208 h 2376"/>
                <a:gd name="T14" fmla="*/ 1133 w 2655"/>
                <a:gd name="T15" fmla="*/ 80 h 2376"/>
                <a:gd name="T16" fmla="*/ 1245 w 2655"/>
                <a:gd name="T17" fmla="*/ 8 h 2376"/>
                <a:gd name="T18" fmla="*/ 1509 w 2655"/>
                <a:gd name="T19" fmla="*/ 16 h 2376"/>
                <a:gd name="T20" fmla="*/ 1789 w 2655"/>
                <a:gd name="T21" fmla="*/ 56 h 2376"/>
                <a:gd name="T22" fmla="*/ 2285 w 2655"/>
                <a:gd name="T23" fmla="*/ 144 h 2376"/>
                <a:gd name="T24" fmla="*/ 2525 w 2655"/>
                <a:gd name="T25" fmla="*/ 248 h 2376"/>
                <a:gd name="T26" fmla="*/ 2573 w 2655"/>
                <a:gd name="T27" fmla="*/ 344 h 2376"/>
                <a:gd name="T28" fmla="*/ 2653 w 2655"/>
                <a:gd name="T29" fmla="*/ 528 h 2376"/>
                <a:gd name="T30" fmla="*/ 2621 w 2655"/>
                <a:gd name="T31" fmla="*/ 680 h 2376"/>
                <a:gd name="T32" fmla="*/ 2245 w 2655"/>
                <a:gd name="T33" fmla="*/ 696 h 2376"/>
                <a:gd name="T34" fmla="*/ 2069 w 2655"/>
                <a:gd name="T35" fmla="*/ 912 h 2376"/>
                <a:gd name="T36" fmla="*/ 1989 w 2655"/>
                <a:gd name="T37" fmla="*/ 1104 h 2376"/>
                <a:gd name="T38" fmla="*/ 1893 w 2655"/>
                <a:gd name="T39" fmla="*/ 1216 h 2376"/>
                <a:gd name="T40" fmla="*/ 1797 w 2655"/>
                <a:gd name="T41" fmla="*/ 1240 h 2376"/>
                <a:gd name="T42" fmla="*/ 1613 w 2655"/>
                <a:gd name="T43" fmla="*/ 1432 h 2376"/>
                <a:gd name="T44" fmla="*/ 1405 w 2655"/>
                <a:gd name="T45" fmla="*/ 1632 h 2376"/>
                <a:gd name="T46" fmla="*/ 1261 w 2655"/>
                <a:gd name="T47" fmla="*/ 1784 h 2376"/>
                <a:gd name="T48" fmla="*/ 1141 w 2655"/>
                <a:gd name="T49" fmla="*/ 1824 h 2376"/>
                <a:gd name="T50" fmla="*/ 877 w 2655"/>
                <a:gd name="T51" fmla="*/ 1928 h 2376"/>
                <a:gd name="T52" fmla="*/ 765 w 2655"/>
                <a:gd name="T53" fmla="*/ 1992 h 2376"/>
                <a:gd name="T54" fmla="*/ 533 w 2655"/>
                <a:gd name="T55" fmla="*/ 2128 h 2376"/>
                <a:gd name="T56" fmla="*/ 493 w 2655"/>
                <a:gd name="T57" fmla="*/ 2216 h 2376"/>
                <a:gd name="T58" fmla="*/ 357 w 2655"/>
                <a:gd name="T59" fmla="*/ 2232 h 2376"/>
                <a:gd name="T60" fmla="*/ 181 w 2655"/>
                <a:gd name="T61" fmla="*/ 2248 h 2376"/>
                <a:gd name="T62" fmla="*/ 61 w 2655"/>
                <a:gd name="T63" fmla="*/ 2336 h 2376"/>
                <a:gd name="T64" fmla="*/ 21 w 2655"/>
                <a:gd name="T65" fmla="*/ 2368 h 2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5"/>
                <a:gd name="T100" fmla="*/ 0 h 2376"/>
                <a:gd name="T101" fmla="*/ 2655 w 2655"/>
                <a:gd name="T102" fmla="*/ 2376 h 2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5" h="2376">
                  <a:moveTo>
                    <a:pt x="45" y="2352"/>
                  </a:moveTo>
                  <a:cubicBezTo>
                    <a:pt x="0" y="2217"/>
                    <a:pt x="31" y="1909"/>
                    <a:pt x="13" y="1744"/>
                  </a:cubicBezTo>
                  <a:cubicBezTo>
                    <a:pt x="16" y="1709"/>
                    <a:pt x="16" y="1674"/>
                    <a:pt x="21" y="1640"/>
                  </a:cubicBezTo>
                  <a:cubicBezTo>
                    <a:pt x="26" y="1606"/>
                    <a:pt x="46" y="1571"/>
                    <a:pt x="53" y="1536"/>
                  </a:cubicBezTo>
                  <a:cubicBezTo>
                    <a:pt x="76" y="1423"/>
                    <a:pt x="50" y="1469"/>
                    <a:pt x="85" y="1416"/>
                  </a:cubicBezTo>
                  <a:cubicBezTo>
                    <a:pt x="91" y="1359"/>
                    <a:pt x="98" y="1304"/>
                    <a:pt x="109" y="1248"/>
                  </a:cubicBezTo>
                  <a:cubicBezTo>
                    <a:pt x="116" y="1140"/>
                    <a:pt x="123" y="1046"/>
                    <a:pt x="157" y="944"/>
                  </a:cubicBezTo>
                  <a:cubicBezTo>
                    <a:pt x="166" y="917"/>
                    <a:pt x="212" y="890"/>
                    <a:pt x="221" y="872"/>
                  </a:cubicBezTo>
                  <a:cubicBezTo>
                    <a:pt x="263" y="788"/>
                    <a:pt x="302" y="724"/>
                    <a:pt x="381" y="672"/>
                  </a:cubicBezTo>
                  <a:cubicBezTo>
                    <a:pt x="409" y="629"/>
                    <a:pt x="441" y="595"/>
                    <a:pt x="469" y="552"/>
                  </a:cubicBezTo>
                  <a:cubicBezTo>
                    <a:pt x="496" y="512"/>
                    <a:pt x="517" y="467"/>
                    <a:pt x="557" y="440"/>
                  </a:cubicBezTo>
                  <a:cubicBezTo>
                    <a:pt x="582" y="402"/>
                    <a:pt x="570" y="425"/>
                    <a:pt x="589" y="368"/>
                  </a:cubicBezTo>
                  <a:cubicBezTo>
                    <a:pt x="621" y="271"/>
                    <a:pt x="846" y="305"/>
                    <a:pt x="869" y="304"/>
                  </a:cubicBezTo>
                  <a:cubicBezTo>
                    <a:pt x="894" y="279"/>
                    <a:pt x="928" y="231"/>
                    <a:pt x="957" y="208"/>
                  </a:cubicBezTo>
                  <a:cubicBezTo>
                    <a:pt x="990" y="182"/>
                    <a:pt x="1026" y="167"/>
                    <a:pt x="1061" y="144"/>
                  </a:cubicBezTo>
                  <a:cubicBezTo>
                    <a:pt x="1082" y="113"/>
                    <a:pt x="1107" y="106"/>
                    <a:pt x="1133" y="80"/>
                  </a:cubicBezTo>
                  <a:cubicBezTo>
                    <a:pt x="1154" y="59"/>
                    <a:pt x="1144" y="48"/>
                    <a:pt x="1173" y="32"/>
                  </a:cubicBezTo>
                  <a:cubicBezTo>
                    <a:pt x="1173" y="32"/>
                    <a:pt x="1233" y="12"/>
                    <a:pt x="1245" y="8"/>
                  </a:cubicBezTo>
                  <a:cubicBezTo>
                    <a:pt x="1253" y="5"/>
                    <a:pt x="1269" y="0"/>
                    <a:pt x="1269" y="0"/>
                  </a:cubicBezTo>
                  <a:cubicBezTo>
                    <a:pt x="1288" y="1"/>
                    <a:pt x="1456" y="5"/>
                    <a:pt x="1509" y="16"/>
                  </a:cubicBezTo>
                  <a:cubicBezTo>
                    <a:pt x="1534" y="21"/>
                    <a:pt x="1556" y="36"/>
                    <a:pt x="1581" y="40"/>
                  </a:cubicBezTo>
                  <a:cubicBezTo>
                    <a:pt x="1687" y="55"/>
                    <a:pt x="1618" y="47"/>
                    <a:pt x="1789" y="56"/>
                  </a:cubicBezTo>
                  <a:cubicBezTo>
                    <a:pt x="1906" y="95"/>
                    <a:pt x="2037" y="82"/>
                    <a:pt x="2157" y="112"/>
                  </a:cubicBezTo>
                  <a:cubicBezTo>
                    <a:pt x="2200" y="123"/>
                    <a:pt x="2285" y="144"/>
                    <a:pt x="2285" y="144"/>
                  </a:cubicBezTo>
                  <a:cubicBezTo>
                    <a:pt x="2333" y="176"/>
                    <a:pt x="2420" y="178"/>
                    <a:pt x="2477" y="184"/>
                  </a:cubicBezTo>
                  <a:cubicBezTo>
                    <a:pt x="2488" y="216"/>
                    <a:pt x="2497" y="229"/>
                    <a:pt x="2525" y="248"/>
                  </a:cubicBezTo>
                  <a:cubicBezTo>
                    <a:pt x="2536" y="264"/>
                    <a:pt x="2546" y="280"/>
                    <a:pt x="2557" y="296"/>
                  </a:cubicBezTo>
                  <a:cubicBezTo>
                    <a:pt x="2566" y="310"/>
                    <a:pt x="2564" y="330"/>
                    <a:pt x="2573" y="344"/>
                  </a:cubicBezTo>
                  <a:cubicBezTo>
                    <a:pt x="2592" y="372"/>
                    <a:pt x="2597" y="392"/>
                    <a:pt x="2621" y="416"/>
                  </a:cubicBezTo>
                  <a:cubicBezTo>
                    <a:pt x="2630" y="454"/>
                    <a:pt x="2641" y="491"/>
                    <a:pt x="2653" y="528"/>
                  </a:cubicBezTo>
                  <a:cubicBezTo>
                    <a:pt x="2650" y="576"/>
                    <a:pt x="2655" y="625"/>
                    <a:pt x="2645" y="672"/>
                  </a:cubicBezTo>
                  <a:cubicBezTo>
                    <a:pt x="2643" y="680"/>
                    <a:pt x="2629" y="680"/>
                    <a:pt x="2621" y="680"/>
                  </a:cubicBezTo>
                  <a:cubicBezTo>
                    <a:pt x="2579" y="680"/>
                    <a:pt x="2517" y="660"/>
                    <a:pt x="2477" y="656"/>
                  </a:cubicBezTo>
                  <a:cubicBezTo>
                    <a:pt x="2385" y="661"/>
                    <a:pt x="2317" y="648"/>
                    <a:pt x="2245" y="696"/>
                  </a:cubicBezTo>
                  <a:cubicBezTo>
                    <a:pt x="2222" y="731"/>
                    <a:pt x="2174" y="794"/>
                    <a:pt x="2133" y="808"/>
                  </a:cubicBezTo>
                  <a:cubicBezTo>
                    <a:pt x="2120" y="847"/>
                    <a:pt x="2092" y="878"/>
                    <a:pt x="2069" y="912"/>
                  </a:cubicBezTo>
                  <a:cubicBezTo>
                    <a:pt x="2064" y="920"/>
                    <a:pt x="2053" y="936"/>
                    <a:pt x="2053" y="936"/>
                  </a:cubicBezTo>
                  <a:cubicBezTo>
                    <a:pt x="2041" y="984"/>
                    <a:pt x="2030" y="1068"/>
                    <a:pt x="1989" y="1104"/>
                  </a:cubicBezTo>
                  <a:cubicBezTo>
                    <a:pt x="1965" y="1125"/>
                    <a:pt x="1935" y="1140"/>
                    <a:pt x="1909" y="1160"/>
                  </a:cubicBezTo>
                  <a:cubicBezTo>
                    <a:pt x="1904" y="1179"/>
                    <a:pt x="1907" y="1202"/>
                    <a:pt x="1893" y="1216"/>
                  </a:cubicBezTo>
                  <a:cubicBezTo>
                    <a:pt x="1882" y="1227"/>
                    <a:pt x="1861" y="1220"/>
                    <a:pt x="1845" y="1224"/>
                  </a:cubicBezTo>
                  <a:cubicBezTo>
                    <a:pt x="1829" y="1228"/>
                    <a:pt x="1813" y="1235"/>
                    <a:pt x="1797" y="1240"/>
                  </a:cubicBezTo>
                  <a:cubicBezTo>
                    <a:pt x="1777" y="1255"/>
                    <a:pt x="1751" y="1262"/>
                    <a:pt x="1733" y="1280"/>
                  </a:cubicBezTo>
                  <a:cubicBezTo>
                    <a:pt x="1696" y="1317"/>
                    <a:pt x="1644" y="1391"/>
                    <a:pt x="1613" y="1432"/>
                  </a:cubicBezTo>
                  <a:cubicBezTo>
                    <a:pt x="1584" y="1470"/>
                    <a:pt x="1545" y="1529"/>
                    <a:pt x="1501" y="1544"/>
                  </a:cubicBezTo>
                  <a:cubicBezTo>
                    <a:pt x="1475" y="1582"/>
                    <a:pt x="1449" y="1617"/>
                    <a:pt x="1405" y="1632"/>
                  </a:cubicBezTo>
                  <a:cubicBezTo>
                    <a:pt x="1371" y="1666"/>
                    <a:pt x="1344" y="1701"/>
                    <a:pt x="1309" y="1736"/>
                  </a:cubicBezTo>
                  <a:cubicBezTo>
                    <a:pt x="1293" y="1752"/>
                    <a:pt x="1274" y="1765"/>
                    <a:pt x="1261" y="1784"/>
                  </a:cubicBezTo>
                  <a:cubicBezTo>
                    <a:pt x="1256" y="1792"/>
                    <a:pt x="1253" y="1802"/>
                    <a:pt x="1245" y="1808"/>
                  </a:cubicBezTo>
                  <a:cubicBezTo>
                    <a:pt x="1218" y="1830"/>
                    <a:pt x="1176" y="1821"/>
                    <a:pt x="1141" y="1824"/>
                  </a:cubicBezTo>
                  <a:cubicBezTo>
                    <a:pt x="1064" y="1875"/>
                    <a:pt x="1045" y="1893"/>
                    <a:pt x="949" y="1904"/>
                  </a:cubicBezTo>
                  <a:cubicBezTo>
                    <a:pt x="899" y="1921"/>
                    <a:pt x="908" y="1918"/>
                    <a:pt x="877" y="1928"/>
                  </a:cubicBezTo>
                  <a:cubicBezTo>
                    <a:pt x="861" y="1933"/>
                    <a:pt x="829" y="1944"/>
                    <a:pt x="829" y="1944"/>
                  </a:cubicBezTo>
                  <a:cubicBezTo>
                    <a:pt x="810" y="1972"/>
                    <a:pt x="797" y="1981"/>
                    <a:pt x="765" y="1992"/>
                  </a:cubicBezTo>
                  <a:cubicBezTo>
                    <a:pt x="735" y="2022"/>
                    <a:pt x="693" y="2035"/>
                    <a:pt x="653" y="2048"/>
                  </a:cubicBezTo>
                  <a:cubicBezTo>
                    <a:pt x="634" y="2077"/>
                    <a:pt x="567" y="2117"/>
                    <a:pt x="533" y="2128"/>
                  </a:cubicBezTo>
                  <a:cubicBezTo>
                    <a:pt x="522" y="2144"/>
                    <a:pt x="512" y="2160"/>
                    <a:pt x="501" y="2176"/>
                  </a:cubicBezTo>
                  <a:cubicBezTo>
                    <a:pt x="493" y="2187"/>
                    <a:pt x="503" y="2206"/>
                    <a:pt x="493" y="2216"/>
                  </a:cubicBezTo>
                  <a:cubicBezTo>
                    <a:pt x="483" y="2226"/>
                    <a:pt x="467" y="2222"/>
                    <a:pt x="453" y="2224"/>
                  </a:cubicBezTo>
                  <a:cubicBezTo>
                    <a:pt x="421" y="2228"/>
                    <a:pt x="389" y="2229"/>
                    <a:pt x="357" y="2232"/>
                  </a:cubicBezTo>
                  <a:cubicBezTo>
                    <a:pt x="349" y="2235"/>
                    <a:pt x="341" y="2239"/>
                    <a:pt x="333" y="2240"/>
                  </a:cubicBezTo>
                  <a:cubicBezTo>
                    <a:pt x="282" y="2245"/>
                    <a:pt x="231" y="2239"/>
                    <a:pt x="181" y="2248"/>
                  </a:cubicBezTo>
                  <a:cubicBezTo>
                    <a:pt x="170" y="2250"/>
                    <a:pt x="166" y="2265"/>
                    <a:pt x="157" y="2272"/>
                  </a:cubicBezTo>
                  <a:cubicBezTo>
                    <a:pt x="126" y="2298"/>
                    <a:pt x="94" y="2314"/>
                    <a:pt x="61" y="2336"/>
                  </a:cubicBezTo>
                  <a:cubicBezTo>
                    <a:pt x="56" y="2344"/>
                    <a:pt x="53" y="2354"/>
                    <a:pt x="45" y="2360"/>
                  </a:cubicBezTo>
                  <a:cubicBezTo>
                    <a:pt x="38" y="2365"/>
                    <a:pt x="21" y="2376"/>
                    <a:pt x="21" y="2368"/>
                  </a:cubicBezTo>
                  <a:cubicBezTo>
                    <a:pt x="21" y="2358"/>
                    <a:pt x="37" y="2357"/>
                    <a:pt x="45" y="2352"/>
                  </a:cubicBezTo>
                  <a:close/>
                </a:path>
              </a:pathLst>
            </a:custGeom>
            <a:noFill/>
            <a:ln w="57150">
              <a:solidFill>
                <a:srgbClr val="FF0000"/>
              </a:solidFill>
              <a:round/>
              <a:headEnd/>
              <a:tailEnd/>
            </a:ln>
          </p:spPr>
          <p:txBody>
            <a:bodyPr wrap="none" anchor="ctr"/>
            <a:lstStyle/>
            <a:p>
              <a:endParaRPr lang="ru-RU"/>
            </a:p>
          </p:txBody>
        </p:sp>
        <p:sp>
          <p:nvSpPr>
            <p:cNvPr id="7184" name="Text Box 1039"/>
            <p:cNvSpPr txBox="1">
              <a:spLocks noChangeArrowheads="1"/>
            </p:cNvSpPr>
            <p:nvPr/>
          </p:nvSpPr>
          <p:spPr bwMode="auto">
            <a:xfrm rot="1404438">
              <a:off x="2448" y="2544"/>
              <a:ext cx="1824" cy="288"/>
            </a:xfrm>
            <a:prstGeom prst="rect">
              <a:avLst/>
            </a:prstGeom>
            <a:noFill/>
            <a:ln w="9525">
              <a:noFill/>
              <a:miter lim="800000"/>
              <a:headEnd/>
              <a:tailEnd/>
            </a:ln>
          </p:spPr>
          <p:txBody>
            <a:bodyPr wrap="none">
              <a:spAutoFit/>
            </a:bodyPr>
            <a:lstStyle/>
            <a:p>
              <a:r>
                <a:rPr lang="en-US" sz="2400" b="1">
                  <a:solidFill>
                    <a:srgbClr val="FF9900"/>
                  </a:solidFill>
                  <a:latin typeface="Arial" pitchFamily="34" charset="0"/>
                </a:rPr>
                <a:t>GONDWANALAND</a:t>
              </a:r>
            </a:p>
          </p:txBody>
        </p:sp>
        <p:sp>
          <p:nvSpPr>
            <p:cNvPr id="7185" name="Text Box 1040"/>
            <p:cNvSpPr txBox="1">
              <a:spLocks noChangeArrowheads="1"/>
            </p:cNvSpPr>
            <p:nvPr/>
          </p:nvSpPr>
          <p:spPr bwMode="auto">
            <a:xfrm rot="-2693930">
              <a:off x="2736" y="1008"/>
              <a:ext cx="1109" cy="288"/>
            </a:xfrm>
            <a:prstGeom prst="rect">
              <a:avLst/>
            </a:prstGeom>
            <a:noFill/>
            <a:ln w="9525">
              <a:noFill/>
              <a:miter lim="800000"/>
              <a:headEnd/>
              <a:tailEnd/>
            </a:ln>
          </p:spPr>
          <p:txBody>
            <a:bodyPr wrap="none">
              <a:spAutoFit/>
            </a:bodyPr>
            <a:lstStyle/>
            <a:p>
              <a:r>
                <a:rPr lang="en-US" sz="2400" b="1">
                  <a:solidFill>
                    <a:srgbClr val="FF0000"/>
                  </a:solidFill>
                  <a:latin typeface="Arial" pitchFamily="34" charset="0"/>
                </a:rPr>
                <a:t>LAURASIA</a:t>
              </a:r>
            </a:p>
          </p:txBody>
        </p:sp>
      </p:grpSp>
      <p:sp>
        <p:nvSpPr>
          <p:cNvPr id="7181" name="Text Box 1041"/>
          <p:cNvSpPr txBox="1">
            <a:spLocks noChangeArrowheads="1"/>
          </p:cNvSpPr>
          <p:nvPr/>
        </p:nvSpPr>
        <p:spPr bwMode="auto">
          <a:xfrm rot="2262689">
            <a:off x="4030663" y="4333875"/>
            <a:ext cx="623887"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5654692"/>
          </a:xfrm>
        </p:spPr>
        <p:txBody>
          <a:bodyPr>
            <a:normAutofit/>
          </a:bodyPr>
          <a:lstStyle/>
          <a:p>
            <a:pPr indent="269875"/>
            <a:r>
              <a:rPr lang="ru-RU" sz="4900" b="1" i="1" dirty="0" smtClean="0">
                <a:solidFill>
                  <a:srgbClr val="4F81BD"/>
                </a:solidFill>
                <a:latin typeface="Times New Roman" pitchFamily="18" charset="0"/>
                <a:cs typeface="Times New Roman" pitchFamily="18" charset="0"/>
              </a:rPr>
              <a:t>BLIS  SAVOL</a:t>
            </a:r>
            <a:r>
              <a:rPr lang="ru-RU" sz="4900" b="1" dirty="0" smtClean="0">
                <a:solidFill>
                  <a:srgbClr val="4F81BD"/>
                </a:solidFill>
                <a:latin typeface="Cambria" pitchFamily="18" charset="0"/>
                <a:cs typeface="Times New Roman" pitchFamily="18" charset="0"/>
              </a:rPr>
              <a:t/>
            </a:r>
            <a:br>
              <a:rPr lang="ru-RU" sz="4900" b="1" dirty="0" smtClean="0">
                <a:solidFill>
                  <a:srgbClr val="4F81BD"/>
                </a:solidFill>
                <a:latin typeface="Cambria" pitchFamily="18" charset="0"/>
                <a:cs typeface="Times New Roman" pitchFamily="18" charset="0"/>
              </a:rPr>
            </a:br>
            <a:r>
              <a:rPr lang="uz-Cyrl-UZ" sz="4900" i="1" dirty="0" smtClean="0">
                <a:latin typeface="Times New Roman" pitchFamily="18" charset="0"/>
                <a:ea typeface="Calibri" pitchFamily="34" charset="0"/>
                <a:cs typeface="Times New Roman" pitchFamily="18" charset="0"/>
              </a:rPr>
              <a:t>shamol nima?</a:t>
            </a:r>
            <a:r>
              <a:rPr lang="ru-RU" sz="4900" dirty="0" smtClean="0">
                <a:ea typeface="Calibri" pitchFamily="34" charset="0"/>
                <a:cs typeface="Times New Roman" pitchFamily="18" charset="0"/>
              </a:rPr>
              <a:t/>
            </a:r>
            <a:br>
              <a:rPr lang="ru-RU" sz="4900" dirty="0" smtClean="0">
                <a:ea typeface="Calibri" pitchFamily="34" charset="0"/>
                <a:cs typeface="Times New Roman" pitchFamily="18" charset="0"/>
              </a:rPr>
            </a:br>
            <a:r>
              <a:rPr lang="uz-Cyrl-UZ" sz="4900" i="1" dirty="0" smtClean="0">
                <a:latin typeface="Times New Roman" pitchFamily="18" charset="0"/>
                <a:ea typeface="Calibri" pitchFamily="34" charset="0"/>
                <a:cs typeface="Times New Roman" pitchFamily="18" charset="0"/>
              </a:rPr>
              <a:t>muzlik nima?</a:t>
            </a:r>
            <a:r>
              <a:rPr lang="ru-RU" sz="4900" dirty="0" smtClean="0">
                <a:ea typeface="Calibri" pitchFamily="34" charset="0"/>
                <a:cs typeface="Times New Roman" pitchFamily="18" charset="0"/>
              </a:rPr>
              <a:t/>
            </a:r>
            <a:br>
              <a:rPr lang="ru-RU" sz="4900" dirty="0" smtClean="0">
                <a:ea typeface="Calibri" pitchFamily="34" charset="0"/>
                <a:cs typeface="Times New Roman" pitchFamily="18" charset="0"/>
              </a:rPr>
            </a:br>
            <a:r>
              <a:rPr lang="uz-Cyrl-UZ" sz="4900" i="1" dirty="0" smtClean="0">
                <a:latin typeface="Times New Roman" pitchFamily="18" charset="0"/>
                <a:ea typeface="Calibri" pitchFamily="34" charset="0"/>
                <a:cs typeface="Times New Roman" pitchFamily="18" charset="0"/>
              </a:rPr>
              <a:t>botqoqlik nima?</a:t>
            </a:r>
            <a:r>
              <a:rPr lang="ru-RU" sz="4900" dirty="0" smtClean="0">
                <a:ea typeface="Calibri" pitchFamily="34" charset="0"/>
                <a:cs typeface="Times New Roman" pitchFamily="18" charset="0"/>
              </a:rPr>
              <a:t/>
            </a:r>
            <a:br>
              <a:rPr lang="ru-RU" sz="4900" dirty="0" smtClean="0">
                <a:ea typeface="Calibri" pitchFamily="34" charset="0"/>
                <a:cs typeface="Times New Roman" pitchFamily="18" charset="0"/>
              </a:rPr>
            </a:br>
            <a:r>
              <a:rPr lang="uz-Cyrl-UZ" sz="4900" i="1" dirty="0" smtClean="0">
                <a:latin typeface="Times New Roman" pitchFamily="18" charset="0"/>
                <a:ea typeface="Calibri" pitchFamily="34" charset="0"/>
                <a:cs typeface="Times New Roman" pitchFamily="18" charset="0"/>
              </a:rPr>
              <a:t>tog‘ jinsi nima?</a:t>
            </a:r>
            <a:r>
              <a:rPr lang="ru-RU" sz="4900" dirty="0" smtClean="0">
                <a:ea typeface="Calibri" pitchFamily="34" charset="0"/>
                <a:cs typeface="Times New Roman" pitchFamily="18" charset="0"/>
              </a:rPr>
              <a:t/>
            </a:r>
            <a:br>
              <a:rPr lang="ru-RU" sz="4900" dirty="0" smtClean="0">
                <a:ea typeface="Calibri" pitchFamily="34" charset="0"/>
                <a:cs typeface="Times New Roman" pitchFamily="18" charset="0"/>
              </a:rPr>
            </a:br>
            <a:r>
              <a:rPr lang="uz-Cyrl-UZ" sz="4900" i="1" dirty="0" smtClean="0">
                <a:latin typeface="Times New Roman" pitchFamily="18" charset="0"/>
                <a:ea typeface="Calibri" pitchFamily="34" charset="0"/>
                <a:cs typeface="Times New Roman" pitchFamily="18" charset="0"/>
              </a:rPr>
              <a:t>foydali qazilma </a:t>
            </a:r>
            <a:r>
              <a:rPr lang="en-US" sz="4900" i="1" dirty="0" err="1" smtClean="0">
                <a:latin typeface="Times New Roman" pitchFamily="18" charset="0"/>
                <a:ea typeface="Calibri" pitchFamily="34" charset="0"/>
                <a:cs typeface="Times New Roman" pitchFamily="18" charset="0"/>
              </a:rPr>
              <a:t>nima</a:t>
            </a:r>
            <a:r>
              <a:rPr lang="ru-RU" sz="4900" i="1" dirty="0" smtClean="0">
                <a:latin typeface="Times New Roman" pitchFamily="18" charset="0"/>
                <a:ea typeface="Calibri" pitchFamily="34" charset="0"/>
                <a:cs typeface="Times New Roman" pitchFamily="18" charset="0"/>
              </a:rPr>
              <a:t>?</a:t>
            </a:r>
            <a:r>
              <a:rPr lang="ru-RU" sz="1000" dirty="0" smtClean="0">
                <a:ea typeface="Calibri" pitchFamily="34" charset="0"/>
                <a:cs typeface="Times New Roman" pitchFamily="18" charset="0"/>
              </a:rPr>
              <a:t/>
            </a:r>
            <a:br>
              <a:rPr lang="ru-RU" sz="1000" dirty="0" smtClean="0">
                <a:ea typeface="Calibri" pitchFamily="34" charset="0"/>
                <a:cs typeface="Times New Roman" pitchFamily="18" charset="0"/>
              </a:rPr>
            </a:br>
            <a:endParaRPr lang="ru-RU" sz="4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garnero.DVH\My Documents\GLG 101\L26_plate_tectonics1\images,movies\figure 20-24a.jpg"/>
          <p:cNvPicPr>
            <a:picLocks noChangeAspect="1" noChangeArrowheads="1"/>
          </p:cNvPicPr>
          <p:nvPr/>
        </p:nvPicPr>
        <p:blipFill>
          <a:blip r:embed="rId2" cstate="print"/>
          <a:srcRect/>
          <a:stretch>
            <a:fillRect/>
          </a:stretch>
        </p:blipFill>
        <p:spPr bwMode="auto">
          <a:xfrm>
            <a:off x="558800" y="1143000"/>
            <a:ext cx="8026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5726130"/>
          </a:xfrm>
        </p:spPr>
        <p:txBody>
          <a:bodyPr rtlCol="0">
            <a:normAutofit/>
          </a:bodyPr>
          <a:lstStyle/>
          <a:p>
            <a:pPr indent="270510" algn="just" fontAlgn="auto">
              <a:lnSpc>
                <a:spcPct val="115000"/>
              </a:lnSpc>
              <a:spcAft>
                <a:spcPts val="0"/>
              </a:spcAft>
              <a:tabLst>
                <a:tab pos="457200" algn="l"/>
              </a:tabLst>
              <a:defRPr/>
            </a:pPr>
            <a:r>
              <a:rPr lang="uz-Cyrl-UZ" sz="2800" b="1" dirty="0" smtClean="0">
                <a:latin typeface="Times New Roman"/>
                <a:ea typeface="Calibri"/>
                <a:cs typeface="Times New Roman"/>
              </a:rPr>
              <a:t>Paleogeografiya haqida tushuncha.</a:t>
            </a:r>
            <a:r>
              <a:rPr lang="ru-RU" sz="2800" b="1" dirty="0" smtClean="0">
                <a:ea typeface="Calibri"/>
                <a:cs typeface="Times New Roman"/>
              </a:rPr>
              <a:t/>
            </a:r>
            <a:br>
              <a:rPr lang="ru-RU" sz="2800" b="1" dirty="0" smtClean="0">
                <a:ea typeface="Calibri"/>
                <a:cs typeface="Times New Roman"/>
              </a:rPr>
            </a:br>
            <a:r>
              <a:rPr lang="uz-Cyrl-UZ" sz="2800" b="1" dirty="0" smtClean="0">
                <a:latin typeface="Times New Roman"/>
                <a:ea typeface="Calibri"/>
                <a:cs typeface="Times New Roman"/>
              </a:rPr>
              <a:t>	Birqancha yuz va xatto ming yillar burun paleogeografiya fani tushunchasi fani o‘z nomini olmagan bo‘lsa ham, lekin paleogeografiyaga oid oddiy ilmiy tushunchalar qayd qilingan. Paleogeografiya qanday ilm, qolaversa qanday fan. Paleo so‘zi yunoncha «qadimiy»  degan ma’noni bildiradi. Geografiya esa Yer haqidagi fan, demak, paleogeografiya-qadimiy geografiya degan tushunchani anglatadi.</a:t>
            </a:r>
            <a:r>
              <a:rPr lang="ru-RU" sz="2800" b="1" dirty="0" smtClean="0">
                <a:ea typeface="Calibri"/>
                <a:cs typeface="Times New Roman"/>
              </a:rPr>
              <a:t/>
            </a:r>
            <a:br>
              <a:rPr lang="ru-RU" sz="2800" b="1" dirty="0" smtClean="0">
                <a:ea typeface="Calibri"/>
                <a:cs typeface="Times New Roman"/>
              </a:rPr>
            </a:br>
            <a:endParaRPr lang="ru-RU" sz="28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garnero.DVH\My Documents\GLG 101\L26_plate_tectonics1\images,movies\figure 20-24c.jpg"/>
          <p:cNvPicPr>
            <a:picLocks noChangeAspect="1" noChangeArrowheads="1"/>
          </p:cNvPicPr>
          <p:nvPr/>
        </p:nvPicPr>
        <p:blipFill>
          <a:blip r:embed="rId2" cstate="print"/>
          <a:srcRect/>
          <a:stretch>
            <a:fillRect/>
          </a:stretch>
        </p:blipFill>
        <p:spPr bwMode="auto">
          <a:xfrm>
            <a:off x="558800" y="1041400"/>
            <a:ext cx="8026400" cy="477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5869006"/>
          </a:xfrm>
        </p:spPr>
        <p:txBody>
          <a:bodyPr rtlCol="0">
            <a:normAutofit/>
          </a:bodyPr>
          <a:lstStyle/>
          <a:p>
            <a:pPr marL="571500" indent="270510" algn="just" fontAlgn="auto">
              <a:lnSpc>
                <a:spcPct val="115000"/>
              </a:lnSpc>
              <a:spcAft>
                <a:spcPts val="0"/>
              </a:spcAft>
              <a:tabLst>
                <a:tab pos="342900" algn="l"/>
                <a:tab pos="1028700" algn="l"/>
              </a:tabLst>
              <a:defRPr/>
            </a:pPr>
            <a:r>
              <a:rPr lang="uz-Cyrl-UZ" sz="2400" b="1" dirty="0" smtClean="0">
                <a:latin typeface="Times New Roman"/>
                <a:ea typeface="Calibri"/>
                <a:cs typeface="Times New Roman"/>
              </a:rPr>
              <a:t>Formatsiya haqida tushuncha; formatsion taxl</a:t>
            </a:r>
            <a:r>
              <a:rPr lang="en-US" sz="2400" b="1" dirty="0" err="1" smtClean="0">
                <a:latin typeface="Times New Roman"/>
                <a:ea typeface="Calibri"/>
                <a:cs typeface="Times New Roman"/>
              </a:rPr>
              <a:t>il</a:t>
            </a:r>
            <a:r>
              <a:rPr lang="en-US" sz="2400" b="1" dirty="0" smtClean="0">
                <a:latin typeface="Times New Roman"/>
                <a:ea typeface="Calibri"/>
                <a:cs typeface="Times New Roman"/>
              </a:rPr>
              <a:t> va </a:t>
            </a:r>
            <a:r>
              <a:rPr lang="en-US" sz="2400" b="1" dirty="0" err="1" smtClean="0">
                <a:latin typeface="Times New Roman"/>
                <a:ea typeface="Calibri"/>
                <a:cs typeface="Times New Roman"/>
              </a:rPr>
              <a:t>ularning</a:t>
            </a:r>
            <a:r>
              <a:rPr lang="en-US" sz="2400" b="1" dirty="0" smtClean="0">
                <a:latin typeface="Times New Roman"/>
                <a:ea typeface="Calibri"/>
                <a:cs typeface="Times New Roman"/>
              </a:rPr>
              <a:t> </a:t>
            </a:r>
            <a:r>
              <a:rPr lang="en-US" sz="2400" b="1" dirty="0" err="1" smtClean="0">
                <a:latin typeface="Times New Roman"/>
                <a:ea typeface="Calibri"/>
                <a:cs typeface="Times New Roman"/>
              </a:rPr>
              <a:t>iqlim</a:t>
            </a:r>
            <a:r>
              <a:rPr lang="en-US" sz="2400" b="1" dirty="0" smtClean="0">
                <a:latin typeface="Times New Roman"/>
                <a:ea typeface="Calibri"/>
                <a:cs typeface="Times New Roman"/>
              </a:rPr>
              <a:t> </a:t>
            </a:r>
            <a:r>
              <a:rPr lang="en-US" sz="2400" b="1" dirty="0" err="1" smtClean="0">
                <a:latin typeface="Times New Roman"/>
                <a:ea typeface="Calibri"/>
                <a:cs typeface="Times New Roman"/>
              </a:rPr>
              <a:t>bilan</a:t>
            </a:r>
            <a:r>
              <a:rPr lang="en-US" sz="2400" b="1" dirty="0" smtClean="0">
                <a:latin typeface="Times New Roman"/>
                <a:ea typeface="Calibri"/>
                <a:cs typeface="Times New Roman"/>
              </a:rPr>
              <a:t> </a:t>
            </a:r>
            <a:r>
              <a:rPr lang="en-US" sz="2400" b="1" dirty="0" err="1" smtClean="0">
                <a:latin typeface="Times New Roman"/>
                <a:ea typeface="Calibri"/>
                <a:cs typeface="Times New Roman"/>
              </a:rPr>
              <a:t>bog‘liqligi</a:t>
            </a:r>
            <a:r>
              <a:rPr lang="en-US" sz="2400" b="1" dirty="0" smtClean="0">
                <a:latin typeface="Times New Roman"/>
                <a:ea typeface="Calibri"/>
                <a:cs typeface="Times New Roman"/>
              </a:rPr>
              <a:t>.</a:t>
            </a:r>
            <a:r>
              <a:rPr lang="ru-RU" sz="2400" dirty="0" smtClean="0">
                <a:ea typeface="Calibri"/>
                <a:cs typeface="Times New Roman"/>
              </a:rPr>
              <a:t/>
            </a:r>
            <a:br>
              <a:rPr lang="ru-RU" sz="2400" dirty="0" smtClean="0">
                <a:ea typeface="Calibri"/>
                <a:cs typeface="Times New Roman"/>
              </a:rPr>
            </a:br>
            <a:r>
              <a:rPr lang="uz-Cyrl-UZ" sz="2400" dirty="0" smtClean="0">
                <a:latin typeface="Times New Roman"/>
                <a:ea typeface="Calibri"/>
                <a:cs typeface="Times New Roman"/>
              </a:rPr>
              <a:t>	Formatsiya lotincha so‘z- “formatio” dan olingan bo‘lib, ma’nosi vujudga kelish, keltirish, geologik ma’nosi esa tog‘ jinslarining tarkib topishi demakdir. Boshqacha tushuntirilsa formatsiya fatsiyalar yig‘indisi, komleksi; bir fatsiyaga kiruvchi tog‘ jinslarining kompleksi muayan geotiektonik va fizik-geografik sharoitlarda yuzaga keladi. </a:t>
            </a:r>
            <a:r>
              <a:rPr lang="en-US" sz="2400" dirty="0" err="1" smtClean="0">
                <a:latin typeface="Times New Roman"/>
                <a:ea typeface="Calibri"/>
                <a:cs typeface="Times New Roman"/>
              </a:rPr>
              <a:t>Ayrim</a:t>
            </a:r>
            <a:r>
              <a:rPr lang="en-US" sz="2400" dirty="0" smtClean="0">
                <a:latin typeface="Times New Roman"/>
                <a:ea typeface="Calibri"/>
                <a:cs typeface="Times New Roman"/>
              </a:rPr>
              <a:t> </a:t>
            </a:r>
            <a:r>
              <a:rPr lang="uz-Cyrl-UZ" sz="2400" dirty="0" smtClean="0">
                <a:latin typeface="Times New Roman"/>
                <a:ea typeface="Calibri"/>
                <a:cs typeface="Times New Roman"/>
              </a:rPr>
              <a:t>vaqt va sharoitlarda formatsiya bir xil jinslardan tashkil topgan bo‘lad</a:t>
            </a:r>
            <a:r>
              <a:rPr lang="en-US" sz="2400" dirty="0" err="1" smtClean="0">
                <a:latin typeface="Times New Roman"/>
                <a:ea typeface="Calibri"/>
                <a:cs typeface="Times New Roman"/>
              </a:rPr>
              <a:t>i</a:t>
            </a:r>
            <a:r>
              <a:rPr lang="uz-Cyrl-UZ" sz="2400" dirty="0" smtClean="0">
                <a:latin typeface="Times New Roman"/>
                <a:ea typeface="Calibri"/>
                <a:cs typeface="Times New Roman"/>
              </a:rPr>
              <a:t>. Masalan,  bo‘r jinsi formatsiyasi, glaukonitli va kvarsli qum yoki qum toshlar va x.k.</a:t>
            </a:r>
            <a:r>
              <a:rPr lang="ru-RU" sz="2400" dirty="0" smtClean="0">
                <a:ea typeface="Calibri"/>
                <a:cs typeface="Times New Roman"/>
              </a:rPr>
              <a:t/>
            </a:r>
            <a:br>
              <a:rPr lang="ru-RU" sz="2400" dirty="0" smtClean="0">
                <a:ea typeface="Calibri"/>
                <a:cs typeface="Times New Roman"/>
              </a:rPr>
            </a:br>
            <a:endParaRPr lang="ru-RU" sz="2400"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287f9e086be98879fb75bca88f43ca7c27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217</Words>
  <Application>Microsoft Office PowerPoint</Application>
  <PresentationFormat>Экран (4:3)</PresentationFormat>
  <Paragraphs>41</Paragraphs>
  <Slides>18</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0" baseType="lpstr">
      <vt:lpstr>Тема Office</vt:lpstr>
      <vt:lpstr>Photo Editor Photo</vt:lpstr>
      <vt:lpstr>Paleontologiya asoslari. Paleontologiya fani xaqida asosiy tushunchalar. Paleozoologiya, paleobotaniqa xaqida, toshqotgan xayvonot va o‘simliklar dunyosining saqlanish holatlari va ularning geologik xamda paleogeografiya soxalaridagi xizmati. Fatsiya va formatsiyalar xaqida tushuncha. </vt:lpstr>
      <vt:lpstr>Geologic Time Scale</vt:lpstr>
      <vt:lpstr>Reja:  1.Paleontologiya asoslari.  2.Paleontologiya fani xaqida asosiy tushunchalar 3.Paleozoologiya, paleobotaniqa xaqida, toshqotgan xayvonot va o‘simliklar dunyosining saqlanish holatlari va ularning geologik xamda paleogeografiya soxalaridagi xizmati.  4.Fatsiya va formatsiyalar xaqida tushuncha.   </vt:lpstr>
      <vt:lpstr>Слайд 4</vt:lpstr>
      <vt:lpstr>BLIS  SAVOL shamol nima? muzlik nima? botqoqlik nima? tog‘ jinsi nima? foydali qazilma nima? </vt:lpstr>
      <vt:lpstr>Слайд 6</vt:lpstr>
      <vt:lpstr>Paleogeografiya haqida tushuncha.  Birqancha yuz va xatto ming yillar burun paleogeografiya fani tushunchasi fani o‘z nomini olmagan bo‘lsa ham, lekin paleogeografiyaga oid oddiy ilmiy tushunchalar qayd qilingan. Paleogeografiya qanday ilm, qolaversa qanday fan. Paleo so‘zi yunoncha «qadimiy»  degan ma’noni bildiradi. Geografiya esa Yer haqidagi fan, demak, paleogeografiya-qadimiy geografiya degan tushunchani anglatadi. </vt:lpstr>
      <vt:lpstr>Слайд 8</vt:lpstr>
      <vt:lpstr>Formatsiya haqida tushuncha; formatsion taxlil va ularning iqlim bilan bog‘liqligi.  Formatsiya lotincha so‘z- “formatio” dan olingan bo‘lib, ma’nosi vujudga kelish, keltirish, geologik ma’nosi esa tog‘ jinslarining tarkib topishi demakdir. Boshqacha tushuntirilsa formatsiya fatsiyalar yig‘indisi, komleksi; bir fatsiyaga kiruvchi tog‘ jinslarining kompleksi muayan geotiektonik va fizik-geografik sharoitlarda yuzaga keladi. Ayrim vaqt va sharoitlarda formatsiya bir xil jinslardan tashkil topgan bo‘ladi. Masalan,  bo‘r jinsi formatsiyasi, glaukonitli va kvarsli qum yoki qum toshlar va x.k. </vt:lpstr>
      <vt:lpstr>Слайд 10</vt:lpstr>
      <vt:lpstr>Paleogeografiya tarixiy geologiyaning bir qismi hisoblanadi. O‘tgan geologik zamonlarda mavjud bo‘lgan fizik-geografik sharoitlarni o‘rganadigan fan. Bu fan Yer yuzida quruqlik va dengizlarning tutgan o‘rni,  quruqlik va dengiz osti rel’efini, iqlim sharoitlarini, orografiyasini (tog‘ tizmalarining paydo bo‘lishi haqidagi ilm) va shu kabi jarayon va hodisalarni o‘rganish bilan bir qatog‘da bu sharoitlarning vaqtga nisbatan o‘zgarib turishini o‘rganadi.</vt:lpstr>
      <vt:lpstr>Слайд 12</vt:lpstr>
      <vt:lpstr>Fatsiya haqida tushuncha.  Fatsiya-lotincha “fatsies” (boshqa lug‘atlarda fransuzlar so‘zidan olingan deyilgan- fatsies) so‘zidan olingan qiyofa, tus, ko‘rinish degan ma’nolarni anglatadi. Fatsiya termini geologiya faniga birinchi bo‘lib shvetsariya geolog olimi 1838 yilda A.Gressli kiritgan.  </vt:lpstr>
      <vt:lpstr>Слайд 14</vt:lpstr>
      <vt:lpstr>Слайд 15</vt:lpstr>
      <vt:lpstr>Слайд 16</vt:lpstr>
      <vt:lpstr>Слайд 17</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Paleontologiya asoslari. Paleontologiya fani xaqida asosiy tushunchalar.Paleozoologiya, paleobotaniqa xaqida, toshqotgan xayvonot va o‘simliklar dunyosining saqlanish holatlari va ularning geologik xamda paleogeografiya soxalaridagi xizmati. Fatsiya va formatsiyalar xaqida tushuncha.</dc:title>
  <dc:creator>SEVEN</dc:creator>
  <cp:lastModifiedBy>user</cp:lastModifiedBy>
  <cp:revision>9</cp:revision>
  <dcterms:created xsi:type="dcterms:W3CDTF">2016-05-02T04:04:44Z</dcterms:created>
  <dcterms:modified xsi:type="dcterms:W3CDTF">2016-12-16T18:19:24Z</dcterms:modified>
</cp:coreProperties>
</file>