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sldIdLst>
    <p:sldId id="270" r:id="rId2"/>
    <p:sldId id="271" r:id="rId3"/>
    <p:sldId id="256" r:id="rId4"/>
    <p:sldId id="257" r:id="rId5"/>
    <p:sldId id="258" r:id="rId6"/>
    <p:sldId id="259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FF0000"/>
    <a:srgbClr val="000066"/>
    <a:srgbClr val="00FF00"/>
    <a:srgbClr val="660066"/>
    <a:srgbClr val="FFFF00"/>
    <a:srgbClr val="0099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84" autoAdjust="0"/>
  </p:normalViewPr>
  <p:slideViewPr>
    <p:cSldViewPr>
      <p:cViewPr>
        <p:scale>
          <a:sx n="50" d="100"/>
          <a:sy n="50" d="100"/>
        </p:scale>
        <p:origin x="-1002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E72C8CA-DFBD-44C3-B00B-92F21CBE3A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5687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2147483647 h 1912"/>
              <a:gd name="T4" fmla="*/ 0 w 1588"/>
              <a:gd name="T5" fmla="*/ 2147483647 h 1912"/>
              <a:gd name="T6" fmla="*/ 0 w 1588"/>
              <a:gd name="T7" fmla="*/ 2147483647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4EA6D-F601-47BF-AC2E-205A0436CA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142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C95D4-3B62-4DD4-9FC4-6B86A8C643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169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AF1B7-CEAF-43F8-A833-74793A5D13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489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05000"/>
            <a:ext cx="82296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F3A6F-9A4B-4B5A-A0AA-94C7FCA515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85111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018D5-A622-4A45-A181-F8E23DC482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58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E1570-9398-4184-98B1-EBD5EBDB63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301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88C45-182A-4299-980D-2B5DDD15E7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253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A9139-86E5-493C-A33F-7F50975E71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565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3CA44-88A7-4427-BF47-677B84C776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514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30FCF3-CA52-4D16-9DA5-218AAF799C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160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CC687-B98B-44D1-BF43-649B58A2FF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483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7B7DC-B30C-4F99-BE36-B87BDC6656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40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042A1-1CB1-48E9-88D6-671D326CCB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077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6715B070-2F3A-47D0-9D76-A8DA81EA01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4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defRPr/>
            </a:pPr>
            <a:r>
              <a:rPr lang="en-US" dirty="0" smtClean="0"/>
              <a:t>MULOHAZA. MULOHAZALAR USTIDA AMALLAR. FORMULA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ru-RU" b="1" dirty="0" err="1">
                <a:effectLst/>
              </a:rPr>
              <a:t>Rеjа</a:t>
            </a:r>
            <a:r>
              <a:rPr lang="ru-RU" b="1" dirty="0">
                <a:effectLst/>
              </a:rPr>
              <a:t>:</a:t>
            </a:r>
          </a:p>
          <a:p>
            <a:pPr>
              <a:defRPr/>
            </a:pPr>
            <a:r>
              <a:rPr lang="ru-RU" dirty="0" err="1">
                <a:effectLst/>
              </a:rPr>
              <a:t>Mulоhаzа</a:t>
            </a:r>
            <a:r>
              <a:rPr lang="ru-RU" dirty="0">
                <a:effectLst/>
              </a:rPr>
              <a:t>.</a:t>
            </a:r>
          </a:p>
          <a:p>
            <a:pPr>
              <a:defRPr/>
            </a:pPr>
            <a:r>
              <a:rPr lang="ru-RU" dirty="0" err="1">
                <a:effectLst/>
              </a:rPr>
              <a:t>Mulоhаzаlаr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ustidа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mаntiq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аmаllаri</a:t>
            </a:r>
            <a:r>
              <a:rPr lang="ru-RU" dirty="0">
                <a:effectLst/>
              </a:rPr>
              <a:t>.</a:t>
            </a:r>
          </a:p>
          <a:p>
            <a:pPr>
              <a:defRPr/>
            </a:pPr>
            <a:r>
              <a:rPr lang="ru-RU" dirty="0" err="1">
                <a:effectLst/>
              </a:rPr>
              <a:t>Mаntiq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аmаllаrining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bаjаrilish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tаrtibi</a:t>
            </a:r>
            <a:r>
              <a:rPr lang="ru-RU" dirty="0">
                <a:effectLst/>
              </a:rPr>
              <a:t>.</a:t>
            </a:r>
          </a:p>
          <a:p>
            <a:pPr>
              <a:defRPr/>
            </a:pPr>
            <a:r>
              <a:rPr lang="ru-RU" dirty="0" err="1">
                <a:effectLst/>
              </a:rPr>
              <a:t>Mulоhаzаlаr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аlgеbrаsi</a:t>
            </a:r>
            <a:r>
              <a:rPr lang="ru-RU" dirty="0">
                <a:effectLst/>
              </a:rPr>
              <a:t>. </a:t>
            </a:r>
          </a:p>
          <a:p>
            <a:pPr>
              <a:defRPr/>
            </a:pPr>
            <a:r>
              <a:rPr lang="ru-RU" dirty="0" err="1">
                <a:effectLst/>
              </a:rPr>
              <a:t>Mulо</a:t>
            </a:r>
            <a:r>
              <a:rPr lang="en-US" dirty="0">
                <a:effectLst/>
              </a:rPr>
              <a:t>h</a:t>
            </a:r>
            <a:r>
              <a:rPr lang="ru-RU" dirty="0" err="1">
                <a:effectLst/>
              </a:rPr>
              <a:t>аzаviy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fоrmulа</a:t>
            </a:r>
            <a:r>
              <a:rPr lang="ru-RU" dirty="0">
                <a:effectLst/>
              </a:rPr>
              <a:t>. 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5D7255-B08B-4E0C-8659-03932156E0E6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4D121B-2C94-441D-AB12-274F85EC4BCE}" type="slidenum">
              <a:rPr lang="ru-RU"/>
              <a:pPr>
                <a:defRPr/>
              </a:pPr>
              <a:t>10</a:t>
            </a:fld>
            <a:endParaRPr lang="ru-RU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smtClean="0">
                <a:sym typeface="Symbol" pitchFamily="18" charset="2"/>
              </a:rPr>
              <a:t></a:t>
            </a:r>
            <a:r>
              <a:rPr lang="en-US" sz="3600" smtClean="0">
                <a:sym typeface="Symbol" pitchFamily="18" charset="2"/>
              </a:rPr>
              <a:t> (A \/ B)  ( A  C)  B</a:t>
            </a:r>
            <a:r>
              <a:rPr lang="en-US" sz="4000" smtClean="0">
                <a:sym typeface="Symbol" pitchFamily="18" charset="2"/>
              </a:rPr>
              <a:t> </a:t>
            </a:r>
            <a:r>
              <a:rPr lang="ru-RU" sz="2400" smtClean="0">
                <a:sym typeface="Symbol" pitchFamily="18" charset="2"/>
              </a:rPr>
              <a:t>формуланинг ростлик жадвалини тузинг</a:t>
            </a:r>
            <a:r>
              <a:rPr lang="ru-RU" sz="4000" smtClean="0">
                <a:sym typeface="Symbol" pitchFamily="18" charset="2"/>
              </a:rPr>
              <a:t>.</a:t>
            </a:r>
            <a:endParaRPr lang="en-US" sz="4000" smtClean="0">
              <a:sym typeface="Symbol" pitchFamily="18" charset="2"/>
            </a:endParaRPr>
          </a:p>
        </p:txBody>
      </p:sp>
      <p:graphicFrame>
        <p:nvGraphicFramePr>
          <p:cNvPr id="25708" name="Group 108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229600" cy="4664075"/>
        </p:xfrm>
        <a:graphic>
          <a:graphicData uri="http://schemas.openxmlformats.org/drawingml/2006/table">
            <a:tbl>
              <a:tblPr/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 А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В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С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6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709" name="Text Box 109"/>
          <p:cNvSpPr txBox="1">
            <a:spLocks noChangeArrowheads="1"/>
          </p:cNvSpPr>
          <p:nvPr/>
        </p:nvSpPr>
        <p:spPr bwMode="auto">
          <a:xfrm>
            <a:off x="1527175" y="60325"/>
            <a:ext cx="33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>
                <a:solidFill>
                  <a:srgbClr val="660066"/>
                </a:solidFill>
              </a:rPr>
              <a:t>2</a:t>
            </a:r>
          </a:p>
        </p:txBody>
      </p:sp>
      <p:sp>
        <p:nvSpPr>
          <p:cNvPr id="25710" name="Text Box 110"/>
          <p:cNvSpPr txBox="1">
            <a:spLocks noChangeArrowheads="1"/>
          </p:cNvSpPr>
          <p:nvPr/>
        </p:nvSpPr>
        <p:spPr bwMode="auto">
          <a:xfrm>
            <a:off x="3327400" y="44450"/>
            <a:ext cx="33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>
                <a:solidFill>
                  <a:srgbClr val="660066"/>
                </a:solidFill>
              </a:rPr>
              <a:t>1</a:t>
            </a:r>
          </a:p>
        </p:txBody>
      </p:sp>
      <p:sp>
        <p:nvSpPr>
          <p:cNvPr id="25711" name="Text Box 111"/>
          <p:cNvSpPr txBox="1">
            <a:spLocks noChangeArrowheads="1"/>
          </p:cNvSpPr>
          <p:nvPr/>
        </p:nvSpPr>
        <p:spPr bwMode="auto">
          <a:xfrm>
            <a:off x="519113" y="60325"/>
            <a:ext cx="33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>
                <a:solidFill>
                  <a:srgbClr val="660066"/>
                </a:solidFill>
              </a:rPr>
              <a:t>3</a:t>
            </a:r>
          </a:p>
        </p:txBody>
      </p:sp>
      <p:sp>
        <p:nvSpPr>
          <p:cNvPr id="25712" name="Text Box 112"/>
          <p:cNvSpPr txBox="1">
            <a:spLocks noChangeArrowheads="1"/>
          </p:cNvSpPr>
          <p:nvPr/>
        </p:nvSpPr>
        <p:spPr bwMode="auto">
          <a:xfrm>
            <a:off x="4119563" y="44450"/>
            <a:ext cx="33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>
                <a:solidFill>
                  <a:srgbClr val="660066"/>
                </a:solidFill>
              </a:rPr>
              <a:t>4</a:t>
            </a:r>
          </a:p>
        </p:txBody>
      </p:sp>
      <p:sp>
        <p:nvSpPr>
          <p:cNvPr id="25713" name="Text Box 113"/>
          <p:cNvSpPr txBox="1">
            <a:spLocks noChangeArrowheads="1"/>
          </p:cNvSpPr>
          <p:nvPr/>
        </p:nvSpPr>
        <p:spPr bwMode="auto">
          <a:xfrm>
            <a:off x="2608263" y="44450"/>
            <a:ext cx="33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>
                <a:solidFill>
                  <a:srgbClr val="660066"/>
                </a:solidFill>
              </a:rPr>
              <a:t>5</a:t>
            </a:r>
          </a:p>
        </p:txBody>
      </p:sp>
      <p:sp>
        <p:nvSpPr>
          <p:cNvPr id="25714" name="Text Box 114"/>
          <p:cNvSpPr txBox="1">
            <a:spLocks noChangeArrowheads="1"/>
          </p:cNvSpPr>
          <p:nvPr/>
        </p:nvSpPr>
        <p:spPr bwMode="auto">
          <a:xfrm>
            <a:off x="5272088" y="44450"/>
            <a:ext cx="33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>
                <a:solidFill>
                  <a:srgbClr val="660066"/>
                </a:solidFill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9" grpId="0"/>
      <p:bldP spid="25710" grpId="0"/>
      <p:bldP spid="25711" grpId="0"/>
      <p:bldP spid="25712" grpId="0"/>
      <p:bldP spid="25713" grpId="0"/>
      <p:bldP spid="257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DAF58C-98A1-4DCD-AB60-CCA8741CBB64}" type="slidenum">
              <a:rPr lang="ru-RU"/>
              <a:pPr>
                <a:defRPr/>
              </a:pPr>
              <a:t>11</a:t>
            </a:fld>
            <a:endParaRPr lang="ru-RU"/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1958975" y="63341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en-US" sz="2400"/>
          </a:p>
        </p:txBody>
      </p:sp>
      <p:sp>
        <p:nvSpPr>
          <p:cNvPr id="13316" name="Text Box 7"/>
          <p:cNvSpPr txBox="1">
            <a:spLocks noChangeArrowheads="1"/>
          </p:cNvSpPr>
          <p:nvPr/>
        </p:nvSpPr>
        <p:spPr bwMode="auto">
          <a:xfrm>
            <a:off x="1023938" y="417513"/>
            <a:ext cx="777398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400"/>
              <a:t>Қуйидаги тасдиқни формула кўринишида ифодаланг:</a:t>
            </a:r>
          </a:p>
          <a:p>
            <a:pPr eaLnBrk="1" hangingPunct="1"/>
            <a:r>
              <a:rPr lang="ru-RU" sz="2400"/>
              <a:t>	Агар 18   2 га бўлинса ва 3 га бўлинмаса, у ҳолда </a:t>
            </a:r>
          </a:p>
          <a:p>
            <a:pPr eaLnBrk="1" hangingPunct="1"/>
            <a:r>
              <a:rPr lang="ru-RU" sz="2400"/>
              <a:t>у 6 га бўлинмайди.</a:t>
            </a:r>
          </a:p>
          <a:p>
            <a:pPr eaLnBrk="1" hangingPunct="1"/>
            <a:endParaRPr lang="ru-RU" sz="2400"/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1600200" y="2674938"/>
            <a:ext cx="5581650" cy="252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А</a:t>
            </a:r>
            <a:r>
              <a:rPr lang="ru-RU" sz="3200">
                <a:latin typeface="Lucida Sans Unicode" pitchFamily="34" charset="0"/>
                <a:cs typeface="Lucida Sans Unicode" pitchFamily="34" charset="0"/>
              </a:rPr>
              <a:t>⇋ «18     2 га бўлинади»;</a:t>
            </a:r>
          </a:p>
          <a:p>
            <a:pPr eaLnBrk="1" hangingPunct="1"/>
            <a:r>
              <a:rPr lang="ru-RU" sz="3200">
                <a:latin typeface="Lucida Sans Unicode" pitchFamily="34" charset="0"/>
                <a:cs typeface="Lucida Sans Unicode" pitchFamily="34" charset="0"/>
              </a:rPr>
              <a:t>В⇋ «18     3 га бўлинади»;</a:t>
            </a:r>
          </a:p>
          <a:p>
            <a:pPr eaLnBrk="1" hangingPunct="1"/>
            <a:r>
              <a:rPr lang="ru-RU" sz="3200">
                <a:latin typeface="Lucida Sans Unicode" pitchFamily="34" charset="0"/>
                <a:cs typeface="Lucida Sans Unicode" pitchFamily="34" charset="0"/>
              </a:rPr>
              <a:t>С⇋ «18     6 га бўлинади».</a:t>
            </a:r>
          </a:p>
          <a:p>
            <a:pPr eaLnBrk="1" hangingPunct="1"/>
            <a:endParaRPr lang="ru-RU" sz="3200">
              <a:latin typeface="Lucida Sans Unicode" pitchFamily="34" charset="0"/>
              <a:cs typeface="Lucida Sans Unicode" pitchFamily="34" charset="0"/>
            </a:endParaRPr>
          </a:p>
          <a:p>
            <a:pPr eaLnBrk="1" hangingPunct="1"/>
            <a:r>
              <a:rPr lang="ru-RU" sz="3200">
                <a:latin typeface="Lucida Sans Unicode" pitchFamily="34" charset="0"/>
                <a:cs typeface="Lucida Sans Unicode" pitchFamily="34" charset="0"/>
              </a:rPr>
              <a:t> </a:t>
            </a:r>
            <a:endParaRPr lang="ru-RU" sz="3200">
              <a:sym typeface="Symbol" pitchFamily="18" charset="2"/>
            </a:endParaRP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2319338" y="4783138"/>
            <a:ext cx="31305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chemeClr val="accent2"/>
                </a:solidFill>
              </a:rPr>
              <a:t>(А </a:t>
            </a:r>
            <a:r>
              <a:rPr lang="ru-RU" sz="3200">
                <a:solidFill>
                  <a:schemeClr val="accent2"/>
                </a:solidFill>
                <a:sym typeface="Symbol" pitchFamily="18" charset="2"/>
              </a:rPr>
              <a:t></a:t>
            </a:r>
            <a:r>
              <a:rPr lang="ru-RU" sz="3200" b="1">
                <a:solidFill>
                  <a:schemeClr val="accent2"/>
                </a:solidFill>
                <a:sym typeface="Symbol" pitchFamily="18" charset="2"/>
              </a:rPr>
              <a:t> </a:t>
            </a:r>
            <a:r>
              <a:rPr lang="ru-RU" sz="3200">
                <a:solidFill>
                  <a:schemeClr val="accent2"/>
                </a:solidFill>
                <a:sym typeface="Symbol" pitchFamily="18" charset="2"/>
              </a:rPr>
              <a:t> В)   С.</a:t>
            </a:r>
          </a:p>
          <a:p>
            <a:pPr eaLnBrk="1" hangingPunct="1"/>
            <a:endParaRPr lang="ru-RU" sz="32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0" grpId="0"/>
      <p:bldP spid="2868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ECEA60-C80C-4267-AA6E-600E00239D35}" type="slidenum">
              <a:rPr lang="ru-RU"/>
              <a:pPr>
                <a:defRPr/>
              </a:pPr>
              <a:t>12</a:t>
            </a:fld>
            <a:endParaRPr lang="ru-RU"/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1042988" y="474663"/>
            <a:ext cx="777398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/>
              <a:t>Қуйидаги тасдиқни формула кўринишида ифодаланг:</a:t>
            </a:r>
          </a:p>
          <a:p>
            <a:r>
              <a:rPr lang="ru-RU" sz="2400"/>
              <a:t>	Агар берилган учбурчакнинг медианаси </a:t>
            </a:r>
          </a:p>
          <a:p>
            <a:r>
              <a:rPr lang="ru-RU" sz="2400"/>
              <a:t>баландлиги ҳам, биссектрисаси ҳам бўлмаса, у ҳолда</a:t>
            </a:r>
          </a:p>
          <a:p>
            <a:r>
              <a:rPr lang="ru-RU" sz="2400"/>
              <a:t>бу учбурчак тенг ёнли ҳам, тенг томонли ҳам эмас.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239838" y="2833688"/>
            <a:ext cx="6907212" cy="240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ru-RU" sz="2400" smtClean="0"/>
              <a:t>А </a:t>
            </a:r>
            <a:r>
              <a:rPr lang="ru-RU" sz="2400" smtClean="0">
                <a:latin typeface="Lucida Sans Unicode" pitchFamily="34" charset="0"/>
                <a:cs typeface="Lucida Sans Unicode" pitchFamily="34" charset="0"/>
              </a:rPr>
              <a:t>⇋ «Учбурчакда медиана баландлик ҳам;</a:t>
            </a:r>
          </a:p>
          <a:p>
            <a:pPr eaLnBrk="1" hangingPunct="1">
              <a:defRPr/>
            </a:pPr>
            <a:r>
              <a:rPr lang="ru-RU" sz="2400" smtClean="0">
                <a:latin typeface="Lucida Sans Unicode" pitchFamily="34" charset="0"/>
                <a:cs typeface="Lucida Sans Unicode" pitchFamily="34" charset="0"/>
              </a:rPr>
              <a:t>В ⇋ «Учбурчакда медиана биссектриса ҳам;</a:t>
            </a:r>
          </a:p>
          <a:p>
            <a:pPr eaLnBrk="1" hangingPunct="1">
              <a:defRPr/>
            </a:pPr>
            <a:r>
              <a:rPr lang="ru-RU" sz="2400" smtClean="0">
                <a:latin typeface="Lucida Sans Unicode" pitchFamily="34" charset="0"/>
                <a:cs typeface="Lucida Sans Unicode" pitchFamily="34" charset="0"/>
              </a:rPr>
              <a:t>С ⇋ «Учбурчак тенг ёнли»;</a:t>
            </a:r>
          </a:p>
          <a:p>
            <a:pPr eaLnBrk="1" hangingPunct="1">
              <a:defRPr/>
            </a:pPr>
            <a:r>
              <a:rPr lang="en-US" sz="2400" smtClean="0">
                <a:latin typeface="Lucida Sans Unicode" pitchFamily="34" charset="0"/>
                <a:cs typeface="Lucida Sans Unicode" pitchFamily="34" charset="0"/>
              </a:rPr>
              <a:t>D ⇋</a:t>
            </a:r>
            <a:r>
              <a:rPr lang="ru-RU" sz="2400" smtClean="0">
                <a:latin typeface="Lucida Sans Unicode" pitchFamily="34" charset="0"/>
                <a:cs typeface="Lucida Sans Unicode" pitchFamily="34" charset="0"/>
              </a:rPr>
              <a:t> «Учбурчак тенг томонли».</a:t>
            </a:r>
          </a:p>
          <a:p>
            <a:pPr eaLnBrk="1" hangingPunct="1">
              <a:defRPr/>
            </a:pPr>
            <a:endParaRPr lang="ru-RU" sz="2400" smtClean="0">
              <a:latin typeface="Lucida Sans Unicode" pitchFamily="34" charset="0"/>
              <a:cs typeface="Lucida Sans Unicode" pitchFamily="34" charset="0"/>
            </a:endParaRPr>
          </a:p>
          <a:p>
            <a:pPr eaLnBrk="1" hangingPunct="1">
              <a:defRPr/>
            </a:pPr>
            <a:r>
              <a:rPr lang="ru-RU" sz="3200" smtClean="0">
                <a:solidFill>
                  <a:srgbClr val="00FF00"/>
                </a:solidFill>
                <a:latin typeface="Lucida Sans Unicode" pitchFamily="34" charset="0"/>
                <a:cs typeface="Lucida Sans Unicode" pitchFamily="34" charset="0"/>
              </a:rPr>
              <a:t>( </a:t>
            </a:r>
            <a:r>
              <a:rPr lang="ru-RU" sz="320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 А   В )  ( С   </a:t>
            </a:r>
            <a:r>
              <a:rPr lang="en-US" sz="320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D ).</a:t>
            </a:r>
            <a:r>
              <a:rPr lang="en-US" sz="3200" smtClean="0">
                <a:solidFill>
                  <a:srgbClr val="660066"/>
                </a:solidFill>
                <a:sym typeface="Symbol" pitchFamily="18" charset="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B30F2C-4A78-4D45-835D-B1F844FDD452}" type="slidenum">
              <a:rPr lang="ru-RU"/>
              <a:pPr>
                <a:defRPr/>
              </a:pPr>
              <a:t>13</a:t>
            </a:fld>
            <a:endParaRPr lang="ru-RU"/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1527175" y="488950"/>
            <a:ext cx="7599363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400"/>
              <a:t>Қуйидаги белгилар кетма-кетликларидан қайсилари</a:t>
            </a:r>
          </a:p>
          <a:p>
            <a:pPr eaLnBrk="1" hangingPunct="1"/>
            <a:r>
              <a:rPr lang="ru-RU" sz="2400"/>
              <a:t> формула бўлади?</a:t>
            </a:r>
          </a:p>
          <a:p>
            <a:pPr eaLnBrk="1" hangingPunct="1">
              <a:buFontTx/>
              <a:buAutoNum type="arabicPeriod"/>
            </a:pPr>
            <a:r>
              <a:rPr lang="ru-RU" sz="2400"/>
              <a:t>((</a:t>
            </a:r>
            <a:r>
              <a:rPr lang="en-US" sz="2400"/>
              <a:t>P </a:t>
            </a:r>
            <a:r>
              <a:rPr lang="en-US" sz="2400">
                <a:sym typeface="Symbol" pitchFamily="18" charset="2"/>
              </a:rPr>
              <a:t> Q) R)   S;</a:t>
            </a:r>
          </a:p>
          <a:p>
            <a:pPr eaLnBrk="1" hangingPunct="1">
              <a:buFontTx/>
              <a:buAutoNum type="arabicPeriod"/>
            </a:pPr>
            <a:r>
              <a:rPr lang="en-US" sz="2400">
                <a:sym typeface="Symbol" pitchFamily="18" charset="2"/>
              </a:rPr>
              <a:t>((P  Q)  R)  (P \/ S);</a:t>
            </a:r>
          </a:p>
          <a:p>
            <a:pPr eaLnBrk="1" hangingPunct="1">
              <a:buFontTx/>
              <a:buAutoNum type="arabicPeriod"/>
            </a:pPr>
            <a:r>
              <a:rPr lang="en-US" sz="2400">
                <a:sym typeface="Symbol" pitchFamily="18" charset="2"/>
              </a:rPr>
              <a:t>(P  ((Q  R)  ( P)));</a:t>
            </a:r>
          </a:p>
          <a:p>
            <a:pPr eaLnBrk="1" hangingPunct="1">
              <a:buFontTx/>
              <a:buAutoNum type="arabicPeriod"/>
            </a:pPr>
            <a:r>
              <a:rPr lang="en-US" sz="2400">
                <a:sym typeface="Symbol" pitchFamily="18" charset="2"/>
              </a:rPr>
              <a:t>((P  (</a:t>
            </a:r>
            <a:r>
              <a:rPr lang="ru-RU" sz="2400">
                <a:sym typeface="Symbol" pitchFamily="18" charset="2"/>
              </a:rPr>
              <a:t>(</a:t>
            </a:r>
            <a:r>
              <a:rPr lang="en-US" sz="2400">
                <a:sym typeface="Symbol" pitchFamily="18" charset="2"/>
              </a:rPr>
              <a:t> Q</a:t>
            </a:r>
            <a:r>
              <a:rPr lang="ru-RU" sz="2400">
                <a:sym typeface="Symbol" pitchFamily="18" charset="2"/>
              </a:rPr>
              <a:t>)</a:t>
            </a:r>
            <a:r>
              <a:rPr lang="en-US" sz="2400">
                <a:sym typeface="Symbol" pitchFamily="18" charset="2"/>
              </a:rPr>
              <a:t>  R)) \/ ((</a:t>
            </a:r>
            <a:r>
              <a:rPr lang="ru-RU" sz="2400">
                <a:sym typeface="Symbol" pitchFamily="18" charset="2"/>
              </a:rPr>
              <a:t>(</a:t>
            </a:r>
            <a:r>
              <a:rPr lang="en-US" sz="2400">
                <a:sym typeface="Symbol" pitchFamily="18" charset="2"/>
              </a:rPr>
              <a:t> P</a:t>
            </a:r>
            <a:r>
              <a:rPr lang="ru-RU" sz="2400">
                <a:sym typeface="Symbol" pitchFamily="18" charset="2"/>
              </a:rPr>
              <a:t>)</a:t>
            </a:r>
            <a:r>
              <a:rPr lang="en-US" sz="2400">
                <a:sym typeface="Symbol" pitchFamily="18" charset="2"/>
              </a:rPr>
              <a:t>  R)  </a:t>
            </a:r>
            <a:r>
              <a:rPr lang="ru-RU" sz="2400">
                <a:sym typeface="Symbol" pitchFamily="18" charset="2"/>
              </a:rPr>
              <a:t>(</a:t>
            </a:r>
            <a:r>
              <a:rPr lang="en-US" sz="2400">
                <a:sym typeface="Symbol" pitchFamily="18" charset="2"/>
              </a:rPr>
              <a:t> Q</a:t>
            </a:r>
            <a:r>
              <a:rPr lang="ru-RU" sz="2400">
                <a:sym typeface="Symbol" pitchFamily="18" charset="2"/>
              </a:rPr>
              <a:t>)</a:t>
            </a:r>
            <a:r>
              <a:rPr lang="en-US" sz="2400">
                <a:sym typeface="Symbol" pitchFamily="18" charset="2"/>
              </a:rPr>
              <a:t>)).</a:t>
            </a:r>
          </a:p>
          <a:p>
            <a:pPr eaLnBrk="1" hangingPunct="1"/>
            <a:endParaRPr lang="en-US" sz="2400">
              <a:sym typeface="Symbol" pitchFamily="18" charset="2"/>
            </a:endParaRP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1600200" y="3749675"/>
            <a:ext cx="54975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FF00"/>
                </a:solidFill>
              </a:rPr>
              <a:t>1,2 </a:t>
            </a:r>
            <a:r>
              <a:rPr lang="ru-RU" sz="2800">
                <a:solidFill>
                  <a:srgbClr val="00FF00"/>
                </a:solidFill>
              </a:rPr>
              <a:t>формула эмас; 3,4 формула.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1381E1-4749-4D19-96B7-A4F5BD2CC031}" type="slidenum">
              <a:rPr lang="ru-RU"/>
              <a:pPr>
                <a:defRPr/>
              </a:pPr>
              <a:t>14</a:t>
            </a:fld>
            <a:endParaRPr lang="ru-RU"/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395288" y="333375"/>
            <a:ext cx="8432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400"/>
              <a:t>Қуйидаги формуладан қавслар ўрнини алмаштириш </a:t>
            </a:r>
          </a:p>
          <a:p>
            <a:pPr eaLnBrk="1" hangingPunct="1"/>
            <a:r>
              <a:rPr lang="ru-RU" sz="2400"/>
              <a:t>ёрдамида турли формулалар ҳосил қилинг:</a:t>
            </a:r>
          </a:p>
          <a:p>
            <a:pPr eaLnBrk="1" hangingPunct="1"/>
            <a:r>
              <a:rPr lang="ru-RU" sz="2400">
                <a:sym typeface="Symbol" pitchFamily="18" charset="2"/>
              </a:rPr>
              <a:t> </a:t>
            </a:r>
            <a:r>
              <a:rPr lang="en-US" sz="2400">
                <a:sym typeface="Symbol" pitchFamily="18" charset="2"/>
              </a:rPr>
              <a:t>P </a:t>
            </a:r>
            <a:r>
              <a:rPr lang="ru-RU" sz="2400">
                <a:sym typeface="Symbol" pitchFamily="18" charset="2"/>
              </a:rPr>
              <a:t></a:t>
            </a:r>
            <a:r>
              <a:rPr lang="en-US" sz="2400">
                <a:sym typeface="Symbol" pitchFamily="18" charset="2"/>
              </a:rPr>
              <a:t> </a:t>
            </a:r>
            <a:r>
              <a:rPr lang="ru-RU" sz="2400">
                <a:sym typeface="Symbol" pitchFamily="18" charset="2"/>
              </a:rPr>
              <a:t></a:t>
            </a:r>
            <a:r>
              <a:rPr lang="en-US" sz="2400">
                <a:sym typeface="Symbol" pitchFamily="18" charset="2"/>
              </a:rPr>
              <a:t> Q \/ R  Q.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323850" y="1628775"/>
            <a:ext cx="8208963" cy="503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solidFill>
                  <a:srgbClr val="00FF00"/>
                </a:solidFill>
              </a:rPr>
              <a:t>1. </a:t>
            </a:r>
            <a:r>
              <a:rPr lang="ru-RU">
                <a:solidFill>
                  <a:srgbClr val="00FF00"/>
                </a:solidFill>
              </a:rPr>
              <a:t>(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 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P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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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Q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)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\/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(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R  Q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)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.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          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  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 10.  (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P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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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((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Q \/ R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)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 Q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))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.</a:t>
            </a:r>
          </a:p>
          <a:p>
            <a:pPr eaLnBrk="1" hangingPunct="1"/>
            <a:endParaRPr lang="en-US">
              <a:solidFill>
                <a:srgbClr val="00FF00"/>
              </a:solidFill>
              <a:sym typeface="Symbol" pitchFamily="18" charset="2"/>
            </a:endParaRPr>
          </a:p>
          <a:p>
            <a:pPr eaLnBrk="1" hangingPunct="1"/>
            <a:r>
              <a:rPr lang="en-US">
                <a:solidFill>
                  <a:srgbClr val="00FF00"/>
                </a:solidFill>
              </a:rPr>
              <a:t>2. </a:t>
            </a:r>
            <a:r>
              <a:rPr lang="ru-RU">
                <a:solidFill>
                  <a:srgbClr val="00FF00"/>
                </a:solidFill>
              </a:rPr>
              <a:t>(</a:t>
            </a:r>
            <a:r>
              <a:rPr lang="en-US">
                <a:solidFill>
                  <a:srgbClr val="00FF00"/>
                </a:solidFill>
              </a:rPr>
              <a:t> 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 P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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(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Q \/ R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))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 Q.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          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  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11.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 ((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P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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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Q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)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\/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 (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R  Q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))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.</a:t>
            </a:r>
          </a:p>
          <a:p>
            <a:pPr eaLnBrk="1" hangingPunct="1"/>
            <a:endParaRPr lang="en-US">
              <a:solidFill>
                <a:srgbClr val="00FF00"/>
              </a:solidFill>
              <a:sym typeface="Symbol" pitchFamily="18" charset="2"/>
            </a:endParaRPr>
          </a:p>
          <a:p>
            <a:pPr eaLnBrk="1" hangingPunct="1"/>
            <a:r>
              <a:rPr lang="ru-RU">
                <a:solidFill>
                  <a:srgbClr val="00FF00"/>
                </a:solidFill>
              </a:rPr>
              <a:t>3. (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 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P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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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(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Q \/ R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))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 Q.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               12.  ((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P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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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(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Q \/ R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))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 Q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)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.</a:t>
            </a:r>
          </a:p>
          <a:p>
            <a:pPr eaLnBrk="1" hangingPunct="1"/>
            <a:endParaRPr lang="en-US">
              <a:solidFill>
                <a:srgbClr val="00FF00"/>
              </a:solidFill>
              <a:sym typeface="Symbol" pitchFamily="18" charset="2"/>
            </a:endParaRPr>
          </a:p>
          <a:p>
            <a:pPr eaLnBrk="1" hangingPunct="1"/>
            <a:r>
              <a:rPr lang="ru-RU">
                <a:solidFill>
                  <a:srgbClr val="00FF00"/>
                </a:solidFill>
              </a:rPr>
              <a:t>4.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 (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P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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(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Q \/ R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))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 Q.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               13.  (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P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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(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(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Q \/ R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)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 Q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))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.</a:t>
            </a:r>
          </a:p>
          <a:p>
            <a:pPr eaLnBrk="1" hangingPunct="1"/>
            <a:endParaRPr lang="en-US">
              <a:solidFill>
                <a:srgbClr val="00FF00"/>
              </a:solidFill>
              <a:sym typeface="Symbol" pitchFamily="18" charset="2"/>
            </a:endParaRPr>
          </a:p>
          <a:p>
            <a:pPr eaLnBrk="1" hangingPunct="1"/>
            <a:r>
              <a:rPr lang="ru-RU">
                <a:solidFill>
                  <a:srgbClr val="00FF00"/>
                </a:solidFill>
              </a:rPr>
              <a:t>5.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 ((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P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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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Q) \/ R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)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 Q.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            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 14.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 (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P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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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Q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)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\/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(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R  Q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)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.</a:t>
            </a:r>
          </a:p>
          <a:p>
            <a:pPr eaLnBrk="1" hangingPunct="1"/>
            <a:endParaRPr lang="en-US">
              <a:solidFill>
                <a:srgbClr val="00FF00"/>
              </a:solidFill>
              <a:sym typeface="Symbol" pitchFamily="18" charset="2"/>
            </a:endParaRPr>
          </a:p>
          <a:p>
            <a:pPr eaLnBrk="1" hangingPunct="1"/>
            <a:r>
              <a:rPr lang="ru-RU">
                <a:solidFill>
                  <a:srgbClr val="00FF00"/>
                </a:solidFill>
              </a:rPr>
              <a:t>6.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 ((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P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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(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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Q \/ R))  Q).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        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  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 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1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5. 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P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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(( Q \/ R)  Q).</a:t>
            </a:r>
          </a:p>
          <a:p>
            <a:pPr eaLnBrk="1" hangingPunct="1"/>
            <a:endParaRPr lang="en-US">
              <a:solidFill>
                <a:srgbClr val="00FF00"/>
              </a:solidFill>
              <a:sym typeface="Symbol" pitchFamily="18" charset="2"/>
            </a:endParaRPr>
          </a:p>
          <a:p>
            <a:pPr eaLnBrk="1" hangingPunct="1"/>
            <a:r>
              <a:rPr lang="ru-RU">
                <a:solidFill>
                  <a:srgbClr val="00FF00"/>
                </a:solidFill>
              </a:rPr>
              <a:t>7.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 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(P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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((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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Q \/ R)  Q)).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             16.  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P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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(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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(Q \/ R)  Q).</a:t>
            </a:r>
          </a:p>
          <a:p>
            <a:pPr eaLnBrk="1" hangingPunct="1"/>
            <a:endParaRPr lang="en-US">
              <a:solidFill>
                <a:srgbClr val="00FF00"/>
              </a:solidFill>
              <a:sym typeface="Symbol" pitchFamily="18" charset="2"/>
            </a:endParaRPr>
          </a:p>
          <a:p>
            <a:pPr eaLnBrk="1" hangingPunct="1"/>
            <a:r>
              <a:rPr lang="ru-RU">
                <a:solidFill>
                  <a:srgbClr val="00FF00"/>
                </a:solidFill>
              </a:rPr>
              <a:t>8.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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(P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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(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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Q \/ (R  Q))).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          17.  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(P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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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(Q \/ R))  Q.</a:t>
            </a:r>
          </a:p>
          <a:p>
            <a:pPr eaLnBrk="1" hangingPunct="1"/>
            <a:endParaRPr lang="en-US">
              <a:solidFill>
                <a:srgbClr val="00FF00"/>
              </a:solidFill>
              <a:sym typeface="Symbol" pitchFamily="18" charset="2"/>
            </a:endParaRPr>
          </a:p>
          <a:p>
            <a:pPr eaLnBrk="1" hangingPunct="1"/>
            <a:r>
              <a:rPr lang="ru-RU">
                <a:solidFill>
                  <a:srgbClr val="00FF00"/>
                </a:solidFill>
              </a:rPr>
              <a:t>9.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 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(P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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</a:t>
            </a:r>
            <a:r>
              <a:rPr lang="ru-RU">
                <a:solidFill>
                  <a:srgbClr val="00FF00"/>
                </a:solidFill>
                <a:sym typeface="Symbol" pitchFamily="18" charset="2"/>
              </a:rPr>
              <a:t></a:t>
            </a:r>
            <a:r>
              <a:rPr lang="en-US">
                <a:solidFill>
                  <a:srgbClr val="00FF00"/>
                </a:solidFill>
                <a:sym typeface="Symbol" pitchFamily="18" charset="2"/>
              </a:rPr>
              <a:t> (Q \/ (R  Q))).</a:t>
            </a:r>
          </a:p>
          <a:p>
            <a:pPr eaLnBrk="1" hangingPunct="1"/>
            <a:r>
              <a:rPr lang="ru-RU">
                <a:solidFill>
                  <a:srgbClr val="00FF00"/>
                </a:solidFill>
              </a:rPr>
              <a:t>                                  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ED6392-BF52-407A-91EA-7BA0B8F4F4F5}" type="slidenum">
              <a:rPr lang="ru-RU"/>
              <a:pPr>
                <a:defRPr/>
              </a:pPr>
              <a:t>15</a:t>
            </a:fld>
            <a:endParaRPr lang="ru-RU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smtClean="0"/>
              <a:t>Қуйидаги формулалар ростлик жадвалини тузинг ва уларнинг турини аниқланг: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1163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1.(P </a:t>
            </a:r>
            <a:r>
              <a:rPr lang="en-US" smtClean="0">
                <a:sym typeface="Symbol" pitchFamily="18" charset="2"/>
              </a:rPr>
              <a:t> Q)  ((P  Q)  P).</a:t>
            </a:r>
          </a:p>
          <a:p>
            <a:pPr eaLnBrk="1" hangingPunct="1">
              <a:defRPr/>
            </a:pPr>
            <a:r>
              <a:rPr lang="en-US" smtClean="0">
                <a:sym typeface="Symbol" pitchFamily="18" charset="2"/>
              </a:rPr>
              <a:t>2.((P  Q)  P)  Q.</a:t>
            </a:r>
          </a:p>
          <a:p>
            <a:pPr eaLnBrk="1" hangingPunct="1">
              <a:defRPr/>
            </a:pPr>
            <a:r>
              <a:rPr lang="en-US" smtClean="0">
                <a:sym typeface="Symbol" pitchFamily="18" charset="2"/>
              </a:rPr>
              <a:t>3.(P &amp; (Q \/  P)) (( Q  P) \/ Q).</a:t>
            </a:r>
            <a:endParaRPr lang="ru-RU" smtClean="0">
              <a:sym typeface="Symbol" pitchFamily="18" charset="2"/>
            </a:endParaRPr>
          </a:p>
          <a:p>
            <a:pPr eaLnBrk="1" hangingPunct="1">
              <a:defRPr/>
            </a:pPr>
            <a:r>
              <a:rPr lang="ru-RU" smtClean="0">
                <a:sym typeface="Symbol" pitchFamily="18" charset="2"/>
              </a:rPr>
              <a:t>4.</a:t>
            </a:r>
            <a:r>
              <a:rPr lang="en-US" smtClean="0">
                <a:sym typeface="Symbol" pitchFamily="18" charset="2"/>
              </a:rPr>
              <a:t>((P &amp;  Q)  Q)  (P  Q);</a:t>
            </a:r>
          </a:p>
          <a:p>
            <a:pPr eaLnBrk="1" hangingPunct="1">
              <a:defRPr/>
            </a:pPr>
            <a:r>
              <a:rPr lang="en-US" smtClean="0">
                <a:sym typeface="Symbol" pitchFamily="18" charset="2"/>
              </a:rPr>
              <a:t>5.P &amp; (Q &amp; (  P \/  Q)).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1023938" y="5172075"/>
            <a:ext cx="4848225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1,4-</a:t>
            </a:r>
            <a:r>
              <a:rPr lang="ru-RU"/>
              <a:t>айнан рост, тавтология, мантиқ қонуни;</a:t>
            </a:r>
          </a:p>
          <a:p>
            <a:pPr eaLnBrk="1" hangingPunct="1"/>
            <a:r>
              <a:rPr lang="en-US"/>
              <a:t>2,3-</a:t>
            </a:r>
            <a:r>
              <a:rPr lang="ru-RU"/>
              <a:t>бажарилувчи;</a:t>
            </a:r>
            <a:endParaRPr lang="en-US"/>
          </a:p>
          <a:p>
            <a:pPr eaLnBrk="1" hangingPunct="1"/>
            <a:r>
              <a:rPr lang="en-US"/>
              <a:t>5-</a:t>
            </a:r>
            <a:r>
              <a:rPr lang="ru-RU"/>
              <a:t>айнан ёлғон, зиддият.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50"/>
          </a:xfrm>
        </p:spPr>
        <p:txBody>
          <a:bodyPr/>
          <a:lstStyle/>
          <a:p>
            <a:pPr algn="ctr">
              <a:defRPr/>
            </a:pPr>
            <a:r>
              <a:rPr lang="ru-RU" sz="3200" dirty="0" smtClean="0"/>
              <a:t>БББ </a:t>
            </a:r>
            <a:r>
              <a:rPr lang="ru-RU" sz="3200" dirty="0" err="1" smtClean="0"/>
              <a:t>жадвали</a:t>
            </a:r>
            <a:endParaRPr lang="uz-Cyrl-UZ" sz="32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ph type="tbl" idx="1"/>
          </p:nvPr>
        </p:nvGraphicFramePr>
        <p:xfrm>
          <a:off x="214313" y="785813"/>
          <a:ext cx="8786812" cy="5849943"/>
        </p:xfrm>
        <a:graphic>
          <a:graphicData uri="http://schemas.openxmlformats.org/drawingml/2006/table">
            <a:tbl>
              <a:tblPr/>
              <a:tblGrid>
                <a:gridCol w="585787"/>
                <a:gridCol w="4105275"/>
                <a:gridCol w="1298575"/>
                <a:gridCol w="1112838"/>
                <a:gridCol w="1684337"/>
              </a:tblGrid>
              <a:tr h="5873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450" marR="0" lvl="0" indent="1143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Тушунча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Биламан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endParaRPr kumimoji="0" lang="uz-Cyrl-U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Билиб олдим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Бил</a:t>
                      </a:r>
                      <a:r>
                        <a:rPr kumimoji="0" lang="uz-Cyrl-U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ишни  истайман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450" marR="0" lvl="0" indent="1143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Дарак гап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450" marR="0" lvl="0" indent="1143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Мулоҳаза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450" marR="0" lvl="0" indent="1143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Мулоҳазанинг қиймати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450" marR="0" lvl="0" indent="1143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Мантиқ амаллари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450" marR="0" lvl="0" indent="1143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Мулоҳазанинг инкори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450" marR="0" lvl="0" indent="1143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Мулоҳазаларнинг конъюнкцияси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450" marR="0" lvl="0" indent="1143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Мулоҳазаларнинг дизъюнкцияси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450" marR="0" lvl="0" indent="1143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Мулоҳазларнинг импликацияси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450" marR="0" lvl="0" indent="1143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Мулоҳазларнинг эквиваленцияси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450" marR="0" lvl="0" indent="1143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Ростлик жадвали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450" marR="0" lvl="0" indent="1143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</a:t>
                      </a: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450" marR="0" lvl="0" indent="1143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</a:t>
                      </a: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B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uz-Cyrl-UZ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450" marR="0" lvl="0" indent="1143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</a:t>
                      </a: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B 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450" marR="0" lvl="0" indent="1143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 </a:t>
                      </a: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 Math" pitchFamily="18" charset="0"/>
                          <a:cs typeface="Times New Roman" pitchFamily="18" charset="0"/>
                        </a:rPr>
                        <a:t>⇒</a:t>
                      </a: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B 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4450" marR="0" lvl="0" indent="1143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 </a:t>
                      </a: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 Math" pitchFamily="18" charset="0"/>
                          <a:cs typeface="Times New Roman" pitchFamily="18" charset="0"/>
                        </a:rPr>
                        <a:t>⇔</a:t>
                      </a:r>
                      <a:r>
                        <a:rPr kumimoji="0" lang="uz-Cyrl-U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B 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z-Cyrl-U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EC275F-7CF7-429B-A877-FF4587E1C54F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E1354ED-34C9-4B19-B6A3-DC0CD6E5490A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8913"/>
            <a:ext cx="7772400" cy="1152525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err="1" smtClean="0">
                <a:solidFill>
                  <a:srgbClr val="FF0066"/>
                </a:solidFill>
              </a:rPr>
              <a:t>Коньюнкция</a:t>
            </a:r>
            <a:endParaRPr lang="ru-RU" dirty="0" smtClean="0">
              <a:solidFill>
                <a:srgbClr val="FF0066"/>
              </a:solidFill>
            </a:endParaRPr>
          </a:p>
        </p:txBody>
      </p:sp>
      <p:graphicFrame>
        <p:nvGraphicFramePr>
          <p:cNvPr id="2128" name="Group 80"/>
          <p:cNvGraphicFramePr>
            <a:graphicFrameLocks noGrp="1"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29" name="Text Box 81"/>
          <p:cNvSpPr txBox="1">
            <a:spLocks noChangeArrowheads="1"/>
          </p:cNvSpPr>
          <p:nvPr/>
        </p:nvSpPr>
        <p:spPr bwMode="auto">
          <a:xfrm>
            <a:off x="2319338" y="1571625"/>
            <a:ext cx="6683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А</a:t>
            </a:r>
          </a:p>
        </p:txBody>
      </p:sp>
      <p:sp>
        <p:nvSpPr>
          <p:cNvPr id="2130" name="Text Box 82"/>
          <p:cNvSpPr txBox="1">
            <a:spLocks noChangeArrowheads="1"/>
          </p:cNvSpPr>
          <p:nvPr/>
        </p:nvSpPr>
        <p:spPr bwMode="auto">
          <a:xfrm>
            <a:off x="4408488" y="1466850"/>
            <a:ext cx="4238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В</a:t>
            </a:r>
          </a:p>
        </p:txBody>
      </p:sp>
      <p:sp>
        <p:nvSpPr>
          <p:cNvPr id="2131" name="Text Box 83"/>
          <p:cNvSpPr txBox="1">
            <a:spLocks noChangeArrowheads="1"/>
          </p:cNvSpPr>
          <p:nvPr/>
        </p:nvSpPr>
        <p:spPr bwMode="auto">
          <a:xfrm>
            <a:off x="6804025" y="688975"/>
            <a:ext cx="5762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  <a:sym typeface="Symbol" pitchFamily="18" charset="2"/>
              </a:rPr>
              <a:t></a:t>
            </a:r>
          </a:p>
        </p:txBody>
      </p:sp>
      <p:sp>
        <p:nvSpPr>
          <p:cNvPr id="2132" name="Text Box 84"/>
          <p:cNvSpPr txBox="1">
            <a:spLocks noChangeArrowheads="1"/>
          </p:cNvSpPr>
          <p:nvPr/>
        </p:nvSpPr>
        <p:spPr bwMode="auto">
          <a:xfrm>
            <a:off x="2319338" y="2259013"/>
            <a:ext cx="406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1</a:t>
            </a:r>
          </a:p>
        </p:txBody>
      </p:sp>
      <p:sp>
        <p:nvSpPr>
          <p:cNvPr id="2133" name="Text Box 85"/>
          <p:cNvSpPr txBox="1">
            <a:spLocks noChangeArrowheads="1"/>
          </p:cNvSpPr>
          <p:nvPr/>
        </p:nvSpPr>
        <p:spPr bwMode="auto">
          <a:xfrm>
            <a:off x="2339975" y="3051175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1</a:t>
            </a:r>
          </a:p>
        </p:txBody>
      </p:sp>
      <p:sp>
        <p:nvSpPr>
          <p:cNvPr id="2134" name="Text Box 86"/>
          <p:cNvSpPr txBox="1">
            <a:spLocks noChangeArrowheads="1"/>
          </p:cNvSpPr>
          <p:nvPr/>
        </p:nvSpPr>
        <p:spPr bwMode="auto">
          <a:xfrm>
            <a:off x="2339975" y="3771900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0</a:t>
            </a:r>
          </a:p>
        </p:txBody>
      </p:sp>
      <p:sp>
        <p:nvSpPr>
          <p:cNvPr id="2135" name="Text Box 87"/>
          <p:cNvSpPr txBox="1">
            <a:spLocks noChangeArrowheads="1"/>
          </p:cNvSpPr>
          <p:nvPr/>
        </p:nvSpPr>
        <p:spPr bwMode="auto">
          <a:xfrm>
            <a:off x="2339975" y="4708525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0</a:t>
            </a:r>
          </a:p>
        </p:txBody>
      </p:sp>
      <p:sp>
        <p:nvSpPr>
          <p:cNvPr id="2136" name="Text Box 88"/>
          <p:cNvSpPr txBox="1">
            <a:spLocks noChangeArrowheads="1"/>
          </p:cNvSpPr>
          <p:nvPr/>
        </p:nvSpPr>
        <p:spPr bwMode="auto">
          <a:xfrm>
            <a:off x="4408488" y="2187575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1</a:t>
            </a:r>
          </a:p>
        </p:txBody>
      </p:sp>
      <p:sp>
        <p:nvSpPr>
          <p:cNvPr id="2137" name="Text Box 89"/>
          <p:cNvSpPr txBox="1">
            <a:spLocks noChangeArrowheads="1"/>
          </p:cNvSpPr>
          <p:nvPr/>
        </p:nvSpPr>
        <p:spPr bwMode="auto">
          <a:xfrm>
            <a:off x="4408488" y="3124200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0</a:t>
            </a:r>
          </a:p>
        </p:txBody>
      </p:sp>
      <p:sp>
        <p:nvSpPr>
          <p:cNvPr id="2138" name="Text Box 90"/>
          <p:cNvSpPr txBox="1">
            <a:spLocks noChangeArrowheads="1"/>
          </p:cNvSpPr>
          <p:nvPr/>
        </p:nvSpPr>
        <p:spPr bwMode="auto">
          <a:xfrm>
            <a:off x="4427538" y="3771900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1</a:t>
            </a:r>
          </a:p>
        </p:txBody>
      </p:sp>
      <p:sp>
        <p:nvSpPr>
          <p:cNvPr id="2139" name="Text Box 91"/>
          <p:cNvSpPr txBox="1">
            <a:spLocks noChangeArrowheads="1"/>
          </p:cNvSpPr>
          <p:nvPr/>
        </p:nvSpPr>
        <p:spPr bwMode="auto">
          <a:xfrm>
            <a:off x="4427538" y="4708525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0</a:t>
            </a:r>
          </a:p>
        </p:txBody>
      </p:sp>
      <p:sp>
        <p:nvSpPr>
          <p:cNvPr id="5161" name="Text Box 92"/>
          <p:cNvSpPr txBox="1">
            <a:spLocks noChangeArrowheads="1"/>
          </p:cNvSpPr>
          <p:nvPr/>
        </p:nvSpPr>
        <p:spPr bwMode="auto">
          <a:xfrm>
            <a:off x="2339975" y="1557338"/>
            <a:ext cx="6683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А</a:t>
            </a:r>
          </a:p>
        </p:txBody>
      </p:sp>
      <p:sp>
        <p:nvSpPr>
          <p:cNvPr id="2141" name="Text Box 93"/>
          <p:cNvSpPr txBox="1">
            <a:spLocks noChangeArrowheads="1"/>
          </p:cNvSpPr>
          <p:nvPr/>
        </p:nvSpPr>
        <p:spPr bwMode="auto">
          <a:xfrm>
            <a:off x="6424613" y="2259013"/>
            <a:ext cx="406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2142" name="Text Box 94"/>
          <p:cNvSpPr txBox="1">
            <a:spLocks noChangeArrowheads="1"/>
          </p:cNvSpPr>
          <p:nvPr/>
        </p:nvSpPr>
        <p:spPr bwMode="auto">
          <a:xfrm>
            <a:off x="6372225" y="3051175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0</a:t>
            </a:r>
          </a:p>
        </p:txBody>
      </p:sp>
      <p:sp>
        <p:nvSpPr>
          <p:cNvPr id="2143" name="Text Box 95"/>
          <p:cNvSpPr txBox="1">
            <a:spLocks noChangeArrowheads="1"/>
          </p:cNvSpPr>
          <p:nvPr/>
        </p:nvSpPr>
        <p:spPr bwMode="auto">
          <a:xfrm>
            <a:off x="6372225" y="3771900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0</a:t>
            </a:r>
          </a:p>
        </p:txBody>
      </p:sp>
      <p:sp>
        <p:nvSpPr>
          <p:cNvPr id="2144" name="Text Box 96"/>
          <p:cNvSpPr txBox="1">
            <a:spLocks noChangeArrowheads="1"/>
          </p:cNvSpPr>
          <p:nvPr/>
        </p:nvSpPr>
        <p:spPr bwMode="auto">
          <a:xfrm>
            <a:off x="6372225" y="4635500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0</a:t>
            </a:r>
          </a:p>
        </p:txBody>
      </p:sp>
      <p:sp>
        <p:nvSpPr>
          <p:cNvPr id="5166" name="Text Box 97"/>
          <p:cNvSpPr txBox="1">
            <a:spLocks noChangeArrowheads="1"/>
          </p:cNvSpPr>
          <p:nvPr/>
        </p:nvSpPr>
        <p:spPr bwMode="auto">
          <a:xfrm>
            <a:off x="4427538" y="1484313"/>
            <a:ext cx="42386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85185E-6 L 0.38577 -1.85185E-6 " pathEditMode="relative" ptsTypes="AA">
                                      <p:cBhvr>
                                        <p:cTn id="6" dur="2000" fill="hold"/>
                                        <p:tgtEl>
                                          <p:spTgt spid="2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2201E-6 L -0.07083 0.1262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42" y="63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 -0.0081 L 0.23889 0.0129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06" y="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2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fill="hold"/>
                                        <p:tgtEl>
                                          <p:spTgt spid="2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2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4" dur="500" fill="hold"/>
                                        <p:tgtEl>
                                          <p:spTgt spid="2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2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0" dur="500" fill="hold"/>
                                        <p:tgtEl>
                                          <p:spTgt spid="21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2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0" dur="500" fill="hold"/>
                                        <p:tgtEl>
                                          <p:spTgt spid="2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2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6" dur="500" fill="hold"/>
                                        <p:tgtEl>
                                          <p:spTgt spid="2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2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2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6" dur="500" fill="hold"/>
                                        <p:tgtEl>
                                          <p:spTgt spid="2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2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2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72" dur="500" fill="hold"/>
                                        <p:tgtEl>
                                          <p:spTgt spid="2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2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2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" grpId="0"/>
      <p:bldP spid="2130" grpId="0"/>
      <p:bldP spid="2131" grpId="0"/>
      <p:bldP spid="2133" grpId="0"/>
      <p:bldP spid="2134" grpId="0"/>
      <p:bldP spid="2135" grpId="0"/>
      <p:bldP spid="2136" grpId="0"/>
      <p:bldP spid="2137" grpId="0"/>
      <p:bldP spid="2138" grpId="0"/>
      <p:bldP spid="2139" grpId="0"/>
      <p:bldP spid="2141" grpId="0"/>
      <p:bldP spid="2142" grpId="0"/>
      <p:bldP spid="2143" grpId="0"/>
      <p:bldP spid="21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F29844-EA23-48BB-94B5-C69778105E8C}" type="slidenum">
              <a:rPr lang="ru-RU"/>
              <a:pPr>
                <a:defRPr/>
              </a:pPr>
              <a:t>4</a:t>
            </a:fld>
            <a:endParaRPr lang="ru-RU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rgbClr val="FF0066"/>
                </a:solidFill>
              </a:rPr>
              <a:t>             </a:t>
            </a:r>
            <a:r>
              <a:rPr lang="ru-RU" dirty="0" err="1" smtClean="0">
                <a:solidFill>
                  <a:srgbClr val="FF0066"/>
                </a:solidFill>
              </a:rPr>
              <a:t>Дизьюнкция</a:t>
            </a:r>
            <a:endParaRPr lang="ru-RU" dirty="0" smtClean="0">
              <a:solidFill>
                <a:srgbClr val="FF0066"/>
              </a:solidFill>
            </a:endParaRPr>
          </a:p>
        </p:txBody>
      </p:sp>
      <p:graphicFrame>
        <p:nvGraphicFramePr>
          <p:cNvPr id="7172" name="Group 4"/>
          <p:cNvGraphicFramePr>
            <a:graphicFrameLocks noGrp="1"/>
          </p:cNvGraphicFramePr>
          <p:nvPr/>
        </p:nvGraphicFramePr>
        <p:xfrm>
          <a:off x="1739900" y="1612900"/>
          <a:ext cx="6096000" cy="4064000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2535238" y="1787525"/>
            <a:ext cx="6683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А</a:t>
            </a:r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4624388" y="1682750"/>
            <a:ext cx="4238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В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2535238" y="2474913"/>
            <a:ext cx="406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1</a:t>
            </a:r>
          </a:p>
        </p:txBody>
      </p:sp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2555875" y="3267075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1</a:t>
            </a:r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2555875" y="3987800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0</a:t>
            </a:r>
          </a:p>
        </p:txBody>
      </p: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2555875" y="4924425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0</a:t>
            </a:r>
          </a:p>
        </p:txBody>
      </p:sp>
      <p:sp>
        <p:nvSpPr>
          <p:cNvPr id="7204" name="Text Box 36"/>
          <p:cNvSpPr txBox="1">
            <a:spLocks noChangeArrowheads="1"/>
          </p:cNvSpPr>
          <p:nvPr/>
        </p:nvSpPr>
        <p:spPr bwMode="auto">
          <a:xfrm>
            <a:off x="4624388" y="2403475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1</a:t>
            </a:r>
          </a:p>
        </p:txBody>
      </p:sp>
      <p:sp>
        <p:nvSpPr>
          <p:cNvPr id="7205" name="Text Box 37"/>
          <p:cNvSpPr txBox="1">
            <a:spLocks noChangeArrowheads="1"/>
          </p:cNvSpPr>
          <p:nvPr/>
        </p:nvSpPr>
        <p:spPr bwMode="auto">
          <a:xfrm>
            <a:off x="4624388" y="3340100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0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4643438" y="3987800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1</a:t>
            </a:r>
          </a:p>
        </p:txBody>
      </p: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4643438" y="4924425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0</a:t>
            </a: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2555875" y="1773238"/>
            <a:ext cx="6683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А</a:t>
            </a:r>
          </a:p>
        </p:txBody>
      </p:sp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6640513" y="2474913"/>
            <a:ext cx="406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6711950" y="3267075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6711950" y="3987800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6711950" y="4851400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0</a:t>
            </a: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4643438" y="1700213"/>
            <a:ext cx="42386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В</a:t>
            </a:r>
          </a:p>
        </p:txBody>
      </p:sp>
      <p:sp>
        <p:nvSpPr>
          <p:cNvPr id="7214" name="Text Box 46"/>
          <p:cNvSpPr txBox="1">
            <a:spLocks noChangeArrowheads="1"/>
          </p:cNvSpPr>
          <p:nvPr/>
        </p:nvSpPr>
        <p:spPr bwMode="auto">
          <a:xfrm>
            <a:off x="6856413" y="796925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66"/>
                </a:solidFill>
              </a:rPr>
              <a:t>\/</a:t>
            </a:r>
          </a:p>
        </p:txBody>
      </p:sp>
      <p:sp>
        <p:nvSpPr>
          <p:cNvPr id="6191" name="Text Box 47"/>
          <p:cNvSpPr txBox="1">
            <a:spLocks noChangeArrowheads="1"/>
          </p:cNvSpPr>
          <p:nvPr/>
        </p:nvSpPr>
        <p:spPr bwMode="auto">
          <a:xfrm>
            <a:off x="2555875" y="1773238"/>
            <a:ext cx="6683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85185E-6 L 0.38577 -1.85185E-6 " pathEditMode="relative" ptsTypes="AA">
                                      <p:cBhvr>
                                        <p:cTn id="6" dur="20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 -0.0081 L 0.23889 0.0129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06" y="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68285E-6 L -0.05434 0.1463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26" y="73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7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7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7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6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2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8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4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0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8" grpId="0"/>
      <p:bldP spid="7199" grpId="0"/>
      <p:bldP spid="7201" grpId="0"/>
      <p:bldP spid="7202" grpId="0"/>
      <p:bldP spid="7203" grpId="0"/>
      <p:bldP spid="7204" grpId="0"/>
      <p:bldP spid="7205" grpId="0"/>
      <p:bldP spid="7206" grpId="0"/>
      <p:bldP spid="7207" grpId="0"/>
      <p:bldP spid="72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07D301-A511-4481-A692-ACDF3DDA8AC0}" type="slidenum">
              <a:rPr lang="ru-RU"/>
              <a:pPr>
                <a:defRPr/>
              </a:pPr>
              <a:t>5</a:t>
            </a:fld>
            <a:endParaRPr lang="ru-RU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             </a:t>
            </a:r>
            <a:r>
              <a:rPr lang="ru-RU" smtClean="0">
                <a:solidFill>
                  <a:srgbClr val="FF0066"/>
                </a:solidFill>
              </a:rPr>
              <a:t>Импликация</a:t>
            </a:r>
          </a:p>
        </p:txBody>
      </p:sp>
      <p:graphicFrame>
        <p:nvGraphicFramePr>
          <p:cNvPr id="8196" name="Group 4"/>
          <p:cNvGraphicFramePr>
            <a:graphicFrameLocks noGrp="1"/>
          </p:cNvGraphicFramePr>
          <p:nvPr/>
        </p:nvGraphicFramePr>
        <p:xfrm>
          <a:off x="1739900" y="1612900"/>
          <a:ext cx="6096000" cy="4064000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2535238" y="1787525"/>
            <a:ext cx="6683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А</a:t>
            </a: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4624388" y="1682750"/>
            <a:ext cx="4238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В</a:t>
            </a:r>
          </a:p>
        </p:txBody>
      </p:sp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2535238" y="2474913"/>
            <a:ext cx="406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1</a:t>
            </a:r>
          </a:p>
        </p:txBody>
      </p:sp>
      <p:sp>
        <p:nvSpPr>
          <p:cNvPr id="8225" name="Text Box 33"/>
          <p:cNvSpPr txBox="1">
            <a:spLocks noChangeArrowheads="1"/>
          </p:cNvSpPr>
          <p:nvPr/>
        </p:nvSpPr>
        <p:spPr bwMode="auto">
          <a:xfrm>
            <a:off x="2555875" y="3267075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1</a:t>
            </a:r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2555875" y="3987800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0</a:t>
            </a: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2555875" y="4924425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0</a:t>
            </a: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4624388" y="2403475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1</a:t>
            </a:r>
          </a:p>
        </p:txBody>
      </p:sp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4624388" y="3340100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0</a:t>
            </a:r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4643438" y="3987800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1</a:t>
            </a:r>
          </a:p>
        </p:txBody>
      </p: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4643438" y="4924425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0</a:t>
            </a: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2555875" y="1773238"/>
            <a:ext cx="6683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А</a:t>
            </a:r>
          </a:p>
        </p:txBody>
      </p:sp>
      <p:sp>
        <p:nvSpPr>
          <p:cNvPr id="7209" name="Text Box 41"/>
          <p:cNvSpPr txBox="1">
            <a:spLocks noChangeArrowheads="1"/>
          </p:cNvSpPr>
          <p:nvPr/>
        </p:nvSpPr>
        <p:spPr bwMode="auto">
          <a:xfrm>
            <a:off x="6640513" y="2474913"/>
            <a:ext cx="406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7210" name="Text Box 42"/>
          <p:cNvSpPr txBox="1">
            <a:spLocks noChangeArrowheads="1"/>
          </p:cNvSpPr>
          <p:nvPr/>
        </p:nvSpPr>
        <p:spPr bwMode="auto">
          <a:xfrm>
            <a:off x="6659563" y="3267075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0</a:t>
            </a:r>
          </a:p>
        </p:txBody>
      </p:sp>
      <p:sp>
        <p:nvSpPr>
          <p:cNvPr id="7211" name="Text Box 43"/>
          <p:cNvSpPr txBox="1">
            <a:spLocks noChangeArrowheads="1"/>
          </p:cNvSpPr>
          <p:nvPr/>
        </p:nvSpPr>
        <p:spPr bwMode="auto">
          <a:xfrm>
            <a:off x="6659563" y="3987800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7212" name="Text Box 44"/>
          <p:cNvSpPr txBox="1">
            <a:spLocks noChangeArrowheads="1"/>
          </p:cNvSpPr>
          <p:nvPr/>
        </p:nvSpPr>
        <p:spPr bwMode="auto">
          <a:xfrm>
            <a:off x="6659563" y="4851400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7213" name="Text Box 45"/>
          <p:cNvSpPr txBox="1">
            <a:spLocks noChangeArrowheads="1"/>
          </p:cNvSpPr>
          <p:nvPr/>
        </p:nvSpPr>
        <p:spPr bwMode="auto">
          <a:xfrm>
            <a:off x="4643438" y="1700213"/>
            <a:ext cx="42386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В</a:t>
            </a:r>
          </a:p>
        </p:txBody>
      </p:sp>
      <p:sp>
        <p:nvSpPr>
          <p:cNvPr id="8238" name="Text Box 46"/>
          <p:cNvSpPr txBox="1">
            <a:spLocks noChangeArrowheads="1"/>
          </p:cNvSpPr>
          <p:nvPr/>
        </p:nvSpPr>
        <p:spPr bwMode="auto">
          <a:xfrm>
            <a:off x="6711950" y="679450"/>
            <a:ext cx="5857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  <a:sym typeface="Symbol" pitchFamily="18" charset="2"/>
              </a:rPr>
              <a:t>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85185E-6 L 0.38577 -1.85185E-6 " pathEditMode="relative" ptsTypes="AA">
                                      <p:cBhvr>
                                        <p:cTn id="6" dur="2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 -0.0081 L 0.23889 0.0129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06" y="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14055E-6 L -0.03767 0.1486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82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2" y="74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8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8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8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6" dur="5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2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8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4" dur="5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0" dur="5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8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2" grpId="0"/>
      <p:bldP spid="8223" grpId="0"/>
      <p:bldP spid="8225" grpId="0"/>
      <p:bldP spid="8226" grpId="0"/>
      <p:bldP spid="8227" grpId="0"/>
      <p:bldP spid="8228" grpId="0"/>
      <p:bldP spid="8229" grpId="0"/>
      <p:bldP spid="8230" grpId="0"/>
      <p:bldP spid="8231" grpId="0"/>
      <p:bldP spid="82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51B9F2-0734-48AB-B5AD-D7B73D07AE9B}" type="slidenum">
              <a:rPr lang="ru-RU"/>
              <a:pPr>
                <a:defRPr/>
              </a:pPr>
              <a:t>6</a:t>
            </a:fld>
            <a:endParaRPr lang="ru-RU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            </a:t>
            </a:r>
            <a:r>
              <a:rPr lang="ru-RU" smtClean="0">
                <a:solidFill>
                  <a:srgbClr val="FF0066"/>
                </a:solidFill>
              </a:rPr>
              <a:t>Эквиваленция</a:t>
            </a:r>
            <a:endParaRPr lang="ru-RU" smtClean="0"/>
          </a:p>
        </p:txBody>
      </p:sp>
      <p:graphicFrame>
        <p:nvGraphicFramePr>
          <p:cNvPr id="9220" name="Group 4"/>
          <p:cNvGraphicFramePr>
            <a:graphicFrameLocks noGrp="1"/>
          </p:cNvGraphicFramePr>
          <p:nvPr/>
        </p:nvGraphicFramePr>
        <p:xfrm>
          <a:off x="1739900" y="1612900"/>
          <a:ext cx="6096000" cy="4064000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2535238" y="1787525"/>
            <a:ext cx="6683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А</a:t>
            </a:r>
          </a:p>
        </p:txBody>
      </p:sp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4624388" y="1682750"/>
            <a:ext cx="4238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В</a:t>
            </a: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2535238" y="2474913"/>
            <a:ext cx="406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1</a:t>
            </a:r>
          </a:p>
        </p:txBody>
      </p:sp>
      <p:sp>
        <p:nvSpPr>
          <p:cNvPr id="9249" name="Text Box 33"/>
          <p:cNvSpPr txBox="1">
            <a:spLocks noChangeArrowheads="1"/>
          </p:cNvSpPr>
          <p:nvPr/>
        </p:nvSpPr>
        <p:spPr bwMode="auto">
          <a:xfrm>
            <a:off x="2555875" y="3267075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1</a:t>
            </a:r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2555875" y="3987800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0</a:t>
            </a:r>
          </a:p>
        </p:txBody>
      </p:sp>
      <p:sp>
        <p:nvSpPr>
          <p:cNvPr id="9251" name="Text Box 35"/>
          <p:cNvSpPr txBox="1">
            <a:spLocks noChangeArrowheads="1"/>
          </p:cNvSpPr>
          <p:nvPr/>
        </p:nvSpPr>
        <p:spPr bwMode="auto">
          <a:xfrm>
            <a:off x="2555875" y="4924425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0</a:t>
            </a:r>
          </a:p>
        </p:txBody>
      </p:sp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4624388" y="2403475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1</a:t>
            </a:r>
          </a:p>
        </p:txBody>
      </p:sp>
      <p:sp>
        <p:nvSpPr>
          <p:cNvPr id="9253" name="Text Box 37"/>
          <p:cNvSpPr txBox="1">
            <a:spLocks noChangeArrowheads="1"/>
          </p:cNvSpPr>
          <p:nvPr/>
        </p:nvSpPr>
        <p:spPr bwMode="auto">
          <a:xfrm>
            <a:off x="4624388" y="3340100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0</a:t>
            </a:r>
          </a:p>
        </p:txBody>
      </p:sp>
      <p:sp>
        <p:nvSpPr>
          <p:cNvPr id="9254" name="Text Box 38"/>
          <p:cNvSpPr txBox="1">
            <a:spLocks noChangeArrowheads="1"/>
          </p:cNvSpPr>
          <p:nvPr/>
        </p:nvSpPr>
        <p:spPr bwMode="auto">
          <a:xfrm>
            <a:off x="4643438" y="3987800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1</a:t>
            </a:r>
          </a:p>
        </p:txBody>
      </p:sp>
      <p:sp>
        <p:nvSpPr>
          <p:cNvPr id="9255" name="Text Box 39"/>
          <p:cNvSpPr txBox="1">
            <a:spLocks noChangeArrowheads="1"/>
          </p:cNvSpPr>
          <p:nvPr/>
        </p:nvSpPr>
        <p:spPr bwMode="auto">
          <a:xfrm>
            <a:off x="4643438" y="4924425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/>
              <a:t>0</a:t>
            </a:r>
          </a:p>
        </p:txBody>
      </p:sp>
      <p:sp>
        <p:nvSpPr>
          <p:cNvPr id="8232" name="Text Box 40"/>
          <p:cNvSpPr txBox="1">
            <a:spLocks noChangeArrowheads="1"/>
          </p:cNvSpPr>
          <p:nvPr/>
        </p:nvSpPr>
        <p:spPr bwMode="auto">
          <a:xfrm>
            <a:off x="2555875" y="1773238"/>
            <a:ext cx="6683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А</a:t>
            </a:r>
          </a:p>
        </p:txBody>
      </p:sp>
      <p:sp>
        <p:nvSpPr>
          <p:cNvPr id="8233" name="Text Box 41"/>
          <p:cNvSpPr txBox="1">
            <a:spLocks noChangeArrowheads="1"/>
          </p:cNvSpPr>
          <p:nvPr/>
        </p:nvSpPr>
        <p:spPr bwMode="auto">
          <a:xfrm>
            <a:off x="6640513" y="2474913"/>
            <a:ext cx="406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8234" name="Text Box 42"/>
          <p:cNvSpPr txBox="1">
            <a:spLocks noChangeArrowheads="1"/>
          </p:cNvSpPr>
          <p:nvPr/>
        </p:nvSpPr>
        <p:spPr bwMode="auto">
          <a:xfrm>
            <a:off x="6659563" y="3267075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0</a:t>
            </a:r>
          </a:p>
        </p:txBody>
      </p:sp>
      <p:sp>
        <p:nvSpPr>
          <p:cNvPr id="8235" name="Text Box 43"/>
          <p:cNvSpPr txBox="1">
            <a:spLocks noChangeArrowheads="1"/>
          </p:cNvSpPr>
          <p:nvPr/>
        </p:nvSpPr>
        <p:spPr bwMode="auto">
          <a:xfrm>
            <a:off x="6659563" y="3987800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0</a:t>
            </a:r>
          </a:p>
        </p:txBody>
      </p:sp>
      <p:sp>
        <p:nvSpPr>
          <p:cNvPr id="8236" name="Text Box 44"/>
          <p:cNvSpPr txBox="1">
            <a:spLocks noChangeArrowheads="1"/>
          </p:cNvSpPr>
          <p:nvPr/>
        </p:nvSpPr>
        <p:spPr bwMode="auto">
          <a:xfrm>
            <a:off x="6659563" y="4851400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8237" name="Text Box 45"/>
          <p:cNvSpPr txBox="1">
            <a:spLocks noChangeArrowheads="1"/>
          </p:cNvSpPr>
          <p:nvPr/>
        </p:nvSpPr>
        <p:spPr bwMode="auto">
          <a:xfrm>
            <a:off x="4643438" y="1700213"/>
            <a:ext cx="42386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В</a:t>
            </a:r>
          </a:p>
        </p:txBody>
      </p:sp>
      <p:sp>
        <p:nvSpPr>
          <p:cNvPr id="9262" name="Text Box 46"/>
          <p:cNvSpPr txBox="1">
            <a:spLocks noChangeArrowheads="1"/>
          </p:cNvSpPr>
          <p:nvPr/>
        </p:nvSpPr>
        <p:spPr bwMode="auto">
          <a:xfrm>
            <a:off x="7072313" y="679450"/>
            <a:ext cx="6080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  <a:sym typeface="Symbol" pitchFamily="18" charset="2"/>
              </a:rPr>
              <a:t>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85185E-6 L 0.38577 -1.85185E-6 " pathEditMode="relative" ptsTypes="AA">
                                      <p:cBhvr>
                                        <p:cTn id="6" dur="20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 -0.0081 L 0.23889 0.0129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06" y="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7.16597E-7 L -0.07882 0.15719 " pathEditMode="relative" ptsTypes="AA">
                                      <p:cBhvr>
                                        <p:cTn id="14" dur="2000" fill="hold"/>
                                        <p:tgtEl>
                                          <p:spTgt spid="92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9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9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9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5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6" dur="5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2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8" dur="500" fill="hold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4" dur="5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0" dur="500" fill="hold"/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92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92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6" grpId="0"/>
      <p:bldP spid="9247" grpId="0"/>
      <p:bldP spid="9249" grpId="0"/>
      <p:bldP spid="9250" grpId="0"/>
      <p:bldP spid="9251" grpId="0"/>
      <p:bldP spid="9252" grpId="0"/>
      <p:bldP spid="9253" grpId="0"/>
      <p:bldP spid="9254" grpId="0"/>
      <p:bldP spid="9255" grpId="0"/>
      <p:bldP spid="92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DFD26F-8AC0-41D5-AEBD-770DA0960677}" type="slidenum">
              <a:rPr lang="ru-RU"/>
              <a:pPr>
                <a:defRPr/>
              </a:pPr>
              <a:t>7</a:t>
            </a:fld>
            <a:endParaRPr lang="ru-RU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                  </a:t>
            </a:r>
            <a:r>
              <a:rPr lang="ru-RU" smtClean="0">
                <a:solidFill>
                  <a:srgbClr val="FF0066"/>
                </a:solidFill>
              </a:rPr>
              <a:t>Инкор</a:t>
            </a:r>
          </a:p>
        </p:txBody>
      </p:sp>
      <p:graphicFrame>
        <p:nvGraphicFramePr>
          <p:cNvPr id="10261" name="Group 21"/>
          <p:cNvGraphicFramePr>
            <a:graphicFrameLocks noGrp="1"/>
          </p:cNvGraphicFramePr>
          <p:nvPr>
            <p:ph idx="1"/>
          </p:nvPr>
        </p:nvGraphicFramePr>
        <p:xfrm>
          <a:off x="1692275" y="1844675"/>
          <a:ext cx="5689600" cy="4114800"/>
        </p:xfrm>
        <a:graphic>
          <a:graphicData uri="http://schemas.openxmlformats.org/drawingml/2006/table">
            <a:tbl>
              <a:tblPr/>
              <a:tblGrid>
                <a:gridCol w="2736850"/>
                <a:gridCol w="2952750"/>
              </a:tblGrid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34" name="Text Box 22"/>
          <p:cNvSpPr txBox="1">
            <a:spLocks noChangeArrowheads="1"/>
          </p:cNvSpPr>
          <p:nvPr/>
        </p:nvSpPr>
        <p:spPr bwMode="auto">
          <a:xfrm>
            <a:off x="2679700" y="2128838"/>
            <a:ext cx="4286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А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2824163" y="3484563"/>
            <a:ext cx="406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2843213" y="4924425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0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6135688" y="871538"/>
            <a:ext cx="3206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>
                <a:solidFill>
                  <a:srgbClr val="FF0066"/>
                </a:solidFill>
                <a:sym typeface="Symbol" pitchFamily="18" charset="2"/>
              </a:rPr>
              <a:t></a:t>
            </a:r>
          </a:p>
        </p:txBody>
      </p:sp>
      <p:sp>
        <p:nvSpPr>
          <p:cNvPr id="9238" name="Text Box 27"/>
          <p:cNvSpPr txBox="1">
            <a:spLocks noChangeArrowheads="1"/>
          </p:cNvSpPr>
          <p:nvPr/>
        </p:nvSpPr>
        <p:spPr bwMode="auto">
          <a:xfrm>
            <a:off x="5775325" y="3411538"/>
            <a:ext cx="406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0</a:t>
            </a:r>
          </a:p>
        </p:txBody>
      </p:sp>
      <p:sp>
        <p:nvSpPr>
          <p:cNvPr id="9239" name="Text Box 28"/>
          <p:cNvSpPr txBox="1">
            <a:spLocks noChangeArrowheads="1"/>
          </p:cNvSpPr>
          <p:nvPr/>
        </p:nvSpPr>
        <p:spPr bwMode="auto">
          <a:xfrm>
            <a:off x="5775325" y="4924425"/>
            <a:ext cx="40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2700338" y="2133600"/>
            <a:ext cx="4286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olidFill>
                  <a:srgbClr val="FF0066"/>
                </a:solidFill>
              </a:rPr>
              <a:t>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6043E-6 L 0.37014 1.16043E-6 " pathEditMode="relative" ptsTypes="AA">
                                      <p:cBhvr>
                                        <p:cTn id="6" dur="20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0007 L -0.04687 0.18793 " pathEditMode="relative" ptsTypes="AA">
                                      <p:cBhvr>
                                        <p:cTn id="10" dur="2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4" grpId="0"/>
      <p:bldP spid="10265" grpId="0"/>
      <p:bldP spid="10266" grpId="0"/>
      <p:bldP spid="102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2689B0-DCA8-4FAE-B52C-CE87540C1F24}" type="slidenum">
              <a:rPr lang="ru-RU"/>
              <a:pPr>
                <a:defRPr/>
              </a:pPr>
              <a:t>8</a:t>
            </a:fld>
            <a:endParaRPr lang="ru-RU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0066"/>
                </a:solidFill>
              </a:rPr>
              <a:t>        Мантиқ амаллари</a:t>
            </a:r>
          </a:p>
        </p:txBody>
      </p:sp>
      <p:graphicFrame>
        <p:nvGraphicFramePr>
          <p:cNvPr id="12352" name="Group 64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218488" cy="4095750"/>
        </p:xfrm>
        <a:graphic>
          <a:graphicData uri="http://schemas.openxmlformats.org/drawingml/2006/table">
            <a:tbl>
              <a:tblPr/>
              <a:tblGrid>
                <a:gridCol w="1176338"/>
                <a:gridCol w="1174750"/>
                <a:gridCol w="1187450"/>
                <a:gridCol w="1163637"/>
                <a:gridCol w="1176338"/>
                <a:gridCol w="1174750"/>
                <a:gridCol w="1165225"/>
              </a:tblGrid>
              <a:tr h="803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sym typeface="Symbol" pitchFamily="18" charset="2"/>
                          <a:hlinkClick r:id="rId2" action="ppaction://hlinksldjump"/>
                        </a:rPr>
                        <a:t>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sym typeface="Symbol" pitchFamily="18" charset="2"/>
                        </a:rPr>
                        <a:t>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sym typeface="Symbol" pitchFamily="18" charset="2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А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hlinkClick r:id="rId3" action="ppaction://hlinksldjump"/>
                        </a:rPr>
                        <a:t>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sym typeface="Symbol" pitchFamily="18" charset="2"/>
                          <a:hlinkClick r:id="rId3" action="ppaction://hlinksldjump"/>
                        </a:rPr>
                        <a:t>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sym typeface="Symbol" pitchFamily="18" charset="2"/>
                          <a:hlinkClick r:id="rId3" action="ppaction://hlinksldjump"/>
                        </a:rPr>
                        <a:t>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sym typeface="Symbol" pitchFamily="18" charset="2"/>
                        </a:rPr>
                        <a:t>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А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hlinkClick r:id="rId4" action="ppaction://hlinksldjump"/>
                        </a:rPr>
                        <a:t>\/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В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А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hlinkClick r:id="rId5" action="ppaction://hlinksldjump"/>
                        </a:rPr>
                        <a:t>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sym typeface="Symbol" pitchFamily="18" charset="2"/>
                          <a:hlinkClick r:id="rId5" action="ppaction://hlinksldjump"/>
                        </a:rPr>
                        <a:t>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sym typeface="Symbol" pitchFamily="18" charset="2"/>
                        </a:rPr>
                        <a:t>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А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hlinkClick r:id="rId6" action="ppaction://hlinksldjump"/>
                        </a:rPr>
                        <a:t> 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sym typeface="Symbol" pitchFamily="18" charset="2"/>
                          <a:hlinkClick r:id="rId6" action="ppaction://hlinksldjump"/>
                        </a:rPr>
                        <a:t>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sym typeface="Symbol" pitchFamily="18" charset="2"/>
                        </a:rPr>
                        <a:t>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6108A3-1C70-42C5-8298-A08629E08313}" type="slidenum">
              <a:rPr lang="ru-RU"/>
              <a:pPr>
                <a:defRPr/>
              </a:pPr>
              <a:t>9</a:t>
            </a:fld>
            <a:endParaRPr lang="ru-RU"/>
          </a:p>
        </p:txBody>
      </p:sp>
      <p:sp>
        <p:nvSpPr>
          <p:cNvPr id="11267" name="Text Box 6"/>
          <p:cNvSpPr txBox="1">
            <a:spLocks noChangeArrowheads="1"/>
          </p:cNvSpPr>
          <p:nvPr/>
        </p:nvSpPr>
        <p:spPr bwMode="auto">
          <a:xfrm>
            <a:off x="611188" y="620713"/>
            <a:ext cx="12382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200"/>
              <a:t>A </a:t>
            </a:r>
            <a:r>
              <a:rPr lang="en-US" sz="3200">
                <a:sym typeface="Symbol" pitchFamily="18" charset="2"/>
              </a:rPr>
              <a:t> B</a:t>
            </a:r>
          </a:p>
        </p:txBody>
      </p:sp>
      <p:sp>
        <p:nvSpPr>
          <p:cNvPr id="11268" name="Text Box 7"/>
          <p:cNvSpPr txBox="1">
            <a:spLocks noChangeArrowheads="1"/>
          </p:cNvSpPr>
          <p:nvPr/>
        </p:nvSpPr>
        <p:spPr bwMode="auto">
          <a:xfrm>
            <a:off x="1835150" y="606425"/>
            <a:ext cx="5857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ym typeface="Symbol" pitchFamily="18" charset="2"/>
              </a:rPr>
              <a:t></a:t>
            </a:r>
          </a:p>
        </p:txBody>
      </p:sp>
      <p:sp>
        <p:nvSpPr>
          <p:cNvPr id="11269" name="Text Box 8"/>
          <p:cNvSpPr txBox="1">
            <a:spLocks noChangeArrowheads="1"/>
          </p:cNvSpPr>
          <p:nvPr/>
        </p:nvSpPr>
        <p:spPr bwMode="auto">
          <a:xfrm>
            <a:off x="2484438" y="603250"/>
            <a:ext cx="8667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200"/>
              <a:t>A \/</a:t>
            </a:r>
          </a:p>
        </p:txBody>
      </p:sp>
      <p:sp>
        <p:nvSpPr>
          <p:cNvPr id="11270" name="Text Box 9"/>
          <p:cNvSpPr txBox="1">
            <a:spLocks noChangeArrowheads="1"/>
          </p:cNvSpPr>
          <p:nvPr/>
        </p:nvSpPr>
        <p:spPr bwMode="auto">
          <a:xfrm>
            <a:off x="3348038" y="617538"/>
            <a:ext cx="7064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ym typeface="Symbol" pitchFamily="18" charset="2"/>
              </a:rPr>
              <a:t></a:t>
            </a:r>
            <a:r>
              <a:rPr lang="en-US" sz="3200">
                <a:sym typeface="Symbol" pitchFamily="18" charset="2"/>
              </a:rPr>
              <a:t> B</a:t>
            </a:r>
            <a:endParaRPr lang="ru-RU" sz="3200">
              <a:sym typeface="Symbol" pitchFamily="18" charset="2"/>
            </a:endParaRPr>
          </a:p>
        </p:txBody>
      </p:sp>
      <p:sp>
        <p:nvSpPr>
          <p:cNvPr id="11271" name="Text Box 10"/>
          <p:cNvSpPr txBox="1">
            <a:spLocks noChangeArrowheads="1"/>
          </p:cNvSpPr>
          <p:nvPr/>
        </p:nvSpPr>
        <p:spPr bwMode="auto">
          <a:xfrm>
            <a:off x="4067175" y="754063"/>
            <a:ext cx="5038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000"/>
              <a:t>Формуланинг ростлик жадвалини тузинг.</a:t>
            </a:r>
          </a:p>
        </p:txBody>
      </p:sp>
      <p:graphicFrame>
        <p:nvGraphicFramePr>
          <p:cNvPr id="20557" name="Group 77"/>
          <p:cNvGraphicFramePr>
            <a:graphicFrameLocks noGrp="1"/>
          </p:cNvGraphicFramePr>
          <p:nvPr>
            <p:ph/>
          </p:nvPr>
        </p:nvGraphicFramePr>
        <p:xfrm>
          <a:off x="539750" y="1484313"/>
          <a:ext cx="7993063" cy="4535487"/>
        </p:xfrm>
        <a:graphic>
          <a:graphicData uri="http://schemas.openxmlformats.org/drawingml/2006/table">
            <a:tbl>
              <a:tblPr/>
              <a:tblGrid>
                <a:gridCol w="760413"/>
                <a:gridCol w="758825"/>
                <a:gridCol w="1138237"/>
                <a:gridCol w="1670050"/>
                <a:gridCol w="1670050"/>
                <a:gridCol w="1995488"/>
              </a:tblGrid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8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8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16" name="Text Box 62"/>
          <p:cNvSpPr txBox="1">
            <a:spLocks noChangeArrowheads="1"/>
          </p:cNvSpPr>
          <p:nvPr/>
        </p:nvSpPr>
        <p:spPr bwMode="auto">
          <a:xfrm>
            <a:off x="500063" y="1590675"/>
            <a:ext cx="184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en-US" sz="3200"/>
          </a:p>
        </p:txBody>
      </p:sp>
      <p:sp>
        <p:nvSpPr>
          <p:cNvPr id="20543" name="Text Box 63"/>
          <p:cNvSpPr txBox="1">
            <a:spLocks noChangeArrowheads="1"/>
          </p:cNvSpPr>
          <p:nvPr/>
        </p:nvSpPr>
        <p:spPr bwMode="auto">
          <a:xfrm>
            <a:off x="519113" y="1660525"/>
            <a:ext cx="6191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/>
              <a:t>  </a:t>
            </a:r>
            <a:r>
              <a:rPr lang="ru-RU" sz="2800"/>
              <a:t>А</a:t>
            </a:r>
          </a:p>
        </p:txBody>
      </p:sp>
      <p:sp>
        <p:nvSpPr>
          <p:cNvPr id="20544" name="Text Box 64"/>
          <p:cNvSpPr txBox="1">
            <a:spLocks noChangeArrowheads="1"/>
          </p:cNvSpPr>
          <p:nvPr/>
        </p:nvSpPr>
        <p:spPr bwMode="auto">
          <a:xfrm>
            <a:off x="1181100" y="1647825"/>
            <a:ext cx="615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/>
              <a:t>  </a:t>
            </a:r>
            <a:r>
              <a:rPr lang="ru-RU" sz="2800"/>
              <a:t>В</a:t>
            </a:r>
          </a:p>
        </p:txBody>
      </p:sp>
      <p:sp>
        <p:nvSpPr>
          <p:cNvPr id="20545" name="Text Box 65"/>
          <p:cNvSpPr txBox="1">
            <a:spLocks noChangeArrowheads="1"/>
          </p:cNvSpPr>
          <p:nvPr/>
        </p:nvSpPr>
        <p:spPr bwMode="auto">
          <a:xfrm>
            <a:off x="3348038" y="617538"/>
            <a:ext cx="7064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ym typeface="Symbol" pitchFamily="18" charset="2"/>
              </a:rPr>
              <a:t></a:t>
            </a:r>
            <a:r>
              <a:rPr lang="en-US" sz="3200">
                <a:sym typeface="Symbol" pitchFamily="18" charset="2"/>
              </a:rPr>
              <a:t> B</a:t>
            </a:r>
            <a:endParaRPr lang="ru-RU" sz="3200">
              <a:sym typeface="Symbol" pitchFamily="18" charset="2"/>
            </a:endParaRPr>
          </a:p>
        </p:txBody>
      </p:sp>
      <p:sp>
        <p:nvSpPr>
          <p:cNvPr id="20546" name="Text Box 66"/>
          <p:cNvSpPr txBox="1">
            <a:spLocks noChangeArrowheads="1"/>
          </p:cNvSpPr>
          <p:nvPr/>
        </p:nvSpPr>
        <p:spPr bwMode="auto">
          <a:xfrm>
            <a:off x="611188" y="620713"/>
            <a:ext cx="12382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200"/>
              <a:t>A </a:t>
            </a:r>
            <a:r>
              <a:rPr lang="en-US" sz="3200">
                <a:sym typeface="Symbol" pitchFamily="18" charset="2"/>
              </a:rPr>
              <a:t> B</a:t>
            </a:r>
          </a:p>
        </p:txBody>
      </p:sp>
      <p:sp>
        <p:nvSpPr>
          <p:cNvPr id="20547" name="Text Box 67"/>
          <p:cNvSpPr txBox="1">
            <a:spLocks noChangeArrowheads="1"/>
          </p:cNvSpPr>
          <p:nvPr/>
        </p:nvSpPr>
        <p:spPr bwMode="auto">
          <a:xfrm>
            <a:off x="2484438" y="620713"/>
            <a:ext cx="8667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200"/>
              <a:t>A \/</a:t>
            </a:r>
          </a:p>
        </p:txBody>
      </p:sp>
      <p:sp>
        <p:nvSpPr>
          <p:cNvPr id="20548" name="Text Box 68"/>
          <p:cNvSpPr txBox="1">
            <a:spLocks noChangeArrowheads="1"/>
          </p:cNvSpPr>
          <p:nvPr/>
        </p:nvSpPr>
        <p:spPr bwMode="auto">
          <a:xfrm>
            <a:off x="3348038" y="620713"/>
            <a:ext cx="7064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>
                <a:sym typeface="Symbol" pitchFamily="18" charset="2"/>
              </a:rPr>
              <a:t></a:t>
            </a:r>
            <a:r>
              <a:rPr lang="en-US" sz="3200">
                <a:sym typeface="Symbol" pitchFamily="18" charset="2"/>
              </a:rPr>
              <a:t> B</a:t>
            </a:r>
            <a:endParaRPr lang="ru-RU" sz="3200">
              <a:sym typeface="Symbol" pitchFamily="18" charset="2"/>
            </a:endParaRPr>
          </a:p>
        </p:txBody>
      </p:sp>
      <p:sp>
        <p:nvSpPr>
          <p:cNvPr id="11323" name="Text Box 69"/>
          <p:cNvSpPr txBox="1">
            <a:spLocks noChangeArrowheads="1"/>
          </p:cNvSpPr>
          <p:nvPr/>
        </p:nvSpPr>
        <p:spPr bwMode="auto">
          <a:xfrm>
            <a:off x="611188" y="620713"/>
            <a:ext cx="12382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200"/>
              <a:t>A </a:t>
            </a:r>
            <a:r>
              <a:rPr lang="en-US" sz="3200">
                <a:sym typeface="Symbol" pitchFamily="18" charset="2"/>
              </a:rPr>
              <a:t> B</a:t>
            </a:r>
          </a:p>
        </p:txBody>
      </p:sp>
      <p:sp>
        <p:nvSpPr>
          <p:cNvPr id="11324" name="Text Box 71"/>
          <p:cNvSpPr txBox="1">
            <a:spLocks noChangeArrowheads="1"/>
          </p:cNvSpPr>
          <p:nvPr/>
        </p:nvSpPr>
        <p:spPr bwMode="auto">
          <a:xfrm>
            <a:off x="250825" y="549275"/>
            <a:ext cx="184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en-US" sz="3200"/>
          </a:p>
        </p:txBody>
      </p:sp>
      <p:sp>
        <p:nvSpPr>
          <p:cNvPr id="11325" name="Text Box 72"/>
          <p:cNvSpPr txBox="1">
            <a:spLocks noChangeArrowheads="1"/>
          </p:cNvSpPr>
          <p:nvPr/>
        </p:nvSpPr>
        <p:spPr bwMode="auto">
          <a:xfrm>
            <a:off x="611188" y="620713"/>
            <a:ext cx="12382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200"/>
              <a:t>A </a:t>
            </a:r>
            <a:r>
              <a:rPr lang="en-US" sz="3200">
                <a:sym typeface="Symbol" pitchFamily="18" charset="2"/>
              </a:rPr>
              <a:t> B</a:t>
            </a:r>
          </a:p>
        </p:txBody>
      </p:sp>
      <p:sp>
        <p:nvSpPr>
          <p:cNvPr id="11326" name="Text Box 73"/>
          <p:cNvSpPr txBox="1">
            <a:spLocks noChangeArrowheads="1"/>
          </p:cNvSpPr>
          <p:nvPr/>
        </p:nvSpPr>
        <p:spPr bwMode="auto">
          <a:xfrm>
            <a:off x="231775" y="531813"/>
            <a:ext cx="1841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en-US" sz="3200"/>
          </a:p>
        </p:txBody>
      </p:sp>
      <p:sp>
        <p:nvSpPr>
          <p:cNvPr id="11327" name="Text Box 74"/>
          <p:cNvSpPr txBox="1">
            <a:spLocks noChangeArrowheads="1"/>
          </p:cNvSpPr>
          <p:nvPr/>
        </p:nvSpPr>
        <p:spPr bwMode="auto">
          <a:xfrm>
            <a:off x="34925" y="539750"/>
            <a:ext cx="5191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400">
                <a:latin typeface="Monotype Corsiva" pitchFamily="66" charset="0"/>
              </a:rPr>
              <a:t>B</a:t>
            </a:r>
          </a:p>
        </p:txBody>
      </p:sp>
      <p:sp>
        <p:nvSpPr>
          <p:cNvPr id="11328" name="Text Box 75"/>
          <p:cNvSpPr txBox="1">
            <a:spLocks noChangeArrowheads="1"/>
          </p:cNvSpPr>
          <p:nvPr/>
        </p:nvSpPr>
        <p:spPr bwMode="auto">
          <a:xfrm>
            <a:off x="447675" y="779463"/>
            <a:ext cx="3508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=</a:t>
            </a:r>
            <a:endParaRPr lang="ru-RU"/>
          </a:p>
        </p:txBody>
      </p:sp>
      <p:sp>
        <p:nvSpPr>
          <p:cNvPr id="20556" name="Text Box 76"/>
          <p:cNvSpPr txBox="1">
            <a:spLocks noChangeArrowheads="1"/>
          </p:cNvSpPr>
          <p:nvPr/>
        </p:nvSpPr>
        <p:spPr bwMode="auto">
          <a:xfrm>
            <a:off x="34925" y="549275"/>
            <a:ext cx="5191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400">
                <a:latin typeface="Monotype Corsiva" pitchFamily="66" charset="0"/>
              </a:rPr>
              <a:t>B</a:t>
            </a:r>
          </a:p>
        </p:txBody>
      </p:sp>
      <p:sp>
        <p:nvSpPr>
          <p:cNvPr id="20558" name="Text Box 78"/>
          <p:cNvSpPr txBox="1">
            <a:spLocks noChangeArrowheads="1"/>
          </p:cNvSpPr>
          <p:nvPr/>
        </p:nvSpPr>
        <p:spPr bwMode="auto">
          <a:xfrm>
            <a:off x="808038" y="2625725"/>
            <a:ext cx="322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/>
              <a:t>1</a:t>
            </a:r>
            <a:endParaRPr lang="ru-RU" sz="2000"/>
          </a:p>
        </p:txBody>
      </p:sp>
      <p:sp>
        <p:nvSpPr>
          <p:cNvPr id="20559" name="Text Box 79"/>
          <p:cNvSpPr txBox="1">
            <a:spLocks noChangeArrowheads="1"/>
          </p:cNvSpPr>
          <p:nvPr/>
        </p:nvSpPr>
        <p:spPr bwMode="auto">
          <a:xfrm>
            <a:off x="808038" y="3562350"/>
            <a:ext cx="322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/>
              <a:t>1</a:t>
            </a:r>
            <a:endParaRPr lang="ru-RU" sz="2000"/>
          </a:p>
        </p:txBody>
      </p:sp>
      <p:sp>
        <p:nvSpPr>
          <p:cNvPr id="20560" name="Text Box 80"/>
          <p:cNvSpPr txBox="1">
            <a:spLocks noChangeArrowheads="1"/>
          </p:cNvSpPr>
          <p:nvPr/>
        </p:nvSpPr>
        <p:spPr bwMode="auto">
          <a:xfrm>
            <a:off x="808038" y="4425950"/>
            <a:ext cx="322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/>
              <a:t>0</a:t>
            </a:r>
            <a:endParaRPr lang="ru-RU" sz="2000"/>
          </a:p>
        </p:txBody>
      </p:sp>
      <p:sp>
        <p:nvSpPr>
          <p:cNvPr id="20561" name="Text Box 81"/>
          <p:cNvSpPr txBox="1">
            <a:spLocks noChangeArrowheads="1"/>
          </p:cNvSpPr>
          <p:nvPr/>
        </p:nvSpPr>
        <p:spPr bwMode="auto">
          <a:xfrm>
            <a:off x="808038" y="5291138"/>
            <a:ext cx="322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/>
              <a:t>0</a:t>
            </a:r>
            <a:endParaRPr lang="ru-RU" sz="2000"/>
          </a:p>
        </p:txBody>
      </p:sp>
      <p:sp>
        <p:nvSpPr>
          <p:cNvPr id="20562" name="Text Box 82"/>
          <p:cNvSpPr txBox="1">
            <a:spLocks noChangeArrowheads="1"/>
          </p:cNvSpPr>
          <p:nvPr/>
        </p:nvSpPr>
        <p:spPr bwMode="auto">
          <a:xfrm>
            <a:off x="1527175" y="2625725"/>
            <a:ext cx="3222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/>
              <a:t>1</a:t>
            </a:r>
            <a:endParaRPr lang="ru-RU" sz="2000"/>
          </a:p>
        </p:txBody>
      </p:sp>
      <p:sp>
        <p:nvSpPr>
          <p:cNvPr id="20563" name="Text Box 83"/>
          <p:cNvSpPr txBox="1">
            <a:spLocks noChangeArrowheads="1"/>
          </p:cNvSpPr>
          <p:nvPr/>
        </p:nvSpPr>
        <p:spPr bwMode="auto">
          <a:xfrm>
            <a:off x="1527175" y="3562350"/>
            <a:ext cx="3222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/>
              <a:t>0</a:t>
            </a:r>
            <a:endParaRPr lang="ru-RU" sz="2000"/>
          </a:p>
        </p:txBody>
      </p:sp>
      <p:sp>
        <p:nvSpPr>
          <p:cNvPr id="20564" name="Text Box 84"/>
          <p:cNvSpPr txBox="1">
            <a:spLocks noChangeArrowheads="1"/>
          </p:cNvSpPr>
          <p:nvPr/>
        </p:nvSpPr>
        <p:spPr bwMode="auto">
          <a:xfrm>
            <a:off x="1547813" y="4425950"/>
            <a:ext cx="322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/>
              <a:t>1</a:t>
            </a:r>
            <a:endParaRPr lang="ru-RU" sz="2000"/>
          </a:p>
        </p:txBody>
      </p:sp>
      <p:sp>
        <p:nvSpPr>
          <p:cNvPr id="20565" name="Text Box 85"/>
          <p:cNvSpPr txBox="1">
            <a:spLocks noChangeArrowheads="1"/>
          </p:cNvSpPr>
          <p:nvPr/>
        </p:nvSpPr>
        <p:spPr bwMode="auto">
          <a:xfrm>
            <a:off x="1547813" y="5291138"/>
            <a:ext cx="322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/>
              <a:t>0</a:t>
            </a:r>
            <a:endParaRPr lang="ru-RU" sz="2000"/>
          </a:p>
        </p:txBody>
      </p:sp>
      <p:sp>
        <p:nvSpPr>
          <p:cNvPr id="20566" name="Text Box 86"/>
          <p:cNvSpPr txBox="1">
            <a:spLocks noChangeArrowheads="1"/>
          </p:cNvSpPr>
          <p:nvPr/>
        </p:nvSpPr>
        <p:spPr bwMode="auto">
          <a:xfrm>
            <a:off x="2392363" y="2625725"/>
            <a:ext cx="322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/>
              <a:t>0</a:t>
            </a:r>
            <a:endParaRPr lang="ru-RU" sz="2000"/>
          </a:p>
        </p:txBody>
      </p:sp>
      <p:sp>
        <p:nvSpPr>
          <p:cNvPr id="20567" name="Text Box 87"/>
          <p:cNvSpPr txBox="1">
            <a:spLocks noChangeArrowheads="1"/>
          </p:cNvSpPr>
          <p:nvPr/>
        </p:nvSpPr>
        <p:spPr bwMode="auto">
          <a:xfrm>
            <a:off x="2339975" y="3562350"/>
            <a:ext cx="3222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/>
              <a:t>1</a:t>
            </a:r>
            <a:endParaRPr lang="ru-RU" sz="2000"/>
          </a:p>
        </p:txBody>
      </p:sp>
      <p:sp>
        <p:nvSpPr>
          <p:cNvPr id="20568" name="Text Box 88"/>
          <p:cNvSpPr txBox="1">
            <a:spLocks noChangeArrowheads="1"/>
          </p:cNvSpPr>
          <p:nvPr/>
        </p:nvSpPr>
        <p:spPr bwMode="auto">
          <a:xfrm>
            <a:off x="2339975" y="4425950"/>
            <a:ext cx="3222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/>
              <a:t>0</a:t>
            </a:r>
            <a:endParaRPr lang="ru-RU" sz="2000"/>
          </a:p>
        </p:txBody>
      </p:sp>
      <p:sp>
        <p:nvSpPr>
          <p:cNvPr id="20569" name="Text Box 89"/>
          <p:cNvSpPr txBox="1">
            <a:spLocks noChangeArrowheads="1"/>
          </p:cNvSpPr>
          <p:nvPr/>
        </p:nvSpPr>
        <p:spPr bwMode="auto">
          <a:xfrm>
            <a:off x="2339975" y="5291138"/>
            <a:ext cx="3222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/>
              <a:t>1</a:t>
            </a:r>
            <a:endParaRPr lang="ru-RU" sz="2000"/>
          </a:p>
        </p:txBody>
      </p:sp>
      <p:sp>
        <p:nvSpPr>
          <p:cNvPr id="20570" name="Text Box 90"/>
          <p:cNvSpPr txBox="1">
            <a:spLocks noChangeArrowheads="1"/>
          </p:cNvSpPr>
          <p:nvPr/>
        </p:nvSpPr>
        <p:spPr bwMode="auto">
          <a:xfrm>
            <a:off x="3832225" y="2554288"/>
            <a:ext cx="3222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/>
              <a:t>1</a:t>
            </a:r>
            <a:endParaRPr lang="ru-RU" sz="2000"/>
          </a:p>
        </p:txBody>
      </p:sp>
      <p:sp>
        <p:nvSpPr>
          <p:cNvPr id="20571" name="Text Box 91"/>
          <p:cNvSpPr txBox="1">
            <a:spLocks noChangeArrowheads="1"/>
          </p:cNvSpPr>
          <p:nvPr/>
        </p:nvSpPr>
        <p:spPr bwMode="auto">
          <a:xfrm>
            <a:off x="3851275" y="3490913"/>
            <a:ext cx="3222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/>
              <a:t>0</a:t>
            </a:r>
            <a:endParaRPr lang="ru-RU" sz="2000"/>
          </a:p>
        </p:txBody>
      </p:sp>
      <p:sp>
        <p:nvSpPr>
          <p:cNvPr id="20572" name="Text Box 92"/>
          <p:cNvSpPr txBox="1">
            <a:spLocks noChangeArrowheads="1"/>
          </p:cNvSpPr>
          <p:nvPr/>
        </p:nvSpPr>
        <p:spPr bwMode="auto">
          <a:xfrm>
            <a:off x="3832225" y="4354513"/>
            <a:ext cx="3222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/>
              <a:t>0</a:t>
            </a:r>
            <a:endParaRPr lang="ru-RU" sz="2000"/>
          </a:p>
        </p:txBody>
      </p:sp>
      <p:sp>
        <p:nvSpPr>
          <p:cNvPr id="20573" name="Text Box 93"/>
          <p:cNvSpPr txBox="1">
            <a:spLocks noChangeArrowheads="1"/>
          </p:cNvSpPr>
          <p:nvPr/>
        </p:nvSpPr>
        <p:spPr bwMode="auto">
          <a:xfrm>
            <a:off x="3832225" y="5291138"/>
            <a:ext cx="3222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000"/>
              <a:t>0</a:t>
            </a:r>
            <a:endParaRPr lang="ru-RU" sz="2000"/>
          </a:p>
        </p:txBody>
      </p:sp>
      <p:sp>
        <p:nvSpPr>
          <p:cNvPr id="20574" name="Text Box 94"/>
          <p:cNvSpPr txBox="1">
            <a:spLocks noChangeArrowheads="1"/>
          </p:cNvSpPr>
          <p:nvPr/>
        </p:nvSpPr>
        <p:spPr bwMode="auto">
          <a:xfrm>
            <a:off x="5487988" y="2579688"/>
            <a:ext cx="3095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1</a:t>
            </a:r>
            <a:endParaRPr lang="ru-RU"/>
          </a:p>
        </p:txBody>
      </p:sp>
      <p:sp>
        <p:nvSpPr>
          <p:cNvPr id="20575" name="Text Box 95"/>
          <p:cNvSpPr txBox="1">
            <a:spLocks noChangeArrowheads="1"/>
          </p:cNvSpPr>
          <p:nvPr/>
        </p:nvSpPr>
        <p:spPr bwMode="auto">
          <a:xfrm>
            <a:off x="5487988" y="3516313"/>
            <a:ext cx="3095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1</a:t>
            </a:r>
            <a:endParaRPr lang="ru-RU"/>
          </a:p>
        </p:txBody>
      </p:sp>
      <p:sp>
        <p:nvSpPr>
          <p:cNvPr id="20576" name="Text Box 96"/>
          <p:cNvSpPr txBox="1">
            <a:spLocks noChangeArrowheads="1"/>
          </p:cNvSpPr>
          <p:nvPr/>
        </p:nvSpPr>
        <p:spPr bwMode="auto">
          <a:xfrm>
            <a:off x="5487988" y="4379913"/>
            <a:ext cx="3095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0</a:t>
            </a:r>
            <a:endParaRPr lang="ru-RU"/>
          </a:p>
        </p:txBody>
      </p:sp>
      <p:sp>
        <p:nvSpPr>
          <p:cNvPr id="20577" name="Text Box 97"/>
          <p:cNvSpPr txBox="1">
            <a:spLocks noChangeArrowheads="1"/>
          </p:cNvSpPr>
          <p:nvPr/>
        </p:nvSpPr>
        <p:spPr bwMode="auto">
          <a:xfrm>
            <a:off x="5487988" y="5316538"/>
            <a:ext cx="3095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/>
              <a:t>1</a:t>
            </a:r>
            <a:endParaRPr lang="ru-RU"/>
          </a:p>
        </p:txBody>
      </p:sp>
      <p:sp>
        <p:nvSpPr>
          <p:cNvPr id="20578" name="Text Box 98"/>
          <p:cNvSpPr txBox="1">
            <a:spLocks noChangeArrowheads="1"/>
          </p:cNvSpPr>
          <p:nvPr/>
        </p:nvSpPr>
        <p:spPr bwMode="auto">
          <a:xfrm>
            <a:off x="7359650" y="2579688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solidFill>
                  <a:schemeClr val="accent1"/>
                </a:solidFill>
              </a:rPr>
              <a:t>1</a:t>
            </a:r>
            <a:endParaRPr lang="ru-RU">
              <a:solidFill>
                <a:schemeClr val="accent1"/>
              </a:solidFill>
            </a:endParaRPr>
          </a:p>
        </p:txBody>
      </p:sp>
      <p:sp>
        <p:nvSpPr>
          <p:cNvPr id="20579" name="Text Box 99"/>
          <p:cNvSpPr txBox="1">
            <a:spLocks noChangeArrowheads="1"/>
          </p:cNvSpPr>
          <p:nvPr/>
        </p:nvSpPr>
        <p:spPr bwMode="auto">
          <a:xfrm>
            <a:off x="7308850" y="3516313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solidFill>
                  <a:schemeClr val="accent1"/>
                </a:solidFill>
              </a:rPr>
              <a:t>1</a:t>
            </a:r>
            <a:endParaRPr lang="ru-RU">
              <a:solidFill>
                <a:schemeClr val="accent1"/>
              </a:solidFill>
            </a:endParaRPr>
          </a:p>
        </p:txBody>
      </p:sp>
      <p:sp>
        <p:nvSpPr>
          <p:cNvPr id="20580" name="Text Box 100"/>
          <p:cNvSpPr txBox="1">
            <a:spLocks noChangeArrowheads="1"/>
          </p:cNvSpPr>
          <p:nvPr/>
        </p:nvSpPr>
        <p:spPr bwMode="auto">
          <a:xfrm>
            <a:off x="7308850" y="4379913"/>
            <a:ext cx="3095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solidFill>
                  <a:schemeClr val="accent1"/>
                </a:solidFill>
              </a:rPr>
              <a:t>1</a:t>
            </a:r>
            <a:endParaRPr lang="ru-RU">
              <a:solidFill>
                <a:schemeClr val="accent1"/>
              </a:solidFill>
            </a:endParaRPr>
          </a:p>
        </p:txBody>
      </p:sp>
      <p:sp>
        <p:nvSpPr>
          <p:cNvPr id="20581" name="Text Box 101"/>
          <p:cNvSpPr txBox="1">
            <a:spLocks noChangeArrowheads="1"/>
          </p:cNvSpPr>
          <p:nvPr/>
        </p:nvSpPr>
        <p:spPr bwMode="auto">
          <a:xfrm>
            <a:off x="7288213" y="5316538"/>
            <a:ext cx="3095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>
                <a:solidFill>
                  <a:schemeClr val="accent1"/>
                </a:solidFill>
              </a:rPr>
              <a:t>1</a:t>
            </a:r>
            <a:endParaRPr lang="ru-RU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0.00023 L -0.13299 0.1576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05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01" y="78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92372E-6 L 0.31024 0.1571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05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03" y="78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92372E-6 L 0.25972 0.1465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05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86" y="73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92372E-6 L 0.25278 0.1465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5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39" y="73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9.24642E-9 L 0.78281 0.1435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05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132" y="7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205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205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205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205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205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205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 tmFilter="0, 0; .2, .5; .8, .5; 1, 0"/>
                                        <p:tgtEl>
                                          <p:spTgt spid="205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250" autoRev="1" fill="hold"/>
                                        <p:tgtEl>
                                          <p:spTgt spid="205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02" dur="500" tmFilter="0, 0; .2, .5; .8, .5; 1, 0"/>
                                        <p:tgtEl>
                                          <p:spTgt spid="205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250" autoRev="1" fill="hold"/>
                                        <p:tgtEl>
                                          <p:spTgt spid="205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 tmFilter="0, 0; .2, .5; .8, .5; 1, 0"/>
                                        <p:tgtEl>
                                          <p:spTgt spid="205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8" dur="250" autoRev="1" fill="hold"/>
                                        <p:tgtEl>
                                          <p:spTgt spid="205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 tmFilter="0, 0; .2, .5; .8, .5; 1, 0"/>
                                        <p:tgtEl>
                                          <p:spTgt spid="205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7" dur="250" autoRev="1" fill="hold"/>
                                        <p:tgtEl>
                                          <p:spTgt spid="205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 tmFilter="0, 0; .2, .5; .8, .5; 1, 0"/>
                                        <p:tgtEl>
                                          <p:spTgt spid="205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2" dur="250" autoRev="1" fill="hold"/>
                                        <p:tgtEl>
                                          <p:spTgt spid="205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 tmFilter="0, 0; .2, .5; .8, .5; 1, 0"/>
                                        <p:tgtEl>
                                          <p:spTgt spid="205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1" dur="250" autoRev="1" fill="hold"/>
                                        <p:tgtEl>
                                          <p:spTgt spid="205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 tmFilter="0, 0; .2, .5; .8, .5; 1, 0"/>
                                        <p:tgtEl>
                                          <p:spTgt spid="205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6" dur="250" autoRev="1" fill="hold"/>
                                        <p:tgtEl>
                                          <p:spTgt spid="205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 tmFilter="0, 0; .2, .5; .8, .5; 1, 0"/>
                                        <p:tgtEl>
                                          <p:spTgt spid="205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5" dur="250" autoRev="1" fill="hold"/>
                                        <p:tgtEl>
                                          <p:spTgt spid="205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 tmFilter="0, 0; .2, .5; .8, .5; 1, 0"/>
                                        <p:tgtEl>
                                          <p:spTgt spid="205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0" dur="250" autoRev="1" fill="hold"/>
                                        <p:tgtEl>
                                          <p:spTgt spid="205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8" dur="500" tmFilter="0, 0; .2, .5; .8, .5; 1, 0"/>
                                        <p:tgtEl>
                                          <p:spTgt spid="205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9" dur="250" autoRev="1" fill="hold"/>
                                        <p:tgtEl>
                                          <p:spTgt spid="205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 tmFilter="0, 0; .2, .5; .8, .5; 1, 0"/>
                                        <p:tgtEl>
                                          <p:spTgt spid="205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4" dur="250" autoRev="1" fill="hold"/>
                                        <p:tgtEl>
                                          <p:spTgt spid="2056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 tmFilter="0, 0; .2, .5; .8, .5; 1, 0"/>
                                        <p:tgtEl>
                                          <p:spTgt spid="205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3" dur="250" autoRev="1" fill="hold"/>
                                        <p:tgtEl>
                                          <p:spTgt spid="205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500" tmFilter="0, 0; .2, .5; .8, .5; 1, 0"/>
                                        <p:tgtEl>
                                          <p:spTgt spid="205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8" dur="250" autoRev="1" fill="hold"/>
                                        <p:tgtEl>
                                          <p:spTgt spid="205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500" tmFilter="0, 0; .2, .5; .8, .5; 1, 0"/>
                                        <p:tgtEl>
                                          <p:spTgt spid="205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7" dur="250" autoRev="1" fill="hold"/>
                                        <p:tgtEl>
                                          <p:spTgt spid="205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500" tmFilter="0, 0; .2, .5; .8, .5; 1, 0"/>
                                        <p:tgtEl>
                                          <p:spTgt spid="205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2" dur="250" autoRev="1" fill="hold"/>
                                        <p:tgtEl>
                                          <p:spTgt spid="205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500" tmFilter="0, 0; .2, .5; .8, .5; 1, 0"/>
                                        <p:tgtEl>
                                          <p:spTgt spid="205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1" dur="250" autoRev="1" fill="hold"/>
                                        <p:tgtEl>
                                          <p:spTgt spid="205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 tmFilter="0, 0; .2, .5; .8, .5; 1, 0"/>
                                        <p:tgtEl>
                                          <p:spTgt spid="205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6" dur="250" autoRev="1" fill="hold"/>
                                        <p:tgtEl>
                                          <p:spTgt spid="2056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4" dur="500" tmFilter="0, 0; .2, .5; .8, .5; 1, 0"/>
                                        <p:tgtEl>
                                          <p:spTgt spid="205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5" dur="250" autoRev="1" fill="hold"/>
                                        <p:tgtEl>
                                          <p:spTgt spid="205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500" tmFilter="0, 0; .2, .5; .8, .5; 1, 0"/>
                                        <p:tgtEl>
                                          <p:spTgt spid="205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0" dur="250" autoRev="1" fill="hold"/>
                                        <p:tgtEl>
                                          <p:spTgt spid="205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500" tmFilter="0, 0; .2, .5; .8, .5; 1, 0"/>
                                        <p:tgtEl>
                                          <p:spTgt spid="205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9" dur="250" autoRev="1" fill="hold"/>
                                        <p:tgtEl>
                                          <p:spTgt spid="205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500" tmFilter="0, 0; .2, .5; .8, .5; 1, 0"/>
                                        <p:tgtEl>
                                          <p:spTgt spid="205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4" dur="250" autoRev="1" fill="hold"/>
                                        <p:tgtEl>
                                          <p:spTgt spid="205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 nodeType="clickPar">
                      <p:stCondLst>
                        <p:cond delay="indefinite"/>
                      </p:stCondLst>
                      <p:childTnLst>
                        <p:par>
                          <p:cTn id="2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 nodeType="clickPar">
                      <p:stCondLst>
                        <p:cond delay="indefinite"/>
                      </p:stCondLst>
                      <p:childTnLst>
                        <p:par>
                          <p:cTn id="2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2" dur="500" tmFilter="0, 0; .2, .5; .8, .5; 1, 0"/>
                                        <p:tgtEl>
                                          <p:spTgt spid="205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3" dur="250" autoRev="1" fill="hold"/>
                                        <p:tgtEl>
                                          <p:spTgt spid="205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 nodeType="clickPar">
                      <p:stCondLst>
                        <p:cond delay="indefinite"/>
                      </p:stCondLst>
                      <p:childTnLst>
                        <p:par>
                          <p:cTn id="2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500" tmFilter="0, 0; .2, .5; .8, .5; 1, 0"/>
                                        <p:tgtEl>
                                          <p:spTgt spid="205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8" dur="250" autoRev="1" fill="hold"/>
                                        <p:tgtEl>
                                          <p:spTgt spid="205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 nodeType="clickPar">
                      <p:stCondLst>
                        <p:cond delay="indefinite"/>
                      </p:stCondLst>
                      <p:childTnLst>
                        <p:par>
                          <p:cTn id="2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500" tmFilter="0, 0; .2, .5; .8, .5; 1, 0"/>
                                        <p:tgtEl>
                                          <p:spTgt spid="205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7" dur="250" autoRev="1" fill="hold"/>
                                        <p:tgtEl>
                                          <p:spTgt spid="205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500" tmFilter="0, 0; .2, .5; .8, .5; 1, 0"/>
                                        <p:tgtEl>
                                          <p:spTgt spid="205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2" dur="250" autoRev="1" fill="hold"/>
                                        <p:tgtEl>
                                          <p:spTgt spid="2057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3" grpId="0"/>
      <p:bldP spid="20544" grpId="0"/>
      <p:bldP spid="20545" grpId="0"/>
      <p:bldP spid="20546" grpId="0"/>
      <p:bldP spid="20547" grpId="0"/>
      <p:bldP spid="20548" grpId="0"/>
      <p:bldP spid="20556" grpId="0"/>
      <p:bldP spid="20558" grpId="0"/>
      <p:bldP spid="20558" grpId="1"/>
      <p:bldP spid="20558" grpId="2"/>
      <p:bldP spid="20559" grpId="0"/>
      <p:bldP spid="20559" grpId="1"/>
      <p:bldP spid="20559" grpId="2"/>
      <p:bldP spid="20560" grpId="0"/>
      <p:bldP spid="20560" grpId="1"/>
      <p:bldP spid="20560" grpId="2"/>
      <p:bldP spid="20561" grpId="0"/>
      <p:bldP spid="20561" grpId="1"/>
      <p:bldP spid="20561" grpId="2"/>
      <p:bldP spid="20562" grpId="0"/>
      <p:bldP spid="20562" grpId="1"/>
      <p:bldP spid="20562" grpId="2"/>
      <p:bldP spid="20563" grpId="0"/>
      <p:bldP spid="20563" grpId="1"/>
      <p:bldP spid="20563" grpId="2"/>
      <p:bldP spid="20564" grpId="0"/>
      <p:bldP spid="20564" grpId="1"/>
      <p:bldP spid="20564" grpId="2"/>
      <p:bldP spid="20565" grpId="0"/>
      <p:bldP spid="20565" grpId="1"/>
      <p:bldP spid="20565" grpId="2"/>
      <p:bldP spid="20566" grpId="0"/>
      <p:bldP spid="20566" grpId="1"/>
      <p:bldP spid="20567" grpId="0"/>
      <p:bldP spid="20567" grpId="1"/>
      <p:bldP spid="20568" grpId="0"/>
      <p:bldP spid="20568" grpId="1"/>
      <p:bldP spid="20569" grpId="0"/>
      <p:bldP spid="20569" grpId="1"/>
      <p:bldP spid="20570" grpId="0"/>
      <p:bldP spid="20570" grpId="1"/>
      <p:bldP spid="20571" grpId="0"/>
      <p:bldP spid="20571" grpId="1"/>
      <p:bldP spid="20572" grpId="0"/>
      <p:bldP spid="20572" grpId="1"/>
      <p:bldP spid="20573" grpId="0"/>
      <p:bldP spid="20573" grpId="1"/>
      <p:bldP spid="20574" grpId="0"/>
      <p:bldP spid="20574" grpId="1"/>
      <p:bldP spid="20575" grpId="0"/>
      <p:bldP spid="20575" grpId="1"/>
      <p:bldP spid="20576" grpId="0"/>
      <p:bldP spid="20576" grpId="1"/>
      <p:bldP spid="20577" grpId="0"/>
      <p:bldP spid="20577" grpId="1"/>
      <p:bldP spid="20578" grpId="0"/>
      <p:bldP spid="20579" grpId="0"/>
      <p:bldP spid="20580" grpId="0"/>
      <p:bldP spid="20581" grpId="0"/>
    </p:bldLst>
  </p:timing>
</p:sld>
</file>

<file path=ppt/theme/theme1.xml><?xml version="1.0" encoding="utf-8"?>
<a:theme xmlns:a="http://schemas.openxmlformats.org/drawingml/2006/main" name="Океан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432</TotalTime>
  <Words>968</Words>
  <Application>Microsoft Office PowerPoint</Application>
  <PresentationFormat>Экран (4:3)</PresentationFormat>
  <Paragraphs>359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5" baseType="lpstr">
      <vt:lpstr>Tahoma</vt:lpstr>
      <vt:lpstr>Arial</vt:lpstr>
      <vt:lpstr>Wingdings</vt:lpstr>
      <vt:lpstr>Times New Roman</vt:lpstr>
      <vt:lpstr>+mj-lt</vt:lpstr>
      <vt:lpstr>Symbol</vt:lpstr>
      <vt:lpstr>Cambria Math</vt:lpstr>
      <vt:lpstr>Monotype Corsiva</vt:lpstr>
      <vt:lpstr>Lucida Sans Unicode</vt:lpstr>
      <vt:lpstr>Океан</vt:lpstr>
      <vt:lpstr>MULOHAZA. MULOHAZALAR USTIDA AMALLAR. FORMULA</vt:lpstr>
      <vt:lpstr>БББ жадвали</vt:lpstr>
      <vt:lpstr>Коньюнкция</vt:lpstr>
      <vt:lpstr>             Дизьюнкция</vt:lpstr>
      <vt:lpstr>             Импликация</vt:lpstr>
      <vt:lpstr>            Эквиваленция</vt:lpstr>
      <vt:lpstr>                  Инкор</vt:lpstr>
      <vt:lpstr>        Мантиқ амаллари</vt:lpstr>
      <vt:lpstr>Презентация PowerPoint</vt:lpstr>
      <vt:lpstr> (A \/ B)  ( A  C)  B формуланинг ростлик жадвалини тузинг.</vt:lpstr>
      <vt:lpstr>Презентация PowerPoint</vt:lpstr>
      <vt:lpstr>Презентация PowerPoint</vt:lpstr>
      <vt:lpstr>Презентация PowerPoint</vt:lpstr>
      <vt:lpstr>Презентация PowerPoint</vt:lpstr>
      <vt:lpstr>Қуйидаги формулалар ростлик жадвалини тузинг ва уларнинг турини аниқланг: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Коньюнкция</dc:title>
  <dc:creator>Solijon</dc:creator>
  <cp:lastModifiedBy>Home</cp:lastModifiedBy>
  <cp:revision>20</cp:revision>
  <dcterms:created xsi:type="dcterms:W3CDTF">2003-08-27T16:59:18Z</dcterms:created>
  <dcterms:modified xsi:type="dcterms:W3CDTF">2016-05-15T18:35:01Z</dcterms:modified>
</cp:coreProperties>
</file>