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0"/>
  </p:notesMasterIdLst>
  <p:handoutMasterIdLst>
    <p:handoutMasterId r:id="rId11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3" r:id="rId9"/>
  </p:sldIdLst>
  <p:sldSz cx="9144000" cy="6858000" type="screen4x3"/>
  <p:notesSz cx="6834188" cy="9979025"/>
  <p:defaultTextStyle>
    <a:defPPr>
      <a:defRPr lang="uz-Cyrl-U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24" autoAdjust="0"/>
  </p:normalViewPr>
  <p:slideViewPr>
    <p:cSldViewPr>
      <p:cViewPr varScale="1">
        <p:scale>
          <a:sx n="48" d="100"/>
          <a:sy n="48" d="100"/>
        </p:scale>
        <p:origin x="-114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19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z-Cyrl-UZ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71125" y="0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FE481B-29AC-4A0E-BF53-F5293A916F5A}" type="datetimeFigureOut">
              <a:rPr lang="uz-Cyrl-UZ" smtClean="0"/>
              <a:t>20.04.2016</a:t>
            </a:fld>
            <a:endParaRPr lang="uz-Cyrl-UZ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78342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z-Cyrl-UZ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71125" y="9478342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3D5BB5-79B7-4DE1-BD7C-B0FC2BD3D825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0652460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z-Cyrl-UZ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71125" y="0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1A6217-F92F-4BC8-899F-0BF9F0032773}" type="datetimeFigureOut">
              <a:rPr lang="uz-Cyrl-UZ" smtClean="0"/>
              <a:t>20.04.2016</a:t>
            </a:fld>
            <a:endParaRPr lang="uz-Cyrl-UZ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47713"/>
            <a:ext cx="4991100" cy="3743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z-Cyrl-UZ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3419" y="4740037"/>
            <a:ext cx="5467350" cy="4490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78342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71125" y="9478342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9549E1-B174-4C8A-ADB1-B9C7537FDC61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475827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z-Cyrl-U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9549E1-B174-4C8A-ADB1-B9C7537FDC61}" type="slidenum">
              <a:rPr lang="uz-Cyrl-UZ" smtClean="0"/>
              <a:t>1</a:t>
            </a:fld>
            <a:endParaRPr lang="uz-Cyrl-U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r>
              <a:rPr lang="uz-Cyrl-UZ" smtClean="0"/>
              <a:t>20.04.2012</a:t>
            </a:r>
            <a:endParaRPr lang="uz-Cyrl-UZ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uz-Cyrl-UZ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17944FE-8C6D-4919-AE88-8C32418F4278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uz-Cyrl-UZ" smtClean="0"/>
              <a:t>20.04.2012</a:t>
            </a:r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944FE-8C6D-4919-AE88-8C32418F4278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uz-Cyrl-UZ" smtClean="0"/>
              <a:t>20.04.2012</a:t>
            </a:r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944FE-8C6D-4919-AE88-8C32418F4278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r>
              <a:rPr lang="uz-Cyrl-UZ" smtClean="0"/>
              <a:t>20.04.2012</a:t>
            </a:r>
            <a:endParaRPr lang="uz-Cyrl-UZ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17944FE-8C6D-4919-AE88-8C32418F4278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uz-Cyrl-U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r>
              <a:rPr lang="uz-Cyrl-UZ" smtClean="0"/>
              <a:t>20.04.2012</a:t>
            </a:r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uz-Cyrl-UZ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17944FE-8C6D-4919-AE88-8C32418F4278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uz-Cyrl-UZ" smtClean="0"/>
              <a:t>20.04.2012</a:t>
            </a:r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944FE-8C6D-4919-AE88-8C32418F4278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uz-Cyrl-UZ" smtClean="0"/>
              <a:t>20.04.2012</a:t>
            </a:r>
            <a:endParaRPr lang="uz-Cyrl-UZ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944FE-8C6D-4919-AE88-8C32418F4278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uz-Cyrl-UZ" smtClean="0"/>
              <a:t>20.04.2012</a:t>
            </a:r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17944FE-8C6D-4919-AE88-8C32418F4278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uz-Cyrl-U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uz-Cyrl-UZ" smtClean="0"/>
              <a:t>20.04.2012</a:t>
            </a:r>
            <a:endParaRPr lang="uz-Cyrl-UZ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944FE-8C6D-4919-AE88-8C32418F4278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r>
              <a:rPr lang="uz-Cyrl-UZ" smtClean="0"/>
              <a:t>20.04.2012</a:t>
            </a:r>
            <a:endParaRPr lang="uz-Cyrl-UZ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17944FE-8C6D-4919-AE88-8C32418F4278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uz-Cyrl-U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uz-Cyrl-UZ" smtClean="0"/>
              <a:t>20.04.2012</a:t>
            </a:r>
            <a:endParaRPr lang="uz-Cyrl-UZ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17944FE-8C6D-4919-AE88-8C32418F4278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uz-Cyrl-U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uz-Cyrl-UZ" smtClean="0"/>
              <a:t>20.04.2012</a:t>
            </a:r>
            <a:endParaRPr lang="uz-Cyrl-UZ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uz-Cyrl-UZ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17944FE-8C6D-4919-AE88-8C32418F4278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428604"/>
            <a:ext cx="8043890" cy="6045348"/>
          </a:xfrm>
        </p:spPr>
        <p:txBody>
          <a:bodyPr/>
          <a:lstStyle/>
          <a:p>
            <a:pPr algn="just"/>
            <a:r>
              <a:rPr lang="en-US" dirty="0" smtClean="0"/>
              <a:t>      </a:t>
            </a:r>
            <a:r>
              <a:rPr lang="uz-Cyrl-UZ" dirty="0" smtClean="0"/>
              <a:t>ℱ − kommutativ halqa yoki maydon bo’lsin, uning elementlarini skalyarlar deb ataymiz. 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uz-Cyrl-UZ" dirty="0" smtClean="0"/>
          </a:p>
          <a:p>
            <a:endParaRPr lang="en-US" dirty="0" smtClean="0"/>
          </a:p>
          <a:p>
            <a:pPr algn="just"/>
            <a:r>
              <a:rPr lang="en-US" dirty="0" smtClean="0"/>
              <a:t>      </a:t>
            </a:r>
            <a:r>
              <a:rPr lang="uz-Cyrl-UZ" dirty="0" smtClean="0"/>
              <a:t>ℱ ustidagi matritsa bo’lsin (</a:t>
            </a:r>
            <a:r>
              <a:rPr lang="en-US" i="1" dirty="0" err="1" smtClean="0"/>
              <a:t>A∈F</a:t>
            </a:r>
            <a:r>
              <a:rPr lang="en-US" i="1" baseline="30000" dirty="0" err="1" smtClean="0"/>
              <a:t>n×n</a:t>
            </a:r>
            <a:r>
              <a:rPr lang="en-US" dirty="0" smtClean="0"/>
              <a:t>)</a:t>
            </a:r>
            <a:r>
              <a:rPr lang="uz-Cyrl-UZ" dirty="0" smtClean="0"/>
              <a:t>.</a:t>
            </a:r>
            <a:r>
              <a:rPr lang="en-US" dirty="0" smtClean="0"/>
              <a:t>                     </a:t>
            </a:r>
            <a:r>
              <a:rPr lang="uz-Cyrl-UZ" i="1" dirty="0" smtClean="0"/>
              <a:t>S</a:t>
            </a:r>
            <a:r>
              <a:rPr lang="uz-Cyrl-UZ" i="1" baseline="-25000" dirty="0" smtClean="0"/>
              <a:t>n</a:t>
            </a:r>
            <a:r>
              <a:rPr lang="uz-Cyrl-UZ" i="1" dirty="0" smtClean="0"/>
              <a:t> </a:t>
            </a:r>
            <a:r>
              <a:rPr lang="en-US" i="1" dirty="0" smtClean="0"/>
              <a:t>−</a:t>
            </a:r>
            <a:r>
              <a:rPr lang="en-US" dirty="0" smtClean="0"/>
              <a:t> </a:t>
            </a:r>
            <a:r>
              <a:rPr lang="uz-Cyrl-UZ" i="1" dirty="0" smtClean="0"/>
              <a:t>{1,2,…,n}</a:t>
            </a:r>
            <a:r>
              <a:rPr lang="uz-Cyrl-UZ" dirty="0" smtClean="0"/>
              <a:t> to’plamdagi barcha o’rniga qo’yishlar to’plami bo’lsin. </a:t>
            </a:r>
          </a:p>
          <a:p>
            <a:endParaRPr lang="uz-Cyrl-UZ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2000"/>
          </a:blip>
          <a:srcRect/>
          <a:stretch>
            <a:fillRect/>
          </a:stretch>
        </p:blipFill>
        <p:spPr bwMode="auto">
          <a:xfrm>
            <a:off x="3000364" y="1643050"/>
            <a:ext cx="3003319" cy="1368000"/>
          </a:xfrm>
          <a:prstGeom prst="rect">
            <a:avLst/>
          </a:prstGeom>
          <a:noFill/>
        </p:spPr>
      </p:pic>
      <p:sp>
        <p:nvSpPr>
          <p:cNvPr id="10" name="Дата 9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uz-Cyrl-UZ" smtClean="0"/>
              <a:t>20.04.2012</a:t>
            </a:r>
            <a:endParaRPr lang="uz-Cyrl-UZ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17944FE-8C6D-4919-AE88-8C32418F4278}" type="slidenum">
              <a:rPr lang="uz-Cyrl-UZ" smtClean="0"/>
              <a:pPr/>
              <a:t>1</a:t>
            </a:fld>
            <a:endParaRPr lang="uz-Cyrl-UZ"/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285728"/>
            <a:ext cx="8286808" cy="618822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      </a:t>
            </a:r>
            <a:r>
              <a:rPr lang="uz-Cyrl-UZ" dirty="0" smtClean="0"/>
              <a:t>A matrisaning har bir satri va ustunidan bittadan olingan elementlar ko’paytmasidan tuzilgan barcha ko’paytmalar to’plamini M(A) deb belgilaymiz. M(A) to’plamning har bir elementi </a:t>
            </a:r>
            <a:r>
              <a:rPr lang="uz-Cyrl-UZ" i="1" dirty="0" smtClean="0"/>
              <a:t>n</a:t>
            </a:r>
            <a:r>
              <a:rPr lang="uz-Cyrl-UZ" dirty="0" smtClean="0"/>
              <a:t> ta ko’paytuvchidan iborat bo’lib, uni </a:t>
            </a:r>
            <a:endParaRPr lang="en-US" dirty="0" smtClean="0"/>
          </a:p>
          <a:p>
            <a:pPr algn="just"/>
            <a:endParaRPr lang="uz-Cyrl-UZ" dirty="0" smtClean="0"/>
          </a:p>
          <a:p>
            <a:pPr algn="just">
              <a:buNone/>
            </a:pPr>
            <a:r>
              <a:rPr lang="en-US" dirty="0" smtClean="0"/>
              <a:t>   </a:t>
            </a:r>
            <a:r>
              <a:rPr lang="uz-Cyrl-UZ" dirty="0" smtClean="0"/>
              <a:t>ko’rinishida yozish mumkin. (1) elementga </a:t>
            </a:r>
            <a:r>
              <a:rPr lang="uz-Cyrl-UZ" i="1" dirty="0" smtClean="0"/>
              <a:t>{1,2,…,n}</a:t>
            </a:r>
            <a:r>
              <a:rPr lang="uz-Cyrl-UZ" dirty="0" smtClean="0"/>
              <a:t> to’plamdagi</a:t>
            </a:r>
            <a:endParaRPr lang="en-US" dirty="0" smtClean="0"/>
          </a:p>
          <a:p>
            <a:pPr algn="just"/>
            <a:endParaRPr lang="uz-Cyrl-UZ" dirty="0" smtClean="0"/>
          </a:p>
          <a:p>
            <a:pPr algn="just">
              <a:buNone/>
            </a:pPr>
            <a:r>
              <a:rPr lang="en-US" dirty="0" smtClean="0"/>
              <a:t>    </a:t>
            </a:r>
            <a:r>
              <a:rPr lang="uz-Cyrl-UZ" dirty="0" smtClean="0"/>
              <a:t>o’rniga qo’yishni mos qo’yamiz. Aksincha, </a:t>
            </a:r>
            <a:r>
              <a:rPr lang="uz-Cyrl-UZ" i="1" dirty="0" smtClean="0"/>
              <a:t>S</a:t>
            </a:r>
            <a:r>
              <a:rPr lang="uz-Cyrl-UZ" i="1" baseline="-25000" dirty="0" smtClean="0"/>
              <a:t>n</a:t>
            </a:r>
            <a:r>
              <a:rPr lang="uz-Cyrl-UZ" dirty="0" smtClean="0"/>
              <a:t> to’plamdagi har bir </a:t>
            </a:r>
            <a:endParaRPr lang="en-US" dirty="0" smtClean="0"/>
          </a:p>
          <a:p>
            <a:pPr algn="just"/>
            <a:endParaRPr lang="uz-Cyrl-UZ" dirty="0" smtClean="0"/>
          </a:p>
          <a:p>
            <a:pPr algn="just">
              <a:buNone/>
            </a:pPr>
            <a:r>
              <a:rPr lang="en-US" dirty="0" smtClean="0"/>
              <a:t>    </a:t>
            </a:r>
            <a:r>
              <a:rPr lang="uz-Cyrl-UZ" dirty="0" smtClean="0"/>
              <a:t>τ o’rniga qo’yishga M(A) to’plamning yagona elementi, ya’ni </a:t>
            </a:r>
            <a:endParaRPr lang="en-US" dirty="0" smtClean="0"/>
          </a:p>
          <a:p>
            <a:pPr algn="just">
              <a:buNone/>
            </a:pPr>
            <a:endParaRPr lang="uz-Cyrl-UZ" dirty="0" smtClean="0"/>
          </a:p>
          <a:p>
            <a:pPr algn="just">
              <a:buNone/>
            </a:pPr>
            <a:r>
              <a:rPr lang="en-US" dirty="0" smtClean="0"/>
              <a:t>   </a:t>
            </a:r>
            <a:r>
              <a:rPr lang="uz-Cyrl-UZ" dirty="0" smtClean="0"/>
              <a:t>element mos keladi. </a:t>
            </a:r>
          </a:p>
          <a:p>
            <a:pPr algn="just"/>
            <a:r>
              <a:rPr lang="en-US" dirty="0" smtClean="0"/>
              <a:t>     </a:t>
            </a:r>
            <a:r>
              <a:rPr lang="uz-Cyrl-UZ" dirty="0" smtClean="0"/>
              <a:t>Shunday qilib, </a:t>
            </a:r>
            <a:r>
              <a:rPr lang="uz-Cyrl-UZ" i="1" dirty="0" smtClean="0"/>
              <a:t>S</a:t>
            </a:r>
            <a:r>
              <a:rPr lang="uz-Cyrl-UZ" i="1" baseline="-25000" dirty="0" smtClean="0"/>
              <a:t>n</a:t>
            </a:r>
            <a:r>
              <a:rPr lang="uz-Cyrl-UZ" dirty="0" smtClean="0"/>
              <a:t> to’plamdagi har bir τ o’rniga qo’yishga M(A) to’plamning (4) elementini mos keltiruvchi akslantirish</a:t>
            </a:r>
            <a:r>
              <a:rPr lang="uz-Cyrl-UZ" i="1" dirty="0" smtClean="0"/>
              <a:t> S</a:t>
            </a:r>
            <a:r>
              <a:rPr lang="uz-Cyrl-UZ" i="1" baseline="-25000" dirty="0" smtClean="0"/>
              <a:t>n</a:t>
            </a:r>
            <a:r>
              <a:rPr lang="uz-Cyrl-UZ" dirty="0" smtClean="0"/>
              <a:t> ni M(A) ga in’ektiv akslantirish bo’ladi. </a:t>
            </a:r>
          </a:p>
          <a:p>
            <a:pPr algn="just"/>
            <a:endParaRPr lang="uz-Cyrl-UZ" dirty="0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3993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8000"/>
          </a:blip>
          <a:srcRect/>
          <a:stretch>
            <a:fillRect/>
          </a:stretch>
        </p:blipFill>
        <p:spPr bwMode="auto">
          <a:xfrm>
            <a:off x="2643174" y="1571612"/>
            <a:ext cx="4474285" cy="432000"/>
          </a:xfrm>
          <a:prstGeom prst="rect">
            <a:avLst/>
          </a:prstGeom>
          <a:noFill/>
        </p:spPr>
      </p:pic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39939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3000"/>
          </a:blip>
          <a:srcRect/>
          <a:stretch>
            <a:fillRect/>
          </a:stretch>
        </p:blipFill>
        <p:spPr bwMode="auto">
          <a:xfrm>
            <a:off x="2786049" y="2428868"/>
            <a:ext cx="4045714" cy="576000"/>
          </a:xfrm>
          <a:prstGeom prst="rect">
            <a:avLst/>
          </a:prstGeom>
          <a:noFill/>
        </p:spPr>
      </p:pic>
      <p:sp>
        <p:nvSpPr>
          <p:cNvPr id="3994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39941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9000"/>
          </a:blip>
          <a:srcRect/>
          <a:stretch>
            <a:fillRect/>
          </a:stretch>
        </p:blipFill>
        <p:spPr bwMode="auto">
          <a:xfrm>
            <a:off x="2643174" y="3429000"/>
            <a:ext cx="3898047" cy="576000"/>
          </a:xfrm>
          <a:prstGeom prst="rect">
            <a:avLst/>
          </a:prstGeom>
          <a:noFill/>
        </p:spPr>
      </p:pic>
      <p:sp>
        <p:nvSpPr>
          <p:cNvPr id="3994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39943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8000"/>
          </a:blip>
          <a:srcRect/>
          <a:stretch>
            <a:fillRect/>
          </a:stretch>
        </p:blipFill>
        <p:spPr bwMode="auto">
          <a:xfrm>
            <a:off x="2928924" y="4357694"/>
            <a:ext cx="4366285" cy="432000"/>
          </a:xfrm>
          <a:prstGeom prst="rect">
            <a:avLst/>
          </a:prstGeom>
          <a:noFill/>
        </p:spPr>
      </p:pic>
      <p:sp>
        <p:nvSpPr>
          <p:cNvPr id="13" name="Дата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uz-Cyrl-UZ" smtClean="0"/>
              <a:t>20.04.2012</a:t>
            </a:r>
            <a:endParaRPr lang="uz-Cyrl-UZ"/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17944FE-8C6D-4919-AE88-8C32418F4278}" type="slidenum">
              <a:rPr lang="uz-Cyrl-UZ" smtClean="0"/>
              <a:pPr/>
              <a:t>2</a:t>
            </a:fld>
            <a:endParaRPr lang="uz-Cyrl-UZ"/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357166"/>
            <a:ext cx="8115328" cy="6116786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    </a:t>
            </a:r>
            <a:r>
              <a:rPr lang="uz-Cyrl-UZ" b="1" dirty="0" smtClean="0">
                <a:solidFill>
                  <a:srgbClr val="C00000"/>
                </a:solidFill>
              </a:rPr>
              <a:t>TA’RIF</a:t>
            </a:r>
            <a:r>
              <a:rPr lang="uz-Cyrl-UZ" dirty="0" smtClean="0"/>
              <a:t>. </a:t>
            </a:r>
            <a:r>
              <a:rPr lang="en-US" dirty="0" smtClean="0"/>
              <a:t>A </a:t>
            </a:r>
            <a:r>
              <a:rPr lang="uz-Cyrl-UZ" dirty="0" smtClean="0"/>
              <a:t>matrisaning determinanti deb, </a:t>
            </a:r>
            <a:endParaRPr lang="en-US" dirty="0" smtClean="0"/>
          </a:p>
          <a:p>
            <a:endParaRPr lang="en-US" dirty="0" smtClean="0"/>
          </a:p>
          <a:p>
            <a:endParaRPr lang="uz-Cyrl-UZ" dirty="0" smtClean="0"/>
          </a:p>
          <a:p>
            <a:pPr algn="just">
              <a:buNone/>
            </a:pPr>
            <a:r>
              <a:rPr lang="en-US" dirty="0" smtClean="0"/>
              <a:t>    </a:t>
            </a:r>
            <a:r>
              <a:rPr lang="uz-Cyrl-UZ" dirty="0" smtClean="0"/>
              <a:t>yig’indiga aytiladi.  Bu yig’indi </a:t>
            </a:r>
            <a:r>
              <a:rPr lang="uz-Cyrl-UZ" i="1" dirty="0" smtClean="0"/>
              <a:t>n</a:t>
            </a:r>
            <a:r>
              <a:rPr lang="uz-Cyrl-UZ" dirty="0" smtClean="0"/>
              <a:t>! ta qo’shiluvchidan iborat va </a:t>
            </a:r>
            <a:r>
              <a:rPr lang="uz-Cyrl-UZ" i="1" dirty="0" smtClean="0"/>
              <a:t>S</a:t>
            </a:r>
            <a:r>
              <a:rPr lang="uz-Cyrl-UZ" i="1" baseline="-25000" dirty="0" smtClean="0"/>
              <a:t>n</a:t>
            </a:r>
            <a:r>
              <a:rPr lang="uz-Cyrl-UZ" dirty="0" smtClean="0"/>
              <a:t> to’plamdagi har bir τ o’rniga qo’yishga aniq bitta qo’shiluvchi mos keladi. </a:t>
            </a:r>
          </a:p>
          <a:p>
            <a:r>
              <a:rPr lang="en-US" dirty="0" smtClean="0"/>
              <a:t>     </a:t>
            </a:r>
            <a:r>
              <a:rPr lang="uz-Cyrl-UZ" dirty="0" smtClean="0"/>
              <a:t>A matrisaning determinantini |A| yoki det</a:t>
            </a:r>
            <a:r>
              <a:rPr lang="uz-Cyrl-UZ" i="1" dirty="0" smtClean="0"/>
              <a:t> A</a:t>
            </a:r>
            <a:r>
              <a:rPr lang="uz-Cyrl-UZ" dirty="0" smtClean="0"/>
              <a:t>  yoki </a:t>
            </a:r>
            <a:endParaRPr lang="en-US" dirty="0" smtClean="0"/>
          </a:p>
          <a:p>
            <a:endParaRPr lang="en-US" dirty="0" smtClean="0"/>
          </a:p>
          <a:p>
            <a:endParaRPr lang="uz-Cyrl-UZ" dirty="0" smtClean="0"/>
          </a:p>
          <a:p>
            <a:pPr>
              <a:buNone/>
            </a:pPr>
            <a:r>
              <a:rPr lang="en-US" dirty="0" smtClean="0"/>
              <a:t>       </a:t>
            </a:r>
          </a:p>
          <a:p>
            <a:pPr>
              <a:buNone/>
            </a:pPr>
            <a:r>
              <a:rPr lang="en-US" dirty="0" smtClean="0"/>
              <a:t>     </a:t>
            </a:r>
          </a:p>
          <a:p>
            <a:pPr>
              <a:buNone/>
            </a:pPr>
            <a:r>
              <a:rPr lang="en-US" dirty="0" smtClean="0"/>
              <a:t>       </a:t>
            </a:r>
            <a:r>
              <a:rPr lang="uz-Cyrl-UZ" dirty="0" smtClean="0"/>
              <a:t>kabi belgilanadi.</a:t>
            </a:r>
          </a:p>
          <a:p>
            <a:endParaRPr lang="uz-Cyrl-UZ" dirty="0"/>
          </a:p>
        </p:txBody>
      </p:sp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4096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1000"/>
          </a:blip>
          <a:srcRect/>
          <a:stretch>
            <a:fillRect/>
          </a:stretch>
        </p:blipFill>
        <p:spPr bwMode="auto">
          <a:xfrm>
            <a:off x="2714607" y="1428736"/>
            <a:ext cx="4381710" cy="864000"/>
          </a:xfrm>
          <a:prstGeom prst="rect">
            <a:avLst/>
          </a:prstGeom>
          <a:noFill/>
        </p:spPr>
      </p:pic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2000"/>
          </a:blip>
          <a:srcRect/>
          <a:stretch>
            <a:fillRect/>
          </a:stretch>
        </p:blipFill>
        <p:spPr bwMode="auto">
          <a:xfrm>
            <a:off x="3929050" y="4000504"/>
            <a:ext cx="2226982" cy="1368000"/>
          </a:xfrm>
          <a:prstGeom prst="rect">
            <a:avLst/>
          </a:prstGeom>
          <a:noFill/>
        </p:spPr>
      </p:pic>
      <p:sp>
        <p:nvSpPr>
          <p:cNvPr id="9" name="Дата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uz-Cyrl-UZ" dirty="0" smtClean="0"/>
              <a:t>20.04.2012</a:t>
            </a:r>
            <a:endParaRPr lang="uz-Cyrl-UZ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17944FE-8C6D-4919-AE88-8C32418F4278}" type="slidenum">
              <a:rPr lang="uz-Cyrl-UZ" smtClean="0"/>
              <a:pPr/>
              <a:t>3</a:t>
            </a:fld>
            <a:endParaRPr lang="uz-Cyrl-UZ"/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258204" cy="6188224"/>
          </a:xfrm>
        </p:spPr>
        <p:txBody>
          <a:bodyPr/>
          <a:lstStyle/>
          <a:p>
            <a:r>
              <a:rPr lang="uz-Cyrl-UZ" dirty="0" smtClean="0"/>
              <a:t>Agar </a:t>
            </a:r>
            <a:r>
              <a:rPr lang="uz-Cyrl-UZ" i="1" dirty="0" smtClean="0"/>
              <a:t>n=1</a:t>
            </a:r>
            <a:r>
              <a:rPr lang="uz-Cyrl-UZ" dirty="0" smtClean="0"/>
              <a:t> bo’lsa,  </a:t>
            </a:r>
            <a:endParaRPr lang="en-US" dirty="0" smtClean="0"/>
          </a:p>
          <a:p>
            <a:endParaRPr lang="en-US" i="1" dirty="0" smtClean="0"/>
          </a:p>
          <a:p>
            <a:r>
              <a:rPr lang="uz-Cyrl-UZ" i="1" dirty="0" smtClean="0"/>
              <a:t>n=2</a:t>
            </a:r>
            <a:r>
              <a:rPr lang="uz-Cyrl-UZ" dirty="0" smtClean="0"/>
              <a:t> bo’lsa, 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uz-Cyrl-UZ" dirty="0" smtClean="0"/>
          </a:p>
          <a:p>
            <a:r>
              <a:rPr lang="uz-Cyrl-UZ" dirty="0" smtClean="0"/>
              <a:t>Agar </a:t>
            </a:r>
            <a:r>
              <a:rPr lang="uz-Cyrl-UZ" i="1" dirty="0" smtClean="0"/>
              <a:t>n=</a:t>
            </a:r>
            <a:r>
              <a:rPr lang="en-US" i="1" dirty="0" smtClean="0"/>
              <a:t>3</a:t>
            </a:r>
            <a:r>
              <a:rPr lang="uz-Cyrl-UZ" dirty="0" smtClean="0"/>
              <a:t> bo’lsa,</a:t>
            </a:r>
          </a:p>
          <a:p>
            <a:endParaRPr lang="uz-Cyrl-UZ" dirty="0"/>
          </a:p>
        </p:txBody>
      </p:sp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4198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4000"/>
          </a:blip>
          <a:srcRect/>
          <a:stretch>
            <a:fillRect/>
          </a:stretch>
        </p:blipFill>
        <p:spPr bwMode="auto">
          <a:xfrm>
            <a:off x="3071802" y="785794"/>
            <a:ext cx="2237760" cy="504000"/>
          </a:xfrm>
          <a:prstGeom prst="rect">
            <a:avLst/>
          </a:prstGeom>
          <a:noFill/>
        </p:spPr>
      </p:pic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4198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2000"/>
          </a:blip>
          <a:srcRect/>
          <a:stretch>
            <a:fillRect/>
          </a:stretch>
        </p:blipFill>
        <p:spPr bwMode="auto">
          <a:xfrm>
            <a:off x="2500298" y="1928802"/>
            <a:ext cx="4462246" cy="756000"/>
          </a:xfrm>
          <a:prstGeom prst="rect">
            <a:avLst/>
          </a:prstGeom>
          <a:noFill/>
        </p:spPr>
      </p:pic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41989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2000"/>
          </a:blip>
          <a:srcRect/>
          <a:stretch>
            <a:fillRect/>
          </a:stretch>
        </p:blipFill>
        <p:spPr bwMode="auto">
          <a:xfrm>
            <a:off x="928662" y="3714752"/>
            <a:ext cx="7656000" cy="1044000"/>
          </a:xfrm>
          <a:prstGeom prst="rect">
            <a:avLst/>
          </a:prstGeom>
          <a:noFill/>
        </p:spPr>
      </p:pic>
      <p:sp>
        <p:nvSpPr>
          <p:cNvPr id="419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41991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2000"/>
          </a:blip>
          <a:srcRect/>
          <a:stretch>
            <a:fillRect/>
          </a:stretch>
        </p:blipFill>
        <p:spPr bwMode="auto">
          <a:xfrm>
            <a:off x="1000100" y="5072074"/>
            <a:ext cx="7378560" cy="432000"/>
          </a:xfrm>
          <a:prstGeom prst="rect">
            <a:avLst/>
          </a:prstGeom>
          <a:noFill/>
        </p:spPr>
      </p:pic>
      <p:sp>
        <p:nvSpPr>
          <p:cNvPr id="13" name="Дата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uz-Cyrl-UZ" smtClean="0"/>
              <a:t>20.04.2012</a:t>
            </a:r>
            <a:endParaRPr lang="uz-Cyrl-UZ"/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17944FE-8C6D-4919-AE88-8C32418F4278}" type="slidenum">
              <a:rPr lang="uz-Cyrl-UZ" smtClean="0"/>
              <a:pPr/>
              <a:t>4</a:t>
            </a:fld>
            <a:endParaRPr lang="uz-Cyrl-UZ"/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186766" cy="6188224"/>
          </a:xfrm>
        </p:spPr>
        <p:txBody>
          <a:bodyPr/>
          <a:lstStyle/>
          <a:p>
            <a:pPr algn="just"/>
            <a:r>
              <a:rPr lang="en-US" dirty="0" smtClean="0"/>
              <a:t>  </a:t>
            </a:r>
            <a:r>
              <a:rPr lang="uz-Cyrl-UZ" dirty="0" smtClean="0">
                <a:solidFill>
                  <a:srgbClr val="C00000"/>
                </a:solidFill>
              </a:rPr>
              <a:t>TEOREMA.</a:t>
            </a:r>
            <a:r>
              <a:rPr lang="uz-Cyrl-UZ" dirty="0" smtClean="0"/>
              <a:t> Nol satrli (ustunli) matrisa determinanti nolga teng.</a:t>
            </a:r>
          </a:p>
          <a:p>
            <a:pPr algn="just"/>
            <a:r>
              <a:rPr lang="en-US" dirty="0" smtClean="0"/>
              <a:t>  </a:t>
            </a:r>
            <a:r>
              <a:rPr lang="uz-Cyrl-UZ" dirty="0" smtClean="0">
                <a:solidFill>
                  <a:srgbClr val="C00000"/>
                </a:solidFill>
              </a:rPr>
              <a:t>TA’RIF.</a:t>
            </a:r>
            <a:r>
              <a:rPr lang="uz-Cyrl-UZ" dirty="0" smtClean="0"/>
              <a:t> Agar matrisaning bosh diagonaldan tashqarida joylashgan barcha elementlari nolga teng bo’lsa, bunday kvadrat matrisani </a:t>
            </a:r>
            <a:r>
              <a:rPr lang="uz-Cyrl-UZ" i="1" dirty="0" smtClean="0">
                <a:solidFill>
                  <a:srgbClr val="C00000"/>
                </a:solidFill>
              </a:rPr>
              <a:t>diagonal </a:t>
            </a:r>
            <a:r>
              <a:rPr lang="uz-Cyrl-UZ" dirty="0" smtClean="0"/>
              <a:t>matrisa deyiladi.</a:t>
            </a:r>
          </a:p>
          <a:p>
            <a:pPr algn="just"/>
            <a:r>
              <a:rPr lang="en-US" dirty="0" smtClean="0"/>
              <a:t>  </a:t>
            </a:r>
            <a:r>
              <a:rPr lang="uz-Cyrl-UZ" dirty="0" smtClean="0">
                <a:solidFill>
                  <a:srgbClr val="C00000"/>
                </a:solidFill>
              </a:rPr>
              <a:t>TEOREMA.</a:t>
            </a:r>
            <a:r>
              <a:rPr lang="uz-Cyrl-UZ" dirty="0" smtClean="0"/>
              <a:t> Diagonal matrisaning determinanti uning diagonalidagi  elementlari ko’paytmasiga teng.</a:t>
            </a:r>
          </a:p>
          <a:p>
            <a:pPr algn="just"/>
            <a:r>
              <a:rPr lang="en-US" dirty="0" smtClean="0"/>
              <a:t>  </a:t>
            </a:r>
            <a:r>
              <a:rPr lang="uz-Cyrl-UZ" dirty="0" smtClean="0">
                <a:solidFill>
                  <a:srgbClr val="C00000"/>
                </a:solidFill>
              </a:rPr>
              <a:t>TA’RIF.</a:t>
            </a:r>
            <a:r>
              <a:rPr lang="uz-Cyrl-UZ" dirty="0" smtClean="0"/>
              <a:t> Agar matrisaning bosh diagonaldan yuqorida (pastda) joylashgan barcha elementlari nolga teng bo’lsa, bunday kvadrat matrisani </a:t>
            </a:r>
            <a:r>
              <a:rPr lang="uz-Cyrl-UZ" i="1" dirty="0" smtClean="0">
                <a:solidFill>
                  <a:srgbClr val="C00000"/>
                </a:solidFill>
              </a:rPr>
              <a:t>uchburchakli </a:t>
            </a:r>
            <a:r>
              <a:rPr lang="uz-Cyrl-UZ" dirty="0" smtClean="0"/>
              <a:t>matrisa deyiladi.</a:t>
            </a:r>
          </a:p>
          <a:p>
            <a:pPr algn="just"/>
            <a:r>
              <a:rPr lang="en-US" dirty="0" smtClean="0"/>
              <a:t>  </a:t>
            </a:r>
            <a:r>
              <a:rPr lang="uz-Cyrl-UZ" dirty="0" smtClean="0">
                <a:solidFill>
                  <a:srgbClr val="C00000"/>
                </a:solidFill>
              </a:rPr>
              <a:t>TEOREMA.</a:t>
            </a:r>
            <a:r>
              <a:rPr lang="uz-Cyrl-UZ" dirty="0" smtClean="0"/>
              <a:t> Uchburchakli matrisaning determinanti uning diagonalidagi  elementlari ko’paytmasiga teng.</a:t>
            </a:r>
          </a:p>
          <a:p>
            <a:pPr algn="just"/>
            <a:endParaRPr lang="uz-Cyrl-UZ" dirty="0"/>
          </a:p>
        </p:txBody>
      </p:sp>
      <p:sp>
        <p:nvSpPr>
          <p:cNvPr id="6" name="Дата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uz-Cyrl-UZ" smtClean="0"/>
              <a:t>20.04.2012</a:t>
            </a:r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17944FE-8C6D-4919-AE88-8C32418F4278}" type="slidenum">
              <a:rPr lang="uz-Cyrl-UZ" smtClean="0"/>
              <a:pPr/>
              <a:t>5</a:t>
            </a:fld>
            <a:endParaRPr lang="uz-Cyrl-UZ"/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14290"/>
            <a:ext cx="8258204" cy="625966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z-Cyrl-UZ" dirty="0" smtClean="0"/>
              <a:t>       </a:t>
            </a:r>
            <a:r>
              <a:rPr lang="uz-Cyrl-UZ" b="1" dirty="0" smtClean="0"/>
              <a:t>Determinanlarning eng ko’p uchraydigan xossalari:</a:t>
            </a:r>
          </a:p>
          <a:p>
            <a:pPr algn="just"/>
            <a:endParaRPr lang="en-US" b="1" i="1" dirty="0" smtClean="0">
              <a:solidFill>
                <a:srgbClr val="C00000"/>
              </a:solidFill>
            </a:endParaRPr>
          </a:p>
          <a:p>
            <a:pPr algn="just"/>
            <a:endParaRPr lang="en-US" b="1" i="1" dirty="0" smtClean="0">
              <a:solidFill>
                <a:srgbClr val="C00000"/>
              </a:solidFill>
            </a:endParaRPr>
          </a:p>
          <a:p>
            <a:pPr algn="just"/>
            <a:r>
              <a:rPr lang="uz-Cyrl-UZ" b="1" i="1" dirty="0" smtClean="0">
                <a:solidFill>
                  <a:srgbClr val="C00000"/>
                </a:solidFill>
              </a:rPr>
              <a:t>1− XOSSA</a:t>
            </a:r>
            <a:r>
              <a:rPr lang="uz-Cyrl-UZ" i="1" dirty="0" smtClean="0"/>
              <a:t>.</a:t>
            </a:r>
            <a:r>
              <a:rPr lang="uz-Cyrl-UZ" dirty="0" smtClean="0"/>
              <a:t> </a:t>
            </a:r>
            <a:r>
              <a:rPr lang="en-US" dirty="0" smtClean="0"/>
              <a:t>A </a:t>
            </a:r>
            <a:r>
              <a:rPr lang="uz-Cyrl-UZ" dirty="0" smtClean="0"/>
              <a:t>kvadrat matrisa va unga transponirlangan </a:t>
            </a:r>
            <a:r>
              <a:rPr lang="uz-Cyrl-UZ" i="1" baseline="30000" dirty="0" smtClean="0"/>
              <a:t>t</a:t>
            </a:r>
            <a:r>
              <a:rPr lang="uz-Cyrl-UZ" i="1" dirty="0" smtClean="0"/>
              <a:t>A</a:t>
            </a:r>
            <a:r>
              <a:rPr lang="uz-Cyrl-UZ" dirty="0" smtClean="0"/>
              <a:t> matrisaning determinantlari teng. </a:t>
            </a:r>
          </a:p>
          <a:p>
            <a:pPr algn="just"/>
            <a:r>
              <a:rPr lang="uz-Cyrl-UZ" b="1" i="1" dirty="0" smtClean="0">
                <a:solidFill>
                  <a:srgbClr val="C00000"/>
                </a:solidFill>
              </a:rPr>
              <a:t>2− XOSSA</a:t>
            </a:r>
            <a:r>
              <a:rPr lang="uz-Cyrl-UZ" i="1" dirty="0" smtClean="0"/>
              <a:t>.</a:t>
            </a:r>
            <a:r>
              <a:rPr lang="uz-Cyrl-UZ" dirty="0" smtClean="0"/>
              <a:t> Agar matrisaning ikkita satri (ustuni) o’rinlari almashtirilsa, uning determinantining ishorasi o’zgaradi.</a:t>
            </a:r>
          </a:p>
          <a:p>
            <a:pPr algn="just"/>
            <a:r>
              <a:rPr lang="uz-Cyrl-UZ" b="1" i="1" dirty="0" smtClean="0">
                <a:solidFill>
                  <a:srgbClr val="C00000"/>
                </a:solidFill>
              </a:rPr>
              <a:t>3− XOSSA</a:t>
            </a:r>
            <a:r>
              <a:rPr lang="uz-Cyrl-UZ" i="1" dirty="0" smtClean="0"/>
              <a:t>.</a:t>
            </a:r>
            <a:r>
              <a:rPr lang="uz-Cyrl-UZ" dirty="0" smtClean="0"/>
              <a:t> Ikkita satri (ustuni) bir xil bo’lgan matrisaning determinanti nolga teng. </a:t>
            </a:r>
          </a:p>
          <a:p>
            <a:endParaRPr lang="uz-Cyrl-UZ" dirty="0"/>
          </a:p>
        </p:txBody>
      </p:sp>
      <p:sp>
        <p:nvSpPr>
          <p:cNvPr id="6" name="Дата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uz-Cyrl-UZ" smtClean="0"/>
              <a:t>20.04.2012</a:t>
            </a:r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17944FE-8C6D-4919-AE88-8C32418F4278}" type="slidenum">
              <a:rPr lang="uz-Cyrl-UZ" smtClean="0"/>
              <a:pPr/>
              <a:t>6</a:t>
            </a:fld>
            <a:endParaRPr lang="uz-Cyrl-UZ"/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785794"/>
            <a:ext cx="8001056" cy="5688158"/>
          </a:xfrm>
        </p:spPr>
        <p:txBody>
          <a:bodyPr>
            <a:normAutofit lnSpcReduction="10000"/>
          </a:bodyPr>
          <a:lstStyle/>
          <a:p>
            <a:pPr algn="just"/>
            <a:r>
              <a:rPr lang="uz-Cyrl-UZ" b="1" i="1" dirty="0" smtClean="0">
                <a:solidFill>
                  <a:srgbClr val="C00000"/>
                </a:solidFill>
              </a:rPr>
              <a:t>4− XOSSA</a:t>
            </a:r>
            <a:r>
              <a:rPr lang="uz-Cyrl-UZ" i="1" dirty="0" smtClean="0"/>
              <a:t>.</a:t>
            </a:r>
            <a:r>
              <a:rPr lang="uz-Cyrl-UZ" dirty="0" smtClean="0"/>
              <a:t> Agar A  matrisaning biror satri (ustuni) ni λ skalyarga ko’paytirilsa, A  matrisaning determinanti λ skalyarga ko’paytiriladi.</a:t>
            </a:r>
          </a:p>
          <a:p>
            <a:pPr algn="just"/>
            <a:r>
              <a:rPr lang="uz-Cyrl-UZ" b="1" i="1" dirty="0" smtClean="0">
                <a:solidFill>
                  <a:srgbClr val="C00000"/>
                </a:solidFill>
              </a:rPr>
              <a:t>5− XOSSA</a:t>
            </a:r>
            <a:r>
              <a:rPr lang="uz-Cyrl-UZ" i="1" dirty="0" smtClean="0"/>
              <a:t>.</a:t>
            </a:r>
            <a:r>
              <a:rPr lang="uz-Cyrl-UZ" dirty="0" smtClean="0"/>
              <a:t> Agar matrisaning ikkita satri (ustuni) proportsional bo’lsa, uning determinanti nolga teng bo’ladi.</a:t>
            </a:r>
          </a:p>
          <a:p>
            <a:pPr algn="just"/>
            <a:r>
              <a:rPr lang="uz-Cyrl-UZ" b="1" i="1" dirty="0" smtClean="0">
                <a:solidFill>
                  <a:srgbClr val="C00000"/>
                </a:solidFill>
              </a:rPr>
              <a:t>6− XOSSA</a:t>
            </a:r>
            <a:r>
              <a:rPr lang="uz-Cyrl-UZ" i="1" dirty="0" smtClean="0"/>
              <a:t>.</a:t>
            </a:r>
            <a:r>
              <a:rPr lang="uz-Cyrl-UZ" dirty="0" smtClean="0"/>
              <a:t> Agar A kvadrat matrisaning </a:t>
            </a:r>
            <a:r>
              <a:rPr lang="uz-Cyrl-UZ" i="1" dirty="0" smtClean="0"/>
              <a:t>i -</a:t>
            </a:r>
            <a:r>
              <a:rPr lang="uz-Cyrl-UZ" dirty="0" smtClean="0"/>
              <a:t> satri (ustuni) ning har bir elementi </a:t>
            </a:r>
            <a:r>
              <a:rPr lang="uz-Cyrl-UZ" i="1" dirty="0" smtClean="0"/>
              <a:t>m </a:t>
            </a:r>
            <a:r>
              <a:rPr lang="uz-Cyrl-UZ" dirty="0" smtClean="0"/>
              <a:t>ta qo’shiluvchidan iborat yig’indidan iborat bo’lsa, A matrisaning determinanti  </a:t>
            </a:r>
            <a:r>
              <a:rPr lang="uz-Cyrl-UZ" i="1" dirty="0" smtClean="0"/>
              <a:t>m </a:t>
            </a:r>
            <a:r>
              <a:rPr lang="uz-Cyrl-UZ" dirty="0" smtClean="0"/>
              <a:t>ta determinant yig’indisiga teng bo’ladi, bunda birinchi determinant matrisasining </a:t>
            </a:r>
            <a:r>
              <a:rPr lang="uz-Cyrl-UZ" i="1" dirty="0" smtClean="0"/>
              <a:t>i -</a:t>
            </a:r>
            <a:r>
              <a:rPr lang="uz-Cyrl-UZ" dirty="0" smtClean="0"/>
              <a:t> satri (ustuni) da birinchi qo’shiluvchilar, ikkinchi determinant matrisasining </a:t>
            </a:r>
            <a:r>
              <a:rPr lang="uz-Cyrl-UZ" i="1" dirty="0" smtClean="0"/>
              <a:t>i -</a:t>
            </a:r>
            <a:r>
              <a:rPr lang="uz-Cyrl-UZ" dirty="0" smtClean="0"/>
              <a:t> satri (ustuni) da ikkinchi qo’shiluvchilar va h.k. qo’shiluvchilardan iborat bo’ladi, qolgan satrlar esa, A matrisaniki kabi bo’ladi.  </a:t>
            </a:r>
          </a:p>
          <a:p>
            <a:endParaRPr lang="uz-Cyrl-UZ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uz-Cyrl-UZ" smtClean="0"/>
              <a:t>20.04.2012</a:t>
            </a:r>
            <a:endParaRPr lang="uz-Cyrl-UZ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17944FE-8C6D-4919-AE88-8C32418F4278}" type="slidenum">
              <a:rPr lang="uz-Cyrl-UZ" smtClean="0"/>
              <a:pPr/>
              <a:t>7</a:t>
            </a:fld>
            <a:endParaRPr lang="uz-Cyrl-UZ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00108"/>
            <a:ext cx="7467600" cy="5473844"/>
          </a:xfrm>
        </p:spPr>
        <p:txBody>
          <a:bodyPr/>
          <a:lstStyle/>
          <a:p>
            <a:pPr algn="just"/>
            <a:r>
              <a:rPr lang="uz-Cyrl-UZ" b="1" i="1" dirty="0" smtClean="0">
                <a:solidFill>
                  <a:srgbClr val="C00000"/>
                </a:solidFill>
              </a:rPr>
              <a:t>7− XOSSA</a:t>
            </a:r>
            <a:r>
              <a:rPr lang="uz-Cyrl-UZ" i="1" dirty="0" smtClean="0"/>
              <a:t>.</a:t>
            </a:r>
            <a:r>
              <a:rPr lang="uz-Cyrl-UZ" dirty="0" smtClean="0"/>
              <a:t> Agar matrisa determinantining biror satri (ustuni) ga ixtiyoriy skalyarga ko’paytirilgan boshqa satr (ustun) ni qo’shilsa, u holda bu matrisa determinanti o’zgarmaydi.</a:t>
            </a:r>
          </a:p>
          <a:p>
            <a:pPr algn="just"/>
            <a:r>
              <a:rPr lang="uz-Cyrl-UZ" dirty="0" smtClean="0"/>
              <a:t> </a:t>
            </a:r>
            <a:r>
              <a:rPr lang="uz-Cyrl-UZ" b="1" i="1" dirty="0" smtClean="0">
                <a:solidFill>
                  <a:srgbClr val="C00000"/>
                </a:solidFill>
              </a:rPr>
              <a:t>8− XOSSA</a:t>
            </a:r>
            <a:r>
              <a:rPr lang="uz-Cyrl-UZ" i="1" dirty="0" smtClean="0"/>
              <a:t>.</a:t>
            </a:r>
            <a:r>
              <a:rPr lang="uz-Cyrl-UZ" dirty="0" smtClean="0"/>
              <a:t>  Agar matrisa determinantining biror satri (ustuni) ga boshqa satr (ustun) larning chiziqli kombinatsiyasini  qo’shilsa, u holda bu matrisa determinanti o’zgarmaydi.</a:t>
            </a:r>
          </a:p>
          <a:p>
            <a:pPr algn="just"/>
            <a:r>
              <a:rPr lang="uz-Cyrl-UZ" b="1" i="1" dirty="0" smtClean="0">
                <a:solidFill>
                  <a:srgbClr val="C00000"/>
                </a:solidFill>
              </a:rPr>
              <a:t>9− XOSSA</a:t>
            </a:r>
            <a:r>
              <a:rPr lang="uz-Cyrl-UZ" i="1" dirty="0" smtClean="0"/>
              <a:t>.</a:t>
            </a:r>
            <a:r>
              <a:rPr lang="uz-Cyrl-UZ" dirty="0" smtClean="0"/>
              <a:t> Agar matrisa determinantining biror satri (ustuni)  boshqa satr (ustun) larning chiziqli kombinatsiyasidan iborat bo’lsa, bu matrisa determinanti nolga teng bo’ladi.</a:t>
            </a:r>
          </a:p>
          <a:p>
            <a:pPr algn="just"/>
            <a:endParaRPr lang="uz-Cyrl-UZ" dirty="0"/>
          </a:p>
        </p:txBody>
      </p:sp>
      <p:sp>
        <p:nvSpPr>
          <p:cNvPr id="6" name="Дата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uz-Cyrl-UZ" smtClean="0"/>
              <a:t>20.04.2012</a:t>
            </a:r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17944FE-8C6D-4919-AE88-8C32418F4278}" type="slidenum">
              <a:rPr lang="uz-Cyrl-UZ" smtClean="0"/>
              <a:pPr/>
              <a:t>8</a:t>
            </a:fld>
            <a:endParaRPr lang="uz-Cyrl-UZ"/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62</TotalTime>
  <Words>582</Words>
  <Application>Microsoft Office PowerPoint</Application>
  <PresentationFormat>Экран (4:3)</PresentationFormat>
  <Paragraphs>69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Эркер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Home</cp:lastModifiedBy>
  <cp:revision>9</cp:revision>
  <dcterms:created xsi:type="dcterms:W3CDTF">2011-05-19T16:06:18Z</dcterms:created>
  <dcterms:modified xsi:type="dcterms:W3CDTF">2016-04-20T15:43:13Z</dcterms:modified>
</cp:coreProperties>
</file>