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1" r:id="rId6"/>
    <p:sldId id="260" r:id="rId7"/>
    <p:sldId id="262" r:id="rId8"/>
  </p:sldIdLst>
  <p:sldSz cx="9144000" cy="6858000" type="screen4x3"/>
  <p:notesSz cx="6858000" cy="9144000"/>
  <p:defaultTextStyle>
    <a:defPPr>
      <a:defRPr lang="uz-Cyrl-U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23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4CAA45D8-9D8D-4C9D-B1C7-DD8A49F19E2D}" type="datetimeFigureOut">
              <a:rPr lang="uz-Cyrl-UZ" smtClean="0"/>
              <a:t>20.04.2016</a:t>
            </a:fld>
            <a:endParaRPr lang="uz-Cyrl-UZ"/>
          </a:p>
        </p:txBody>
      </p:sp>
      <p:sp>
        <p:nvSpPr>
          <p:cNvPr id="17" name="Нижний колонтитул 16"/>
          <p:cNvSpPr>
            <a:spLocks noGrp="1"/>
          </p:cNvSpPr>
          <p:nvPr>
            <p:ph type="ftr" sz="quarter" idx="11"/>
          </p:nvPr>
        </p:nvSpPr>
        <p:spPr/>
        <p:txBody>
          <a:bodyPr/>
          <a:lstStyle/>
          <a:p>
            <a:endParaRPr lang="uz-Cyrl-UZ"/>
          </a:p>
        </p:txBody>
      </p:sp>
      <p:sp>
        <p:nvSpPr>
          <p:cNvPr id="29" name="Номер слайда 28"/>
          <p:cNvSpPr>
            <a:spLocks noGrp="1"/>
          </p:cNvSpPr>
          <p:nvPr>
            <p:ph type="sldNum" sz="quarter" idx="12"/>
          </p:nvPr>
        </p:nvSpPr>
        <p:spPr/>
        <p:txBody>
          <a:bodyPr/>
          <a:lstStyle/>
          <a:p>
            <a:fld id="{E5BA52C3-F20C-4E6D-B069-3322C53D7D2A}" type="slidenum">
              <a:rPr lang="uz-Cyrl-UZ" smtClean="0"/>
              <a:t>‹#›</a:t>
            </a:fld>
            <a:endParaRPr lang="uz-Cyrl-UZ"/>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CAA45D8-9D8D-4C9D-B1C7-DD8A49F19E2D}" type="datetimeFigureOut">
              <a:rPr lang="uz-Cyrl-UZ" smtClean="0"/>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E5BA52C3-F20C-4E6D-B069-3322C53D7D2A}" type="slidenum">
              <a:rPr lang="uz-Cyrl-UZ" smtClean="0"/>
              <a:t>‹#›</a:t>
            </a:fld>
            <a:endParaRPr lang="uz-Cyrl-U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CAA45D8-9D8D-4C9D-B1C7-DD8A49F19E2D}" type="datetimeFigureOut">
              <a:rPr lang="uz-Cyrl-UZ" smtClean="0"/>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E5BA52C3-F20C-4E6D-B069-3322C53D7D2A}" type="slidenum">
              <a:rPr lang="uz-Cyrl-UZ" smtClean="0"/>
              <a:t>‹#›</a:t>
            </a:fld>
            <a:endParaRPr lang="uz-Cyrl-U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CAA45D8-9D8D-4C9D-B1C7-DD8A49F19E2D}" type="datetimeFigureOut">
              <a:rPr lang="uz-Cyrl-UZ" smtClean="0"/>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E5BA52C3-F20C-4E6D-B069-3322C53D7D2A}" type="slidenum">
              <a:rPr lang="uz-Cyrl-UZ" smtClean="0"/>
              <a:t>‹#›</a:t>
            </a:fld>
            <a:endParaRPr lang="uz-Cyrl-U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4CAA45D8-9D8D-4C9D-B1C7-DD8A49F19E2D}" type="datetimeFigureOut">
              <a:rPr lang="uz-Cyrl-UZ" smtClean="0"/>
              <a:t>20.04.2016</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a:xfrm>
            <a:off x="7924800" y="6416675"/>
            <a:ext cx="762000" cy="365125"/>
          </a:xfrm>
        </p:spPr>
        <p:txBody>
          <a:bodyPr/>
          <a:lstStyle/>
          <a:p>
            <a:fld id="{E5BA52C3-F20C-4E6D-B069-3322C53D7D2A}" type="slidenum">
              <a:rPr lang="uz-Cyrl-UZ" smtClean="0"/>
              <a:t>‹#›</a:t>
            </a:fld>
            <a:endParaRPr lang="uz-Cyrl-U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4CAA45D8-9D8D-4C9D-B1C7-DD8A49F19E2D}" type="datetimeFigureOut">
              <a:rPr lang="uz-Cyrl-UZ" smtClean="0"/>
              <a:t>20.04.2016</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E5BA52C3-F20C-4E6D-B069-3322C53D7D2A}" type="slidenum">
              <a:rPr lang="uz-Cyrl-UZ" smtClean="0"/>
              <a:t>‹#›</a:t>
            </a:fld>
            <a:endParaRPr lang="uz-Cyrl-U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4CAA45D8-9D8D-4C9D-B1C7-DD8A49F19E2D}" type="datetimeFigureOut">
              <a:rPr lang="uz-Cyrl-UZ" smtClean="0"/>
              <a:t>20.04.2016</a:t>
            </a:fld>
            <a:endParaRPr lang="uz-Cyrl-UZ"/>
          </a:p>
        </p:txBody>
      </p:sp>
      <p:sp>
        <p:nvSpPr>
          <p:cNvPr id="8" name="Нижний колонтитул 7"/>
          <p:cNvSpPr>
            <a:spLocks noGrp="1"/>
          </p:cNvSpPr>
          <p:nvPr>
            <p:ph type="ftr" sz="quarter" idx="11"/>
          </p:nvPr>
        </p:nvSpPr>
        <p:spPr/>
        <p:txBody>
          <a:bodyPr/>
          <a:lstStyle/>
          <a:p>
            <a:endParaRPr lang="uz-Cyrl-UZ"/>
          </a:p>
        </p:txBody>
      </p:sp>
      <p:sp>
        <p:nvSpPr>
          <p:cNvPr id="9" name="Номер слайда 8"/>
          <p:cNvSpPr>
            <a:spLocks noGrp="1"/>
          </p:cNvSpPr>
          <p:nvPr>
            <p:ph type="sldNum" sz="quarter" idx="12"/>
          </p:nvPr>
        </p:nvSpPr>
        <p:spPr/>
        <p:txBody>
          <a:bodyPr/>
          <a:lstStyle/>
          <a:p>
            <a:fld id="{E5BA52C3-F20C-4E6D-B069-3322C53D7D2A}" type="slidenum">
              <a:rPr lang="uz-Cyrl-UZ" smtClean="0"/>
              <a:t>‹#›</a:t>
            </a:fld>
            <a:endParaRPr lang="uz-Cyrl-U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4CAA45D8-9D8D-4C9D-B1C7-DD8A49F19E2D}" type="datetimeFigureOut">
              <a:rPr lang="uz-Cyrl-UZ" smtClean="0"/>
              <a:t>20.04.2016</a:t>
            </a:fld>
            <a:endParaRPr lang="uz-Cyrl-UZ"/>
          </a:p>
        </p:txBody>
      </p:sp>
      <p:sp>
        <p:nvSpPr>
          <p:cNvPr id="4" name="Нижний колонтитул 3"/>
          <p:cNvSpPr>
            <a:spLocks noGrp="1"/>
          </p:cNvSpPr>
          <p:nvPr>
            <p:ph type="ftr" sz="quarter" idx="11"/>
          </p:nvPr>
        </p:nvSpPr>
        <p:spPr/>
        <p:txBody>
          <a:bodyPr/>
          <a:lstStyle/>
          <a:p>
            <a:endParaRPr lang="uz-Cyrl-UZ"/>
          </a:p>
        </p:txBody>
      </p:sp>
      <p:sp>
        <p:nvSpPr>
          <p:cNvPr id="5" name="Номер слайда 4"/>
          <p:cNvSpPr>
            <a:spLocks noGrp="1"/>
          </p:cNvSpPr>
          <p:nvPr>
            <p:ph type="sldNum" sz="quarter" idx="12"/>
          </p:nvPr>
        </p:nvSpPr>
        <p:spPr/>
        <p:txBody>
          <a:bodyPr/>
          <a:lstStyle/>
          <a:p>
            <a:fld id="{E5BA52C3-F20C-4E6D-B069-3322C53D7D2A}" type="slidenum">
              <a:rPr lang="uz-Cyrl-UZ" smtClean="0"/>
              <a:t>‹#›</a:t>
            </a:fld>
            <a:endParaRPr lang="uz-Cyrl-U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CAA45D8-9D8D-4C9D-B1C7-DD8A49F19E2D}" type="datetimeFigureOut">
              <a:rPr lang="uz-Cyrl-UZ" smtClean="0"/>
              <a:t>20.04.2016</a:t>
            </a:fld>
            <a:endParaRPr lang="uz-Cyrl-UZ"/>
          </a:p>
        </p:txBody>
      </p:sp>
      <p:sp>
        <p:nvSpPr>
          <p:cNvPr id="3" name="Нижний колонтитул 2"/>
          <p:cNvSpPr>
            <a:spLocks noGrp="1"/>
          </p:cNvSpPr>
          <p:nvPr>
            <p:ph type="ftr" sz="quarter" idx="11"/>
          </p:nvPr>
        </p:nvSpPr>
        <p:spPr/>
        <p:txBody>
          <a:bodyPr/>
          <a:lstStyle/>
          <a:p>
            <a:endParaRPr lang="uz-Cyrl-UZ"/>
          </a:p>
        </p:txBody>
      </p:sp>
      <p:sp>
        <p:nvSpPr>
          <p:cNvPr id="4" name="Номер слайда 3"/>
          <p:cNvSpPr>
            <a:spLocks noGrp="1"/>
          </p:cNvSpPr>
          <p:nvPr>
            <p:ph type="sldNum" sz="quarter" idx="12"/>
          </p:nvPr>
        </p:nvSpPr>
        <p:spPr/>
        <p:txBody>
          <a:bodyPr/>
          <a:lstStyle/>
          <a:p>
            <a:fld id="{E5BA52C3-F20C-4E6D-B069-3322C53D7D2A}" type="slidenum">
              <a:rPr lang="uz-Cyrl-UZ" smtClean="0"/>
              <a:t>‹#›</a:t>
            </a:fld>
            <a:endParaRPr lang="uz-Cyrl-U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4CAA45D8-9D8D-4C9D-B1C7-DD8A49F19E2D}" type="datetimeFigureOut">
              <a:rPr lang="uz-Cyrl-UZ" smtClean="0"/>
              <a:t>20.04.2016</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E5BA52C3-F20C-4E6D-B069-3322C53D7D2A}" type="slidenum">
              <a:rPr lang="uz-Cyrl-UZ" smtClean="0"/>
              <a:t>‹#›</a:t>
            </a:fld>
            <a:endParaRPr lang="uz-Cyrl-U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4CAA45D8-9D8D-4C9D-B1C7-DD8A49F19E2D}" type="datetimeFigureOut">
              <a:rPr lang="uz-Cyrl-UZ" smtClean="0"/>
              <a:t>20.04.2016</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E5BA52C3-F20C-4E6D-B069-3322C53D7D2A}" type="slidenum">
              <a:rPr lang="uz-Cyrl-UZ" smtClean="0"/>
              <a:t>‹#›</a:t>
            </a:fld>
            <a:endParaRPr lang="uz-Cyrl-U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CAA45D8-9D8D-4C9D-B1C7-DD8A49F19E2D}" type="datetimeFigureOut">
              <a:rPr lang="uz-Cyrl-UZ" smtClean="0"/>
              <a:t>20.04.2016</a:t>
            </a:fld>
            <a:endParaRPr lang="uz-Cyrl-UZ"/>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uz-Cyrl-UZ"/>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E5BA52C3-F20C-4E6D-B069-3322C53D7D2A}" type="slidenum">
              <a:rPr lang="uz-Cyrl-UZ" smtClean="0"/>
              <a:t>‹#›</a:t>
            </a:fld>
            <a:endParaRPr lang="uz-Cyrl-UZ"/>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40544" y="500042"/>
            <a:ext cx="8062912" cy="5857916"/>
          </a:xfrm>
        </p:spPr>
        <p:txBody>
          <a:bodyPr/>
          <a:lstStyle/>
          <a:p>
            <a:pPr algn="just"/>
            <a:r>
              <a:rPr lang="en-US" dirty="0" smtClean="0">
                <a:solidFill>
                  <a:srgbClr val="C00000"/>
                </a:solidFill>
              </a:rPr>
              <a:t>             </a:t>
            </a:r>
            <a:r>
              <a:rPr lang="uz-Cyrl-UZ" b="1" i="1" dirty="0" smtClean="0">
                <a:solidFill>
                  <a:srgbClr val="C00000"/>
                </a:solidFill>
              </a:rPr>
              <a:t> </a:t>
            </a:r>
            <a:r>
              <a:rPr lang="en-US" b="1" i="1" dirty="0" smtClean="0">
                <a:solidFill>
                  <a:srgbClr val="C00000"/>
                </a:solidFill>
                <a:effectLst>
                  <a:outerShdw blurRad="38100" dist="38100" dir="2700000" algn="tl">
                    <a:srgbClr val="000000">
                      <a:alpha val="43137"/>
                    </a:srgbClr>
                  </a:outerShdw>
                </a:effectLst>
              </a:rPr>
              <a:t>BCHTS YECHIMLΑRINING FUNDΑMENTΑL SISTEMΑSI. CHTSNI NOMΑ’LUMLΑRNI KETMΑ-KET YO’QOTISH USULI BILΑN YECHISH.</a:t>
            </a:r>
            <a:endParaRPr lang="uz-Cyrl-UZ" dirty="0" smtClean="0">
              <a:solidFill>
                <a:srgbClr val="C00000"/>
              </a:solidFill>
              <a:effectLst>
                <a:outerShdw blurRad="38100" dist="38100" dir="2700000" algn="tl">
                  <a:srgbClr val="000000">
                    <a:alpha val="43137"/>
                  </a:srgbClr>
                </a:outerShdw>
              </a:effectLst>
            </a:endParaRPr>
          </a:p>
          <a:p>
            <a:pPr algn="ctr"/>
            <a:endParaRPr lang="en-US" b="1" dirty="0" smtClean="0">
              <a:solidFill>
                <a:srgbClr val="C00000"/>
              </a:solidFill>
              <a:effectLst>
                <a:outerShdw blurRad="38100" dist="38100" dir="2700000" algn="tl">
                  <a:srgbClr val="000000">
                    <a:alpha val="43137"/>
                  </a:srgbClr>
                </a:outerShdw>
              </a:effectLst>
            </a:endParaRPr>
          </a:p>
          <a:p>
            <a:pPr algn="ctr"/>
            <a:r>
              <a:rPr lang="uz-Cyrl-UZ" b="1" dirty="0" smtClean="0">
                <a:solidFill>
                  <a:srgbClr val="C00000"/>
                </a:solidFill>
              </a:rPr>
              <a:t>Reja</a:t>
            </a:r>
          </a:p>
          <a:p>
            <a:pPr algn="just"/>
            <a:r>
              <a:rPr lang="uz-Cyrl-UZ" b="1" dirty="0" smtClean="0">
                <a:solidFill>
                  <a:srgbClr val="C00000"/>
                </a:solidFill>
              </a:rPr>
              <a:t>1. </a:t>
            </a:r>
            <a:r>
              <a:rPr lang="en-US" b="1" dirty="0" smtClean="0">
                <a:solidFill>
                  <a:srgbClr val="C00000"/>
                </a:solidFill>
              </a:rPr>
              <a:t>B</a:t>
            </a:r>
            <a:r>
              <a:rPr lang="uz-Cyrl-UZ" b="1" dirty="0" smtClean="0">
                <a:solidFill>
                  <a:srgbClr val="C00000"/>
                </a:solidFill>
              </a:rPr>
              <a:t>ChTS ning fundamental yechimlari sistemasi.</a:t>
            </a:r>
          </a:p>
          <a:p>
            <a:pPr algn="just"/>
            <a:r>
              <a:rPr lang="uz-Cyrl-UZ" b="1" dirty="0" smtClean="0">
                <a:solidFill>
                  <a:srgbClr val="C00000"/>
                </a:solidFill>
              </a:rPr>
              <a:t>2. </a:t>
            </a:r>
            <a:r>
              <a:rPr lang="en-US" b="1" dirty="0" smtClean="0">
                <a:solidFill>
                  <a:srgbClr val="C00000"/>
                </a:solidFill>
              </a:rPr>
              <a:t>B</a:t>
            </a:r>
            <a:r>
              <a:rPr lang="uz-Cyrl-UZ" b="1" dirty="0" smtClean="0">
                <a:solidFill>
                  <a:srgbClr val="C00000"/>
                </a:solidFill>
              </a:rPr>
              <a:t>ChTS ning fundamental yechimlari sistemasini topish.</a:t>
            </a:r>
          </a:p>
          <a:p>
            <a:pPr algn="just"/>
            <a:r>
              <a:rPr lang="uz-Cyrl-UZ" b="1" dirty="0" smtClean="0">
                <a:solidFill>
                  <a:srgbClr val="C00000"/>
                </a:solidFill>
              </a:rPr>
              <a:t>3. ChTS ni yechishning Gauss usuli</a:t>
            </a:r>
            <a:r>
              <a:rPr lang="uz-Cyrl-UZ" dirty="0" smtClean="0">
                <a:solidFill>
                  <a:srgbClr val="C00000"/>
                </a:solidFill>
              </a:rPr>
              <a:t>.</a:t>
            </a:r>
          </a:p>
          <a:p>
            <a:pPr algn="just"/>
            <a:endParaRPr lang="uz-Cyrl-UZ" dirty="0"/>
          </a:p>
        </p:txBody>
      </p:sp>
    </p:spTree>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14290"/>
            <a:ext cx="8572560" cy="6286544"/>
          </a:xfrm>
        </p:spPr>
        <p:txBody>
          <a:bodyPr lIns="0" rIns="0"/>
          <a:lstStyle/>
          <a:p>
            <a:pPr marL="0" indent="0" algn="just">
              <a:spcBef>
                <a:spcPts val="0"/>
              </a:spcBef>
              <a:buNone/>
            </a:pPr>
            <a:r>
              <a:rPr lang="en-US" dirty="0" smtClean="0"/>
              <a:t>           </a:t>
            </a:r>
            <a:r>
              <a:rPr lang="uz-Cyrl-UZ" sz="2400" dirty="0" smtClean="0"/>
              <a:t>ℱ maydon ustida bir jinsli chiziqli tenglamalar</a:t>
            </a:r>
            <a:r>
              <a:rPr lang="en-US" sz="2400" dirty="0" smtClean="0"/>
              <a:t> </a:t>
            </a:r>
            <a:r>
              <a:rPr lang="uz-Cyrl-UZ" sz="2400" dirty="0" smtClean="0"/>
              <a:t>sistemasi berilgan bo’lsin:  </a:t>
            </a:r>
          </a:p>
          <a:p>
            <a:pPr marL="0" indent="0" algn="just">
              <a:spcBef>
                <a:spcPts val="0"/>
              </a:spcBef>
              <a:buNone/>
            </a:pPr>
            <a:r>
              <a:rPr lang="en-US" dirty="0" smtClean="0"/>
              <a:t> </a:t>
            </a:r>
          </a:p>
          <a:p>
            <a:pPr marL="0" indent="0" algn="just">
              <a:spcBef>
                <a:spcPts val="0"/>
              </a:spcBef>
              <a:buNone/>
            </a:pPr>
            <a:r>
              <a:rPr lang="en-US" sz="2400" i="1" dirty="0" smtClean="0"/>
              <a:t>         </a:t>
            </a:r>
          </a:p>
          <a:p>
            <a:pPr marL="0" indent="0" algn="just">
              <a:spcBef>
                <a:spcPts val="0"/>
              </a:spcBef>
              <a:buNone/>
            </a:pPr>
            <a:r>
              <a:rPr lang="en-US" sz="2400" i="1" dirty="0" smtClean="0"/>
              <a:t>         </a:t>
            </a:r>
            <a:r>
              <a:rPr lang="uz-Cyrl-UZ" sz="2400" i="1" dirty="0" smtClean="0"/>
              <a:t>Avvalgi ma’ruzada ta’kidlanganidek, (1) tenglamalar sistemasining yechimlari t</a:t>
            </a:r>
            <a:r>
              <a:rPr lang="en-US" sz="2400" i="1" dirty="0" smtClean="0"/>
              <a:t>o’</a:t>
            </a:r>
            <a:r>
              <a:rPr lang="uz-Cyrl-UZ" sz="2400" i="1" dirty="0" smtClean="0"/>
              <a:t>plami </a:t>
            </a:r>
            <a:r>
              <a:rPr lang="en-US" sz="2400" i="1" dirty="0" smtClean="0"/>
              <a:t>F</a:t>
            </a:r>
            <a:r>
              <a:rPr lang="en-US" sz="2400" i="1" baseline="30000" dirty="0" smtClean="0"/>
              <a:t>n</a:t>
            </a:r>
            <a:r>
              <a:rPr lang="en-US" sz="2400" i="1" dirty="0" smtClean="0"/>
              <a:t> </a:t>
            </a:r>
            <a:r>
              <a:rPr lang="uz-Cyrl-UZ" sz="2400" i="1" dirty="0" smtClean="0"/>
              <a:t>arifmetik vektor fazoning biror </a:t>
            </a:r>
            <a:r>
              <a:rPr lang="en-US" sz="2400" i="1" dirty="0" smtClean="0"/>
              <a:t>W q</a:t>
            </a:r>
            <a:r>
              <a:rPr lang="uz-Cyrl-UZ" sz="2400" i="1" dirty="0" smtClean="0"/>
              <a:t>ism fazosini tashkil etadi.</a:t>
            </a:r>
            <a:endParaRPr lang="en-US" sz="2400" i="1" dirty="0" smtClean="0"/>
          </a:p>
          <a:p>
            <a:pPr marL="0" indent="0" algn="just">
              <a:buNone/>
            </a:pPr>
            <a:r>
              <a:rPr lang="en-US" sz="2400" i="1" dirty="0" smtClean="0"/>
              <a:t>              </a:t>
            </a:r>
          </a:p>
          <a:p>
            <a:pPr marL="0" indent="0" algn="just">
              <a:buNone/>
            </a:pPr>
            <a:r>
              <a:rPr lang="en-US" sz="2400" i="1" dirty="0" smtClean="0"/>
              <a:t>            </a:t>
            </a:r>
            <a:r>
              <a:rPr lang="uz-Cyrl-UZ" sz="2400" dirty="0" smtClean="0">
                <a:solidFill>
                  <a:srgbClr val="C00000"/>
                </a:solidFill>
              </a:rPr>
              <a:t>TA’RIF</a:t>
            </a:r>
            <a:r>
              <a:rPr lang="uz-Cyrl-UZ" sz="2400" dirty="0" smtClean="0"/>
              <a:t>.  </a:t>
            </a:r>
            <a:r>
              <a:rPr lang="uz-Cyrl-UZ" sz="2400" i="1" dirty="0" smtClean="0"/>
              <a:t>F</a:t>
            </a:r>
            <a:r>
              <a:rPr lang="uz-Cyrl-UZ" sz="2400" i="1" baseline="30000" dirty="0" smtClean="0"/>
              <a:t>n</a:t>
            </a:r>
            <a:r>
              <a:rPr lang="uz-Cyrl-UZ" sz="2400" dirty="0" smtClean="0"/>
              <a:t> arifmetik vektor fazoning </a:t>
            </a:r>
            <a:r>
              <a:rPr lang="uz-Cyrl-UZ" sz="2400" i="1" dirty="0" smtClean="0"/>
              <a:t>W</a:t>
            </a:r>
            <a:r>
              <a:rPr lang="uz-Cyrl-UZ" sz="2400" dirty="0" smtClean="0"/>
              <a:t> qism fazosining bazisini tashkil etuvchi ixtiyoriy vektorlar sistemasi  </a:t>
            </a:r>
            <a:r>
              <a:rPr lang="uz-Cyrl-UZ" sz="2400" dirty="0" smtClean="0">
                <a:solidFill>
                  <a:srgbClr val="C00000"/>
                </a:solidFill>
              </a:rPr>
              <a:t>(1) tenglamalar sistemasining fundamental (asosiy) yechimlari sistemasi </a:t>
            </a:r>
            <a:r>
              <a:rPr lang="uz-Cyrl-UZ" sz="2400" dirty="0" smtClean="0"/>
              <a:t>deyiladi.</a:t>
            </a:r>
          </a:p>
          <a:p>
            <a:pPr marL="0" indent="0" algn="just">
              <a:buNone/>
            </a:pPr>
            <a:r>
              <a:rPr lang="en-US" sz="2400" dirty="0" smtClean="0"/>
              <a:t>           </a:t>
            </a:r>
          </a:p>
          <a:p>
            <a:pPr marL="0" indent="0" algn="just">
              <a:buNone/>
            </a:pPr>
            <a:r>
              <a:rPr lang="en-US" sz="2400" dirty="0" smtClean="0"/>
              <a:t>          </a:t>
            </a:r>
            <a:r>
              <a:rPr lang="en-US" sz="2400" i="1" dirty="0" err="1" smtClean="0"/>
              <a:t>Yagona</a:t>
            </a:r>
            <a:r>
              <a:rPr lang="en-US" sz="2400" i="1" dirty="0" smtClean="0"/>
              <a:t> </a:t>
            </a:r>
            <a:r>
              <a:rPr lang="uz-Cyrl-UZ" sz="2400" i="1" dirty="0" smtClean="0"/>
              <a:t>nol yechimga ega bo’lgan bir jinsli chiziqli tenglamalar sistemasi fundamental yechimlar sistemasiga ega bo’lmaydi.</a:t>
            </a:r>
          </a:p>
          <a:p>
            <a:pPr marL="324000" algn="just">
              <a:spcBef>
                <a:spcPts val="0"/>
              </a:spcBef>
              <a:buNone/>
            </a:pPr>
            <a:endParaRPr lang="uz-Cyrl-UZ" sz="2400" i="1" dirty="0" smtClean="0"/>
          </a:p>
          <a:p>
            <a:pPr>
              <a:spcBef>
                <a:spcPts val="0"/>
              </a:spcBef>
            </a:pPr>
            <a:endParaRPr lang="uz-Cyrl-UZ"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z-Cyrl-UZ"/>
          </a:p>
        </p:txBody>
      </p:sp>
      <p:pic>
        <p:nvPicPr>
          <p:cNvPr id="1025" name="Picture 1"/>
          <p:cNvPicPr>
            <a:picLocks noChangeAspect="1" noChangeArrowheads="1"/>
          </p:cNvPicPr>
          <p:nvPr/>
        </p:nvPicPr>
        <p:blipFill>
          <a:blip r:embed="rId2">
            <a:clrChange>
              <a:clrFrom>
                <a:srgbClr val="FFFFFF"/>
              </a:clrFrom>
              <a:clrTo>
                <a:srgbClr val="FFFFFF">
                  <a:alpha val="0"/>
                </a:srgbClr>
              </a:clrTo>
            </a:clrChange>
            <a:lum bright="-17000"/>
          </a:blip>
          <a:srcRect/>
          <a:stretch>
            <a:fillRect/>
          </a:stretch>
        </p:blipFill>
        <p:spPr bwMode="auto">
          <a:xfrm>
            <a:off x="1000100" y="1357298"/>
            <a:ext cx="7020000" cy="474712"/>
          </a:xfrm>
          <a:prstGeom prst="rect">
            <a:avLst/>
          </a:prstGeom>
          <a:noFill/>
        </p:spPr>
      </p:pic>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1025"/>
                                        </p:tgtEl>
                                        <p:attrNameLst>
                                          <p:attrName>style.visibility</p:attrName>
                                        </p:attrNameLst>
                                      </p:cBhvr>
                                      <p:to>
                                        <p:strVal val="visible"/>
                                      </p:to>
                                    </p:set>
                                    <p:animEffect transition="in" filter="blinds(horizontal)">
                                      <p:cBhvr>
                                        <p:cTn id="15" dur="500"/>
                                        <p:tgtEl>
                                          <p:spTgt spid="1025"/>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additive="base">
                                        <p:cTn id="2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checkerboard(across)">
                                      <p:cBhvr>
                                        <p:cTn id="26" dur="1000"/>
                                        <p:tgtEl>
                                          <p:spTgt spid="3">
                                            <p:txEl>
                                              <p:pRg st="5" end="5"/>
                                            </p:txEl>
                                          </p:spTgt>
                                        </p:tgtEl>
                                      </p:cBhvr>
                                    </p:animEffect>
                                  </p:childTnLst>
                                </p:cTn>
                              </p:par>
                              <p:par>
                                <p:cTn id="27" presetID="5" presetClass="entr" presetSubtype="1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checkerboard(across)">
                                      <p:cBhvr>
                                        <p:cTn id="29" dur="1000"/>
                                        <p:tgtEl>
                                          <p:spTgt spid="3">
                                            <p:txEl>
                                              <p:pRg st="6" end="6"/>
                                            </p:txEl>
                                          </p:spTgt>
                                        </p:tgtEl>
                                      </p:cBhvr>
                                    </p:animEffect>
                                  </p:childTnLst>
                                </p:cTn>
                              </p:par>
                              <p:par>
                                <p:cTn id="30" presetID="5" presetClass="entr" presetSubtype="10"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checkerboard(across)">
                                      <p:cBhvr>
                                        <p:cTn id="32"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880756"/>
          </a:xfrm>
        </p:spPr>
        <p:txBody>
          <a:bodyPr>
            <a:normAutofit/>
          </a:bodyPr>
          <a:lstStyle/>
          <a:p>
            <a:pPr algn="just"/>
            <a:r>
              <a:rPr lang="en-US" b="1" dirty="0" smtClean="0">
                <a:solidFill>
                  <a:srgbClr val="C00000"/>
                </a:solidFill>
              </a:rPr>
              <a:t>      </a:t>
            </a:r>
            <a:r>
              <a:rPr lang="uz-Cyrl-UZ" b="1" dirty="0" smtClean="0">
                <a:solidFill>
                  <a:srgbClr val="C00000"/>
                </a:solidFill>
              </a:rPr>
              <a:t>TEOREMA. Bir jinsli tenglamalar sistemasining ixtiyoriy ikkita fundamental yechimlar sistemasi bir xil sondagi yechimlardan iborat bo’ladi. </a:t>
            </a:r>
          </a:p>
          <a:p>
            <a:pPr algn="just">
              <a:buNone/>
            </a:pPr>
            <a:endParaRPr lang="en-US" dirty="0" smtClean="0"/>
          </a:p>
          <a:p>
            <a:pPr algn="just"/>
            <a:r>
              <a:rPr lang="en-US" i="1" dirty="0" smtClean="0"/>
              <a:t>     </a:t>
            </a:r>
            <a:r>
              <a:rPr lang="uz-Cyrl-UZ" i="1" dirty="0" smtClean="0"/>
              <a:t>ISBOTI. Haqiqatan,  bir jinsli tenglamalar (1) sistemasining ixtiyoriy ikkita fundamental yechimlar sistemasi ekvivalent va chiziqli erkli. Shuning uchun ularning ranglari teng. Demak, bir fundamental yechimlar sistemasiga kiruvchi vektorlar soni ixtiyoriy boshqa fundamental vektorlar sistemasiga kiruvchi vektorlar soniga teng bo’ladi.</a:t>
            </a:r>
          </a:p>
          <a:p>
            <a:pPr algn="just"/>
            <a:endParaRPr lang="uz-Cyrl-UZ" dirty="0"/>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737880"/>
          </a:xfrm>
        </p:spPr>
        <p:txBody>
          <a:bodyPr/>
          <a:lstStyle/>
          <a:p>
            <a:endParaRPr lang="en-US" dirty="0" smtClean="0"/>
          </a:p>
          <a:p>
            <a:endParaRPr lang="en-US" dirty="0" smtClean="0"/>
          </a:p>
          <a:p>
            <a:pPr algn="just"/>
            <a:r>
              <a:rPr lang="en-US" dirty="0" smtClean="0"/>
              <a:t>        </a:t>
            </a:r>
            <a:r>
              <a:rPr lang="uz-Cyrl-UZ" dirty="0" smtClean="0">
                <a:solidFill>
                  <a:srgbClr val="C00000"/>
                </a:solidFill>
              </a:rPr>
              <a:t>TEOREMA.</a:t>
            </a:r>
            <a:r>
              <a:rPr lang="uz-Cyrl-UZ" dirty="0" smtClean="0"/>
              <a:t> Agar (1) bir jinsli chiziqli tenglamalar sistemasining asosiy matrisasining rangi  </a:t>
            </a:r>
            <a:r>
              <a:rPr lang="uz-Cyrl-UZ" i="1" dirty="0" smtClean="0"/>
              <a:t>r</a:t>
            </a:r>
            <a:r>
              <a:rPr lang="uz-Cyrl-UZ" dirty="0" smtClean="0"/>
              <a:t>  tenglamalar sistemasidagi noma’lumlar soni </a:t>
            </a:r>
            <a:r>
              <a:rPr lang="uz-Cyrl-UZ" i="1" dirty="0" smtClean="0"/>
              <a:t>n</a:t>
            </a:r>
            <a:r>
              <a:rPr lang="uz-Cyrl-UZ" dirty="0" smtClean="0"/>
              <a:t> dan kichik bo’lsa, u holda bu bir jinsli chiziqli tenglamalar sistemasi  </a:t>
            </a:r>
            <a:r>
              <a:rPr lang="uz-Cyrl-UZ" i="1" dirty="0" smtClean="0"/>
              <a:t>n-r</a:t>
            </a:r>
            <a:r>
              <a:rPr lang="uz-Cyrl-UZ" dirty="0" smtClean="0"/>
              <a:t>  ta yechimdan iborat bo’lgan fundamental yechimlar sistemasidan iborat bo’ladi.   </a:t>
            </a:r>
          </a:p>
          <a:p>
            <a:pPr algn="just">
              <a:buNone/>
            </a:pPr>
            <a:endParaRPr lang="uz-Cyrl-UZ" dirty="0"/>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571480"/>
            <a:ext cx="8229600" cy="642942"/>
          </a:xfrm>
        </p:spPr>
        <p:txBody>
          <a:bodyPr>
            <a:normAutofit fontScale="90000"/>
          </a:bodyPr>
          <a:lstStyle/>
          <a:p>
            <a:r>
              <a:rPr lang="uz-Cyrl-UZ" sz="4800" dirty="0" smtClean="0"/>
              <a:t> </a:t>
            </a:r>
            <a:r>
              <a:rPr lang="uz-Cyrl-UZ" sz="3100" dirty="0" smtClean="0">
                <a:solidFill>
                  <a:srgbClr val="C00000"/>
                </a:solidFill>
                <a:effectLst/>
              </a:rPr>
              <a:t>Berilgan tenglamalar sistemasining fundamental yechimlar sistemasini toping. </a:t>
            </a:r>
            <a:r>
              <a:rPr lang="uz-Cyrl-UZ" sz="4800" dirty="0" smtClean="0"/>
              <a:t/>
            </a:r>
            <a:br>
              <a:rPr lang="uz-Cyrl-UZ" sz="4800" dirty="0" smtClean="0"/>
            </a:br>
            <a:endParaRPr lang="uz-Cyrl-UZ" sz="4800" dirty="0">
              <a:solidFill>
                <a:srgbClr val="C00000"/>
              </a:solidFill>
            </a:endParaRPr>
          </a:p>
        </p:txBody>
      </p:sp>
      <p:sp>
        <p:nvSpPr>
          <p:cNvPr id="3" name="Текст 2"/>
          <p:cNvSpPr>
            <a:spLocks noGrp="1"/>
          </p:cNvSpPr>
          <p:nvPr>
            <p:ph type="body" idx="1"/>
          </p:nvPr>
        </p:nvSpPr>
        <p:spPr>
          <a:xfrm>
            <a:off x="428596" y="1500174"/>
            <a:ext cx="5500726" cy="428629"/>
          </a:xfrm>
        </p:spPr>
        <p:txBody>
          <a:bodyPr>
            <a:normAutofit lnSpcReduction="10000"/>
          </a:bodyPr>
          <a:lstStyle/>
          <a:p>
            <a:pPr algn="just"/>
            <a:r>
              <a:rPr lang="en-US" sz="2000" b="1" dirty="0" smtClean="0">
                <a:solidFill>
                  <a:srgbClr val="C00000"/>
                </a:solidFill>
              </a:rPr>
              <a:t>                                               </a:t>
            </a:r>
            <a:r>
              <a:rPr lang="en-US" b="1" i="1" dirty="0" err="1" smtClean="0">
                <a:solidFill>
                  <a:srgbClr val="C00000"/>
                </a:solidFill>
              </a:rPr>
              <a:t>i</a:t>
            </a:r>
            <a:r>
              <a:rPr lang="en-US" b="1" i="1" dirty="0" smtClean="0">
                <a:solidFill>
                  <a:srgbClr val="C00000"/>
                </a:solidFill>
              </a:rPr>
              <a:t>-variant</a:t>
            </a:r>
            <a:endParaRPr lang="uz-Cyrl-UZ" b="1" i="1" dirty="0">
              <a:solidFill>
                <a:srgbClr val="C00000"/>
              </a:solidFill>
            </a:endParaRPr>
          </a:p>
        </p:txBody>
      </p:sp>
      <p:sp>
        <p:nvSpPr>
          <p:cNvPr id="4" name="Текст 3"/>
          <p:cNvSpPr>
            <a:spLocks noGrp="1"/>
          </p:cNvSpPr>
          <p:nvPr>
            <p:ph type="body" sz="half" idx="3"/>
          </p:nvPr>
        </p:nvSpPr>
        <p:spPr>
          <a:xfrm>
            <a:off x="2357422" y="3857628"/>
            <a:ext cx="4041775" cy="500066"/>
          </a:xfrm>
        </p:spPr>
        <p:txBody>
          <a:bodyPr>
            <a:normAutofit fontScale="25000" lnSpcReduction="20000"/>
          </a:bodyPr>
          <a:lstStyle/>
          <a:p>
            <a:endParaRPr lang="en-US" dirty="0" smtClean="0"/>
          </a:p>
          <a:p>
            <a:pPr algn="just"/>
            <a:r>
              <a:rPr lang="en-US" sz="8600" dirty="0" smtClean="0"/>
              <a:t>               </a:t>
            </a:r>
            <a:r>
              <a:rPr lang="en-US" sz="8600" b="1" i="1" dirty="0" smtClean="0">
                <a:solidFill>
                  <a:srgbClr val="C00000"/>
                </a:solidFill>
              </a:rPr>
              <a:t>Ii-variant</a:t>
            </a:r>
            <a:endParaRPr lang="uz-Cyrl-UZ" sz="8600" b="1" i="1" dirty="0" smtClean="0">
              <a:solidFill>
                <a:srgbClr val="C00000"/>
              </a:solidFill>
            </a:endParaRPr>
          </a:p>
          <a:p>
            <a:endParaRPr lang="uz-Cyrl-UZ" dirty="0"/>
          </a:p>
        </p:txBody>
      </p:sp>
      <p:sp>
        <p:nvSpPr>
          <p:cNvPr id="6" name="Содержимое 5"/>
          <p:cNvSpPr>
            <a:spLocks noGrp="1"/>
          </p:cNvSpPr>
          <p:nvPr>
            <p:ph sz="quarter" idx="4"/>
          </p:nvPr>
        </p:nvSpPr>
        <p:spPr/>
        <p:txBody>
          <a:bodyPr/>
          <a:lstStyle/>
          <a:p>
            <a:pPr>
              <a:buNone/>
            </a:pPr>
            <a:endParaRPr lang="en-US" dirty="0" smtClean="0"/>
          </a:p>
          <a:p>
            <a:pPr>
              <a:buNone/>
            </a:pPr>
            <a:endParaRPr lang="uz-Cyrl-UZ" dirty="0"/>
          </a:p>
        </p:txBody>
      </p:sp>
      <p:sp>
        <p:nvSpPr>
          <p:cNvPr id="2867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z-Cyrl-UZ"/>
          </a:p>
        </p:txBody>
      </p:sp>
      <p:pic>
        <p:nvPicPr>
          <p:cNvPr id="28673" name="Picture 1"/>
          <p:cNvPicPr>
            <a:picLocks noChangeAspect="1" noChangeArrowheads="1"/>
          </p:cNvPicPr>
          <p:nvPr/>
        </p:nvPicPr>
        <p:blipFill>
          <a:blip r:embed="rId2">
            <a:clrChange>
              <a:clrFrom>
                <a:srgbClr val="FFFFFF"/>
              </a:clrFrom>
              <a:clrTo>
                <a:srgbClr val="FFFFFF">
                  <a:alpha val="0"/>
                </a:srgbClr>
              </a:clrTo>
            </a:clrChange>
            <a:lum bright="-19000"/>
          </a:blip>
          <a:srcRect/>
          <a:stretch>
            <a:fillRect/>
          </a:stretch>
        </p:blipFill>
        <p:spPr bwMode="auto">
          <a:xfrm>
            <a:off x="1857356" y="2000240"/>
            <a:ext cx="5161237" cy="1800000"/>
          </a:xfrm>
          <a:prstGeom prst="rect">
            <a:avLst/>
          </a:prstGeom>
          <a:noFill/>
        </p:spPr>
      </p:pic>
      <p:sp>
        <p:nvSpPr>
          <p:cNvPr id="2867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z-Cyrl-UZ"/>
          </a:p>
        </p:txBody>
      </p:sp>
      <p:pic>
        <p:nvPicPr>
          <p:cNvPr id="28675" name="Picture 3"/>
          <p:cNvPicPr>
            <a:picLocks noChangeAspect="1" noChangeArrowheads="1"/>
          </p:cNvPicPr>
          <p:nvPr/>
        </p:nvPicPr>
        <p:blipFill>
          <a:blip r:embed="rId3">
            <a:clrChange>
              <a:clrFrom>
                <a:srgbClr val="FFFFFF"/>
              </a:clrFrom>
              <a:clrTo>
                <a:srgbClr val="FFFFFF">
                  <a:alpha val="0"/>
                </a:srgbClr>
              </a:clrTo>
            </a:clrChange>
            <a:lum bright="-19000"/>
          </a:blip>
          <a:srcRect/>
          <a:stretch>
            <a:fillRect/>
          </a:stretch>
        </p:blipFill>
        <p:spPr bwMode="auto">
          <a:xfrm>
            <a:off x="2143108" y="4643446"/>
            <a:ext cx="4586268" cy="1152000"/>
          </a:xfrm>
          <a:prstGeom prst="rect">
            <a:avLst/>
          </a:prstGeom>
          <a:noFill/>
        </p:spPr>
      </p:pic>
    </p:spTree>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6000792"/>
          </a:xfrm>
        </p:spPr>
        <p:txBody>
          <a:bodyPr>
            <a:normAutofit fontScale="85000" lnSpcReduction="10000"/>
          </a:bodyPr>
          <a:lstStyle/>
          <a:p>
            <a:pPr marL="0" algn="just">
              <a:buNone/>
            </a:pPr>
            <a:r>
              <a:rPr lang="en-US" dirty="0" smtClean="0"/>
              <a:t>       </a:t>
            </a:r>
            <a:r>
              <a:rPr lang="en-US" dirty="0" smtClean="0">
                <a:solidFill>
                  <a:srgbClr val="C00000"/>
                </a:solidFill>
              </a:rPr>
              <a:t>1-misol</a:t>
            </a:r>
            <a:r>
              <a:rPr lang="en-US" dirty="0" smtClean="0"/>
              <a:t>.  </a:t>
            </a:r>
            <a:r>
              <a:rPr lang="uz-Cyrl-UZ" dirty="0" smtClean="0"/>
              <a:t>Bu tenglamalar sistemasining yechimlar to’plami </a:t>
            </a:r>
            <a:endParaRPr lang="en-US" dirty="0" smtClean="0"/>
          </a:p>
          <a:p>
            <a:pPr marL="0"/>
            <a:endParaRPr lang="uz-Cyrl-UZ" dirty="0" smtClean="0"/>
          </a:p>
          <a:p>
            <a:pPr marL="0" algn="just">
              <a:buNone/>
            </a:pPr>
            <a:r>
              <a:rPr lang="en-US" dirty="0" smtClean="0"/>
              <a:t> </a:t>
            </a:r>
            <a:r>
              <a:rPr lang="uz-Cyrl-UZ" dirty="0" smtClean="0"/>
              <a:t>dan iborat. Fundamental yechimlar sistemasi ikkita yechimdan iborat bo’lib, uni quyidagicha topish mumkin:</a:t>
            </a:r>
            <a:endParaRPr lang="en-US" dirty="0" smtClean="0"/>
          </a:p>
          <a:p>
            <a:pPr marL="0">
              <a:buNone/>
            </a:pPr>
            <a:endParaRPr lang="en-US" dirty="0" smtClean="0"/>
          </a:p>
          <a:p>
            <a:pPr marL="0">
              <a:buNone/>
            </a:pPr>
            <a:endParaRPr lang="en-US" dirty="0" smtClean="0"/>
          </a:p>
          <a:p>
            <a:pPr marL="0">
              <a:buNone/>
            </a:pPr>
            <a:endParaRPr lang="en-US" dirty="0" smtClean="0"/>
          </a:p>
          <a:p>
            <a:pPr marL="0"/>
            <a:endParaRPr lang="en-US" dirty="0" smtClean="0"/>
          </a:p>
          <a:p>
            <a:pPr marL="0">
              <a:buNone/>
            </a:pPr>
            <a:endParaRPr lang="en-US" dirty="0" smtClean="0"/>
          </a:p>
          <a:p>
            <a:pPr marL="0" algn="just">
              <a:buNone/>
            </a:pPr>
            <a:r>
              <a:rPr lang="en-US" dirty="0" smtClean="0"/>
              <a:t>          </a:t>
            </a:r>
            <a:r>
              <a:rPr lang="uz-Cyrl-UZ" dirty="0" smtClean="0"/>
              <a:t>Berilgan tenglamalar sistemasining ixtiyoriy yechimi quyidagi chiziqli kombinatsiya ko’rinishida ifodalanishi mumkin.</a:t>
            </a:r>
          </a:p>
          <a:p>
            <a:pPr marL="0">
              <a:buNone/>
            </a:pPr>
            <a:r>
              <a:rPr lang="en-US" b="1" i="1" dirty="0" smtClean="0"/>
              <a:t>     k</a:t>
            </a:r>
            <a:r>
              <a:rPr lang="en-US" b="1" i="1" baseline="-25000" dirty="0" smtClean="0"/>
              <a:t>1</a:t>
            </a:r>
            <a:r>
              <a:rPr lang="en-US" b="1" i="1" dirty="0" smtClean="0"/>
              <a:t> a</a:t>
            </a:r>
            <a:r>
              <a:rPr lang="en-US" b="1" i="1" baseline="-25000" dirty="0" smtClean="0"/>
              <a:t>1</a:t>
            </a:r>
            <a:r>
              <a:rPr lang="en-US" b="1" i="1" dirty="0" smtClean="0"/>
              <a:t> + k</a:t>
            </a:r>
            <a:r>
              <a:rPr lang="en-US" b="1" i="1" baseline="-25000" dirty="0" smtClean="0"/>
              <a:t>2  </a:t>
            </a:r>
            <a:r>
              <a:rPr lang="en-US" b="1" i="1" dirty="0" smtClean="0"/>
              <a:t>a</a:t>
            </a:r>
            <a:r>
              <a:rPr lang="en-US" b="1" i="1" baseline="-25000" dirty="0" smtClean="0"/>
              <a:t>2 </a:t>
            </a:r>
            <a:r>
              <a:rPr lang="en-US" b="1" i="1" dirty="0" smtClean="0"/>
              <a:t>= k</a:t>
            </a:r>
            <a:r>
              <a:rPr lang="en-US" b="1" i="1" baseline="-25000" dirty="0" smtClean="0"/>
              <a:t>1</a:t>
            </a:r>
            <a:r>
              <a:rPr lang="en-US" b="1" dirty="0" smtClean="0"/>
              <a:t>(8, - 6, 1, 0) + </a:t>
            </a:r>
            <a:r>
              <a:rPr lang="en-US" b="1" i="1" dirty="0" smtClean="0"/>
              <a:t>k</a:t>
            </a:r>
            <a:r>
              <a:rPr lang="en-US" b="1" i="1" baseline="-25000" dirty="0" smtClean="0"/>
              <a:t>2</a:t>
            </a:r>
            <a:r>
              <a:rPr lang="en-US" b="1" dirty="0" smtClean="0"/>
              <a:t> (- 7, 5, 0, 1), </a:t>
            </a:r>
            <a:r>
              <a:rPr lang="uz-Cyrl-UZ" b="1" dirty="0" smtClean="0"/>
              <a:t> </a:t>
            </a:r>
            <a:r>
              <a:rPr lang="uz-Cyrl-UZ" dirty="0" smtClean="0"/>
              <a:t>bu yerda </a:t>
            </a:r>
            <a:r>
              <a:rPr lang="en-US" b="1" i="1" dirty="0" smtClean="0"/>
              <a:t>k</a:t>
            </a:r>
            <a:r>
              <a:rPr lang="en-US" b="1" i="1" baseline="-25000" dirty="0" smtClean="0"/>
              <a:t>1</a:t>
            </a:r>
            <a:r>
              <a:rPr lang="en-US" b="1" i="1" dirty="0" smtClean="0"/>
              <a:t>= x</a:t>
            </a:r>
            <a:r>
              <a:rPr lang="en-US" b="1" i="1" baseline="-25000" dirty="0" smtClean="0"/>
              <a:t>3 </a:t>
            </a:r>
            <a:r>
              <a:rPr lang="en-US" b="1" i="1" dirty="0" smtClean="0"/>
              <a:t>, k</a:t>
            </a:r>
            <a:r>
              <a:rPr lang="en-US" b="1" i="1" baseline="-25000" dirty="0" smtClean="0"/>
              <a:t>2</a:t>
            </a:r>
            <a:r>
              <a:rPr lang="en-US" b="1" i="1" dirty="0" smtClean="0"/>
              <a:t>= x</a:t>
            </a:r>
            <a:r>
              <a:rPr lang="en-US" b="1" i="1" baseline="-25000" dirty="0" smtClean="0"/>
              <a:t>4</a:t>
            </a:r>
            <a:r>
              <a:rPr lang="en-US" i="1" dirty="0" smtClean="0"/>
              <a:t>.</a:t>
            </a:r>
            <a:endParaRPr lang="uz-Cyrl-UZ" dirty="0" smtClean="0"/>
          </a:p>
          <a:p>
            <a:pPr marL="0" algn="just">
              <a:buNone/>
            </a:pPr>
            <a:r>
              <a:rPr lang="en-US" dirty="0" smtClean="0"/>
              <a:t>        </a:t>
            </a:r>
            <a:r>
              <a:rPr lang="uz-Cyrl-UZ" i="1" dirty="0" smtClean="0">
                <a:solidFill>
                  <a:srgbClr val="C00000"/>
                </a:solidFill>
              </a:rPr>
              <a:t>Demak,  tenglamalar sistemasining yechimlar to’plami</a:t>
            </a:r>
            <a:r>
              <a:rPr lang="en-US" i="1" dirty="0" smtClean="0">
                <a:solidFill>
                  <a:srgbClr val="C00000"/>
                </a:solidFill>
              </a:rPr>
              <a:t>       </a:t>
            </a:r>
            <a:r>
              <a:rPr lang="en-US" b="1" i="1" dirty="0" smtClean="0">
                <a:solidFill>
                  <a:srgbClr val="C00000"/>
                </a:solidFill>
              </a:rPr>
              <a:t>L( a</a:t>
            </a:r>
            <a:r>
              <a:rPr lang="en-US" b="1" i="1" baseline="-25000" dirty="0" smtClean="0">
                <a:solidFill>
                  <a:srgbClr val="C00000"/>
                </a:solidFill>
              </a:rPr>
              <a:t>1</a:t>
            </a:r>
            <a:r>
              <a:rPr lang="en-US" b="1" i="1" dirty="0" smtClean="0">
                <a:solidFill>
                  <a:srgbClr val="C00000"/>
                </a:solidFill>
              </a:rPr>
              <a:t> ,</a:t>
            </a:r>
            <a:r>
              <a:rPr lang="en-US" b="1" i="1" baseline="-25000" dirty="0" smtClean="0">
                <a:solidFill>
                  <a:srgbClr val="C00000"/>
                </a:solidFill>
              </a:rPr>
              <a:t>  </a:t>
            </a:r>
            <a:r>
              <a:rPr lang="en-US" b="1" i="1" dirty="0" smtClean="0">
                <a:solidFill>
                  <a:srgbClr val="C00000"/>
                </a:solidFill>
              </a:rPr>
              <a:t>a</a:t>
            </a:r>
            <a:r>
              <a:rPr lang="en-US" b="1" i="1" baseline="-25000" dirty="0" smtClean="0">
                <a:solidFill>
                  <a:srgbClr val="C00000"/>
                </a:solidFill>
              </a:rPr>
              <a:t>2 </a:t>
            </a:r>
            <a:r>
              <a:rPr lang="en-US" b="1" i="1" dirty="0" smtClean="0">
                <a:solidFill>
                  <a:srgbClr val="C00000"/>
                </a:solidFill>
              </a:rPr>
              <a:t>)</a:t>
            </a:r>
            <a:r>
              <a:rPr lang="en-US" i="1" dirty="0" smtClean="0">
                <a:solidFill>
                  <a:srgbClr val="C00000"/>
                </a:solidFill>
              </a:rPr>
              <a:t> </a:t>
            </a:r>
            <a:r>
              <a:rPr lang="uz-Cyrl-UZ" i="1" dirty="0" smtClean="0">
                <a:solidFill>
                  <a:srgbClr val="C00000"/>
                </a:solidFill>
              </a:rPr>
              <a:t>chiziqli qobiqdan iborat ekan.</a:t>
            </a:r>
          </a:p>
          <a:p>
            <a:pPr>
              <a:buNone/>
            </a:pPr>
            <a:endParaRPr lang="uz-Cyrl-UZ" dirty="0" smtClean="0"/>
          </a:p>
          <a:p>
            <a:endParaRPr lang="uz-Cyrl-UZ" dirty="0"/>
          </a:p>
        </p:txBody>
      </p:sp>
      <p:sp>
        <p:nvSpPr>
          <p:cNvPr id="296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z-Cyrl-UZ"/>
          </a:p>
        </p:txBody>
      </p:sp>
      <p:pic>
        <p:nvPicPr>
          <p:cNvPr id="29697" name="Picture 1"/>
          <p:cNvPicPr>
            <a:picLocks noChangeAspect="1" noChangeArrowheads="1"/>
          </p:cNvPicPr>
          <p:nvPr/>
        </p:nvPicPr>
        <p:blipFill>
          <a:blip r:embed="rId2">
            <a:clrChange>
              <a:clrFrom>
                <a:srgbClr val="FFFFFF"/>
              </a:clrFrom>
              <a:clrTo>
                <a:srgbClr val="FFFFFF">
                  <a:alpha val="0"/>
                </a:srgbClr>
              </a:clrTo>
            </a:clrChange>
            <a:lum bright="-19000"/>
          </a:blip>
          <a:srcRect/>
          <a:stretch>
            <a:fillRect/>
          </a:stretch>
        </p:blipFill>
        <p:spPr bwMode="auto">
          <a:xfrm>
            <a:off x="1000100" y="857232"/>
            <a:ext cx="6888000" cy="500066"/>
          </a:xfrm>
          <a:prstGeom prst="rect">
            <a:avLst/>
          </a:prstGeom>
          <a:noFill/>
        </p:spPr>
      </p:pic>
      <p:graphicFrame>
        <p:nvGraphicFramePr>
          <p:cNvPr id="6" name="Таблица 5"/>
          <p:cNvGraphicFramePr>
            <a:graphicFrameLocks noGrp="1"/>
          </p:cNvGraphicFramePr>
          <p:nvPr/>
        </p:nvGraphicFramePr>
        <p:xfrm>
          <a:off x="2500298" y="2143115"/>
          <a:ext cx="4329763" cy="1571638"/>
        </p:xfrm>
        <a:graphic>
          <a:graphicData uri="http://schemas.openxmlformats.org/drawingml/2006/table">
            <a:tbl>
              <a:tblPr/>
              <a:tblGrid>
                <a:gridCol w="598576"/>
                <a:gridCol w="783153"/>
                <a:gridCol w="1012574"/>
                <a:gridCol w="1013874"/>
                <a:gridCol w="921586"/>
              </a:tblGrid>
              <a:tr h="569348">
                <a:tc>
                  <a:txBody>
                    <a:bodyPr/>
                    <a:lstStyle/>
                    <a:p>
                      <a:pPr algn="ctr">
                        <a:lnSpc>
                          <a:spcPct val="150000"/>
                        </a:lnSpc>
                        <a:spcAft>
                          <a:spcPts val="0"/>
                        </a:spcAft>
                      </a:pPr>
                      <a:endParaRPr lang="uz-Cyrl-UZ" sz="2000" b="1" dirty="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1" i="1" dirty="0">
                          <a:latin typeface="Times New Roman"/>
                          <a:ea typeface="Times New Roman"/>
                        </a:rPr>
                        <a:t>x</a:t>
                      </a:r>
                      <a:r>
                        <a:rPr lang="en-US" sz="2000" b="1" i="1" baseline="-25000" dirty="0">
                          <a:latin typeface="Times New Roman"/>
                          <a:ea typeface="Times New Roman"/>
                        </a:rPr>
                        <a:t>1</a:t>
                      </a:r>
                      <a:endParaRPr lang="uz-Cyrl-UZ" sz="2000" b="1" dirty="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1" i="1" dirty="0">
                          <a:latin typeface="Times New Roman"/>
                          <a:ea typeface="Times New Roman"/>
                        </a:rPr>
                        <a:t>x</a:t>
                      </a:r>
                      <a:r>
                        <a:rPr lang="en-US" sz="2000" b="1" i="1" baseline="-25000" dirty="0">
                          <a:latin typeface="Times New Roman"/>
                          <a:ea typeface="Times New Roman"/>
                        </a:rPr>
                        <a:t>2</a:t>
                      </a:r>
                      <a:endParaRPr lang="uz-Cyrl-UZ" sz="2000" b="1" dirty="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1" i="1" dirty="0">
                          <a:latin typeface="Times New Roman"/>
                          <a:ea typeface="Times New Roman"/>
                        </a:rPr>
                        <a:t>x</a:t>
                      </a:r>
                      <a:r>
                        <a:rPr lang="en-US" sz="2000" b="1" i="1" baseline="-25000" dirty="0">
                          <a:latin typeface="Times New Roman"/>
                          <a:ea typeface="Times New Roman"/>
                        </a:rPr>
                        <a:t>3</a:t>
                      </a:r>
                      <a:endParaRPr lang="uz-Cyrl-UZ" sz="2000" b="1" dirty="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1" i="1" dirty="0">
                          <a:latin typeface="Times New Roman"/>
                          <a:ea typeface="Times New Roman"/>
                        </a:rPr>
                        <a:t>x</a:t>
                      </a:r>
                      <a:r>
                        <a:rPr lang="en-US" sz="2000" b="1" i="1" baseline="-25000" dirty="0">
                          <a:latin typeface="Times New Roman"/>
                          <a:ea typeface="Times New Roman"/>
                        </a:rPr>
                        <a:t>4</a:t>
                      </a:r>
                      <a:endParaRPr lang="uz-Cyrl-UZ" sz="2000" b="1" dirty="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1145">
                <a:tc>
                  <a:txBody>
                    <a:bodyPr/>
                    <a:lstStyle/>
                    <a:p>
                      <a:pPr algn="ctr">
                        <a:lnSpc>
                          <a:spcPct val="150000"/>
                        </a:lnSpc>
                        <a:spcAft>
                          <a:spcPts val="0"/>
                        </a:spcAft>
                      </a:pPr>
                      <a:r>
                        <a:rPr lang="en-US" sz="2000" b="1" i="1" dirty="0">
                          <a:latin typeface="Times New Roman"/>
                          <a:ea typeface="Times New Roman"/>
                        </a:rPr>
                        <a:t>a</a:t>
                      </a:r>
                      <a:r>
                        <a:rPr lang="en-US" sz="2000" b="1" i="1" baseline="-25000" dirty="0">
                          <a:latin typeface="Times New Roman"/>
                          <a:ea typeface="Times New Roman"/>
                        </a:rPr>
                        <a:t>1</a:t>
                      </a:r>
                      <a:endParaRPr lang="uz-Cyrl-UZ" sz="2000" b="1" dirty="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1" dirty="0">
                          <a:latin typeface="Times New Roman"/>
                          <a:ea typeface="Times New Roman"/>
                        </a:rPr>
                        <a:t>8</a:t>
                      </a:r>
                      <a:endParaRPr lang="uz-Cyrl-UZ" sz="2000" b="1" dirty="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1" dirty="0">
                          <a:latin typeface="Times New Roman"/>
                          <a:ea typeface="Times New Roman"/>
                        </a:rPr>
                        <a:t>-6</a:t>
                      </a:r>
                      <a:endParaRPr lang="uz-Cyrl-UZ" sz="2000" b="1" dirty="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1" dirty="0">
                          <a:latin typeface="Times New Roman"/>
                          <a:ea typeface="Times New Roman"/>
                        </a:rPr>
                        <a:t>1</a:t>
                      </a:r>
                      <a:endParaRPr lang="uz-Cyrl-UZ" sz="2000" b="1" dirty="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1" dirty="0">
                          <a:latin typeface="Times New Roman"/>
                          <a:ea typeface="Times New Roman"/>
                        </a:rPr>
                        <a:t>0</a:t>
                      </a:r>
                      <a:endParaRPr lang="uz-Cyrl-UZ" sz="2000" b="1" dirty="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1145">
                <a:tc>
                  <a:txBody>
                    <a:bodyPr/>
                    <a:lstStyle/>
                    <a:p>
                      <a:pPr algn="ctr">
                        <a:lnSpc>
                          <a:spcPct val="150000"/>
                        </a:lnSpc>
                        <a:spcAft>
                          <a:spcPts val="0"/>
                        </a:spcAft>
                      </a:pPr>
                      <a:r>
                        <a:rPr lang="en-US" sz="2000" b="1" i="1">
                          <a:latin typeface="Times New Roman"/>
                          <a:ea typeface="Times New Roman"/>
                        </a:rPr>
                        <a:t>a</a:t>
                      </a:r>
                      <a:r>
                        <a:rPr lang="en-US" sz="2000" b="1" i="1" baseline="-25000">
                          <a:latin typeface="Times New Roman"/>
                          <a:ea typeface="Times New Roman"/>
                        </a:rPr>
                        <a:t>2</a:t>
                      </a:r>
                      <a:endParaRPr lang="uz-Cyrl-UZ" sz="2000" b="1">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1" dirty="0">
                          <a:latin typeface="Times New Roman"/>
                          <a:ea typeface="Times New Roman"/>
                        </a:rPr>
                        <a:t>-7</a:t>
                      </a:r>
                      <a:endParaRPr lang="uz-Cyrl-UZ" sz="2000" b="1" dirty="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1" dirty="0">
                          <a:latin typeface="Times New Roman"/>
                          <a:ea typeface="Times New Roman"/>
                        </a:rPr>
                        <a:t>5</a:t>
                      </a:r>
                      <a:endParaRPr lang="uz-Cyrl-UZ" sz="2000" b="1" dirty="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1" dirty="0">
                          <a:latin typeface="Times New Roman"/>
                          <a:ea typeface="Times New Roman"/>
                        </a:rPr>
                        <a:t>0</a:t>
                      </a:r>
                      <a:endParaRPr lang="uz-Cyrl-UZ" sz="2000" b="1" dirty="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1" dirty="0">
                          <a:latin typeface="Times New Roman"/>
                          <a:ea typeface="Times New Roman"/>
                        </a:rPr>
                        <a:t>1</a:t>
                      </a:r>
                      <a:endParaRPr lang="uz-Cyrl-UZ" sz="2000" b="1" dirty="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Effect transition="in" filter="blinds(horizontal)">
                                      <p:cBhvr>
                                        <p:cTn id="17" dur="500"/>
                                        <p:tgtEl>
                                          <p:spTgt spid="3">
                                            <p:txEl>
                                              <p:pRg st="8" end="8"/>
                                            </p:txEl>
                                          </p:spTgt>
                                        </p:tgtEl>
                                      </p:cBhvr>
                                    </p:animEffect>
                                  </p:childTnLst>
                                </p:cTn>
                              </p:par>
                              <p:par>
                                <p:cTn id="18" presetID="3" presetClass="entr" presetSubtype="10" fill="hold" nodeType="withEffect">
                                  <p:stCondLst>
                                    <p:cond delay="0"/>
                                  </p:stCondLst>
                                  <p:childTnLst>
                                    <p:set>
                                      <p:cBhvr>
                                        <p:cTn id="19" dur="1" fill="hold">
                                          <p:stCondLst>
                                            <p:cond delay="0"/>
                                          </p:stCondLst>
                                        </p:cTn>
                                        <p:tgtEl>
                                          <p:spTgt spid="3">
                                            <p:txEl>
                                              <p:pRg st="9" end="9"/>
                                            </p:txEl>
                                          </p:spTgt>
                                        </p:tgtEl>
                                        <p:attrNameLst>
                                          <p:attrName>style.visibility</p:attrName>
                                        </p:attrNameLst>
                                      </p:cBhvr>
                                      <p:to>
                                        <p:strVal val="visible"/>
                                      </p:to>
                                    </p:set>
                                    <p:animEffect transition="in" filter="blinds(horizontal)">
                                      <p:cBhvr>
                                        <p:cTn id="20" dur="500"/>
                                        <p:tgtEl>
                                          <p:spTgt spid="3">
                                            <p:txEl>
                                              <p:pRg st="9" end="9"/>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animEffect transition="in" filter="blinds(horizontal)">
                                      <p:cBhvr>
                                        <p:cTn id="25"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6000792"/>
          </a:xfrm>
        </p:spPr>
        <p:txBody>
          <a:bodyPr>
            <a:normAutofit fontScale="92500" lnSpcReduction="20000"/>
          </a:bodyPr>
          <a:lstStyle/>
          <a:p>
            <a:pPr marL="0" algn="just">
              <a:buNone/>
            </a:pPr>
            <a:r>
              <a:rPr lang="en-US" dirty="0" smtClean="0"/>
              <a:t>     </a:t>
            </a:r>
            <a:r>
              <a:rPr lang="en-US" dirty="0" smtClean="0">
                <a:solidFill>
                  <a:srgbClr val="C00000"/>
                </a:solidFill>
              </a:rPr>
              <a:t>2-misol.</a:t>
            </a:r>
            <a:r>
              <a:rPr lang="en-US" dirty="0" smtClean="0"/>
              <a:t>  </a:t>
            </a:r>
            <a:r>
              <a:rPr lang="uz-Cyrl-UZ" dirty="0" smtClean="0"/>
              <a:t>Bu tenglamalar sistemasining yechimlar to’plami</a:t>
            </a:r>
            <a:endParaRPr lang="en-US" dirty="0" smtClean="0"/>
          </a:p>
          <a:p>
            <a:pPr marL="0">
              <a:buNone/>
            </a:pPr>
            <a:endParaRPr lang="en-US" dirty="0" smtClean="0"/>
          </a:p>
          <a:p>
            <a:pPr marL="0" algn="just">
              <a:buNone/>
            </a:pPr>
            <a:r>
              <a:rPr lang="uz-Cyrl-UZ" dirty="0" smtClean="0"/>
              <a:t> dan iborat. Fundamental yechimlar sistemasi bitta yechimdan iborat bo’lib, uni quyidagicha topish mumkin:</a:t>
            </a:r>
            <a:endParaRPr lang="en-US" dirty="0" smtClean="0"/>
          </a:p>
          <a:p>
            <a:pPr marL="0" algn="just">
              <a:buNone/>
            </a:pPr>
            <a:endParaRPr lang="en-US" dirty="0" smtClean="0"/>
          </a:p>
          <a:p>
            <a:pPr marL="0" algn="just">
              <a:buNone/>
            </a:pPr>
            <a:endParaRPr lang="en-US" dirty="0" smtClean="0"/>
          </a:p>
          <a:p>
            <a:pPr marL="0" algn="just">
              <a:buNone/>
            </a:pPr>
            <a:endParaRPr lang="en-US" dirty="0" smtClean="0"/>
          </a:p>
          <a:p>
            <a:pPr marL="0" algn="just">
              <a:buNone/>
            </a:pPr>
            <a:endParaRPr lang="uz-Cyrl-UZ" dirty="0" smtClean="0"/>
          </a:p>
          <a:p>
            <a:pPr marL="0" algn="just">
              <a:buNone/>
            </a:pPr>
            <a:r>
              <a:rPr lang="en-US" dirty="0" smtClean="0"/>
              <a:t>         </a:t>
            </a:r>
            <a:r>
              <a:rPr lang="uz-Cyrl-UZ" dirty="0" smtClean="0"/>
              <a:t>Berilgan tenglamalar sistemasining ixtiyoriy yechimi quyidagi chiziqli kombinatsiya ko’rinishida ifodalanishi mumkin.</a:t>
            </a:r>
          </a:p>
          <a:p>
            <a:pPr marL="0">
              <a:buNone/>
            </a:pPr>
            <a:r>
              <a:rPr lang="en-US" i="1" dirty="0" smtClean="0"/>
              <a:t>           </a:t>
            </a:r>
            <a:r>
              <a:rPr lang="uz-Cyrl-UZ" b="1" i="1" dirty="0" smtClean="0"/>
              <a:t>k</a:t>
            </a:r>
            <a:r>
              <a:rPr lang="uz-Cyrl-UZ" b="1" i="1" baseline="-25000" dirty="0" smtClean="0"/>
              <a:t>1</a:t>
            </a:r>
            <a:r>
              <a:rPr lang="uz-Cyrl-UZ" b="1" i="1" dirty="0" smtClean="0"/>
              <a:t> a</a:t>
            </a:r>
            <a:r>
              <a:rPr lang="uz-Cyrl-UZ" b="1" i="1" baseline="-25000" dirty="0" smtClean="0"/>
              <a:t>1</a:t>
            </a:r>
            <a:r>
              <a:rPr lang="uz-Cyrl-UZ" b="1" i="1" dirty="0" smtClean="0"/>
              <a:t> = k</a:t>
            </a:r>
            <a:r>
              <a:rPr lang="uz-Cyrl-UZ" b="1" i="1" baseline="-25000" dirty="0" smtClean="0"/>
              <a:t>1</a:t>
            </a:r>
            <a:r>
              <a:rPr lang="uz-Cyrl-UZ" b="1" dirty="0" smtClean="0"/>
              <a:t>(1, - 4, 3), </a:t>
            </a:r>
            <a:r>
              <a:rPr lang="uz-Cyrl-UZ" dirty="0" smtClean="0"/>
              <a:t>bu yerda </a:t>
            </a:r>
            <a:r>
              <a:rPr lang="uz-Cyrl-UZ" b="1" i="1" dirty="0" smtClean="0"/>
              <a:t>k</a:t>
            </a:r>
            <a:r>
              <a:rPr lang="uz-Cyrl-UZ" b="1" i="1" baseline="-25000" dirty="0" smtClean="0"/>
              <a:t>1</a:t>
            </a:r>
            <a:r>
              <a:rPr lang="en-US" b="1" i="1" dirty="0" smtClean="0"/>
              <a:t>=</a:t>
            </a:r>
            <a:r>
              <a:rPr lang="en-US" b="1" dirty="0" smtClean="0"/>
              <a:t> </a:t>
            </a:r>
            <a:r>
              <a:rPr lang="en-US" b="1" i="1" dirty="0" smtClean="0"/>
              <a:t>x</a:t>
            </a:r>
            <a:r>
              <a:rPr lang="en-US" b="1" i="1" baseline="-25000" dirty="0" smtClean="0"/>
              <a:t>1</a:t>
            </a:r>
            <a:r>
              <a:rPr lang="uz-Cyrl-UZ" dirty="0" smtClean="0"/>
              <a:t>.  </a:t>
            </a:r>
            <a:endParaRPr lang="en-US" dirty="0" smtClean="0"/>
          </a:p>
          <a:p>
            <a:pPr marL="0" algn="just">
              <a:buNone/>
            </a:pPr>
            <a:r>
              <a:rPr lang="en-US" dirty="0" smtClean="0"/>
              <a:t>         </a:t>
            </a:r>
          </a:p>
          <a:p>
            <a:pPr marL="0" algn="just">
              <a:buNone/>
            </a:pPr>
            <a:r>
              <a:rPr lang="en-US" dirty="0" smtClean="0"/>
              <a:t>         </a:t>
            </a:r>
            <a:r>
              <a:rPr lang="uz-Cyrl-UZ" dirty="0" smtClean="0"/>
              <a:t>Demak,  tenglamalar sistemasining yechimlar to’plami</a:t>
            </a:r>
            <a:r>
              <a:rPr lang="en-US" dirty="0" smtClean="0"/>
              <a:t> </a:t>
            </a:r>
            <a:r>
              <a:rPr lang="uz-Cyrl-UZ" b="1" i="1" dirty="0" smtClean="0"/>
              <a:t>L( a</a:t>
            </a:r>
            <a:r>
              <a:rPr lang="uz-Cyrl-UZ" b="1" i="1" baseline="-25000" dirty="0" smtClean="0"/>
              <a:t>1 </a:t>
            </a:r>
            <a:r>
              <a:rPr lang="uz-Cyrl-UZ" i="1" dirty="0" smtClean="0"/>
              <a:t>)</a:t>
            </a:r>
            <a:r>
              <a:rPr lang="uz-Cyrl-UZ" dirty="0" smtClean="0"/>
              <a:t> chiziqli qobiqdan iborat ekan.</a:t>
            </a:r>
          </a:p>
          <a:p>
            <a:pPr>
              <a:buNone/>
            </a:pPr>
            <a:endParaRPr lang="uz-Cyrl-UZ" dirty="0"/>
          </a:p>
        </p:txBody>
      </p:sp>
      <p:sp>
        <p:nvSpPr>
          <p:cNvPr id="3277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z-Cyrl-UZ"/>
          </a:p>
        </p:txBody>
      </p:sp>
      <p:pic>
        <p:nvPicPr>
          <p:cNvPr id="32769" name="Picture 1"/>
          <p:cNvPicPr>
            <a:picLocks noChangeAspect="1" noChangeArrowheads="1"/>
          </p:cNvPicPr>
          <p:nvPr/>
        </p:nvPicPr>
        <p:blipFill>
          <a:blip r:embed="rId2">
            <a:clrChange>
              <a:clrFrom>
                <a:srgbClr val="FFFFFF"/>
              </a:clrFrom>
              <a:clrTo>
                <a:srgbClr val="FFFFFF">
                  <a:alpha val="0"/>
                </a:srgbClr>
              </a:clrTo>
            </a:clrChange>
            <a:lum bright="-19000"/>
          </a:blip>
          <a:srcRect/>
          <a:stretch>
            <a:fillRect/>
          </a:stretch>
        </p:blipFill>
        <p:spPr bwMode="auto">
          <a:xfrm>
            <a:off x="2357422" y="1142984"/>
            <a:ext cx="4016727" cy="504000"/>
          </a:xfrm>
          <a:prstGeom prst="rect">
            <a:avLst/>
          </a:prstGeom>
          <a:noFill/>
        </p:spPr>
      </p:pic>
      <p:graphicFrame>
        <p:nvGraphicFramePr>
          <p:cNvPr id="6" name="Таблица 5"/>
          <p:cNvGraphicFramePr>
            <a:graphicFrameLocks noGrp="1"/>
          </p:cNvGraphicFramePr>
          <p:nvPr/>
        </p:nvGraphicFramePr>
        <p:xfrm>
          <a:off x="2000232" y="2500306"/>
          <a:ext cx="5429288" cy="1285884"/>
        </p:xfrm>
        <a:graphic>
          <a:graphicData uri="http://schemas.openxmlformats.org/drawingml/2006/table">
            <a:tbl>
              <a:tblPr firstRow="1" bandRow="1">
                <a:tableStyleId>{5C22544A-7EE6-4342-B048-85BDC9FD1C3A}</a:tableStyleId>
              </a:tblPr>
              <a:tblGrid>
                <a:gridCol w="1357322"/>
                <a:gridCol w="1357322"/>
                <a:gridCol w="1357322"/>
                <a:gridCol w="1357322"/>
              </a:tblGrid>
              <a:tr h="642942">
                <a:tc>
                  <a:txBody>
                    <a:bodyPr/>
                    <a:lstStyle/>
                    <a:p>
                      <a:pPr algn="ctr">
                        <a:lnSpc>
                          <a:spcPct val="150000"/>
                        </a:lnSpc>
                        <a:spcAft>
                          <a:spcPts val="0"/>
                        </a:spcAft>
                      </a:pPr>
                      <a:endParaRPr lang="uz-Cyrl-UZ" sz="1400" dirty="0">
                        <a:latin typeface="Times New Roman"/>
                        <a:ea typeface="Calibri"/>
                      </a:endParaRPr>
                    </a:p>
                  </a:txBody>
                  <a:tcPr marL="68580" marR="68580" marT="0" marB="0">
                    <a:solidFill>
                      <a:srgbClr val="0070C0"/>
                    </a:solidFill>
                  </a:tcPr>
                </a:tc>
                <a:tc>
                  <a:txBody>
                    <a:bodyPr/>
                    <a:lstStyle/>
                    <a:p>
                      <a:pPr algn="ctr">
                        <a:lnSpc>
                          <a:spcPct val="150000"/>
                        </a:lnSpc>
                        <a:spcAft>
                          <a:spcPts val="0"/>
                        </a:spcAft>
                      </a:pPr>
                      <a:r>
                        <a:rPr lang="en-US" sz="2000" b="1" i="1" dirty="0">
                          <a:solidFill>
                            <a:schemeClr val="tx1"/>
                          </a:solidFill>
                          <a:effectLst>
                            <a:outerShdw blurRad="38100" dist="38100" dir="2700000" algn="tl">
                              <a:srgbClr val="000000">
                                <a:alpha val="43137"/>
                              </a:srgbClr>
                            </a:outerShdw>
                          </a:effectLst>
                          <a:latin typeface="Times New Roman"/>
                          <a:ea typeface="Times New Roman"/>
                        </a:rPr>
                        <a:t>x</a:t>
                      </a:r>
                      <a:r>
                        <a:rPr lang="en-US" sz="2000" b="1" i="1" baseline="-25000" dirty="0">
                          <a:solidFill>
                            <a:schemeClr val="tx1"/>
                          </a:solidFill>
                          <a:effectLst>
                            <a:outerShdw blurRad="38100" dist="38100" dir="2700000" algn="tl">
                              <a:srgbClr val="000000">
                                <a:alpha val="43137"/>
                              </a:srgbClr>
                            </a:outerShdw>
                          </a:effectLst>
                          <a:latin typeface="Times New Roman"/>
                          <a:ea typeface="Times New Roman"/>
                        </a:rPr>
                        <a:t>1</a:t>
                      </a:r>
                      <a:endParaRPr lang="uz-Cyrl-UZ" sz="2000" b="1" dirty="0">
                        <a:solidFill>
                          <a:schemeClr val="tx1"/>
                        </a:solidFill>
                        <a:effectLst>
                          <a:outerShdw blurRad="38100" dist="38100" dir="2700000" algn="tl">
                            <a:srgbClr val="000000">
                              <a:alpha val="43137"/>
                            </a:srgbClr>
                          </a:outerShdw>
                        </a:effectLst>
                        <a:latin typeface="Times New Roman"/>
                        <a:ea typeface="Calibri"/>
                      </a:endParaRPr>
                    </a:p>
                  </a:txBody>
                  <a:tcPr marL="68580" marR="68580" marT="0" marB="0">
                    <a:solidFill>
                      <a:srgbClr val="0070C0"/>
                    </a:solidFill>
                  </a:tcPr>
                </a:tc>
                <a:tc>
                  <a:txBody>
                    <a:bodyPr/>
                    <a:lstStyle/>
                    <a:p>
                      <a:pPr algn="ctr">
                        <a:lnSpc>
                          <a:spcPct val="150000"/>
                        </a:lnSpc>
                        <a:spcAft>
                          <a:spcPts val="0"/>
                        </a:spcAft>
                      </a:pPr>
                      <a:r>
                        <a:rPr lang="en-US" sz="2000" b="1" i="1" dirty="0">
                          <a:solidFill>
                            <a:schemeClr val="tx1"/>
                          </a:solidFill>
                          <a:effectLst>
                            <a:outerShdw blurRad="38100" dist="38100" dir="2700000" algn="tl">
                              <a:srgbClr val="000000">
                                <a:alpha val="43137"/>
                              </a:srgbClr>
                            </a:outerShdw>
                          </a:effectLst>
                          <a:latin typeface="Times New Roman"/>
                          <a:ea typeface="Times New Roman"/>
                        </a:rPr>
                        <a:t>x</a:t>
                      </a:r>
                      <a:r>
                        <a:rPr lang="en-US" sz="2000" b="1" i="1" baseline="-25000" dirty="0">
                          <a:solidFill>
                            <a:schemeClr val="tx1"/>
                          </a:solidFill>
                          <a:effectLst>
                            <a:outerShdw blurRad="38100" dist="38100" dir="2700000" algn="tl">
                              <a:srgbClr val="000000">
                                <a:alpha val="43137"/>
                              </a:srgbClr>
                            </a:outerShdw>
                          </a:effectLst>
                          <a:latin typeface="Times New Roman"/>
                          <a:ea typeface="Times New Roman"/>
                        </a:rPr>
                        <a:t>2</a:t>
                      </a:r>
                      <a:endParaRPr lang="uz-Cyrl-UZ" sz="2000" b="1" dirty="0">
                        <a:solidFill>
                          <a:schemeClr val="tx1"/>
                        </a:solidFill>
                        <a:effectLst>
                          <a:outerShdw blurRad="38100" dist="38100" dir="2700000" algn="tl">
                            <a:srgbClr val="000000">
                              <a:alpha val="43137"/>
                            </a:srgbClr>
                          </a:outerShdw>
                        </a:effectLst>
                        <a:latin typeface="Times New Roman"/>
                        <a:ea typeface="Calibri"/>
                      </a:endParaRPr>
                    </a:p>
                  </a:txBody>
                  <a:tcPr marL="68580" marR="68580" marT="0" marB="0">
                    <a:solidFill>
                      <a:srgbClr val="0070C0"/>
                    </a:solidFill>
                  </a:tcPr>
                </a:tc>
                <a:tc>
                  <a:txBody>
                    <a:bodyPr/>
                    <a:lstStyle/>
                    <a:p>
                      <a:pPr algn="ctr">
                        <a:lnSpc>
                          <a:spcPct val="150000"/>
                        </a:lnSpc>
                        <a:spcAft>
                          <a:spcPts val="0"/>
                        </a:spcAft>
                      </a:pPr>
                      <a:r>
                        <a:rPr lang="en-US" sz="2000" b="1" i="1" dirty="0">
                          <a:solidFill>
                            <a:schemeClr val="tx1"/>
                          </a:solidFill>
                          <a:effectLst>
                            <a:outerShdw blurRad="38100" dist="38100" dir="2700000" algn="tl">
                              <a:srgbClr val="000000">
                                <a:alpha val="43137"/>
                              </a:srgbClr>
                            </a:outerShdw>
                          </a:effectLst>
                          <a:latin typeface="Times New Roman"/>
                          <a:ea typeface="Times New Roman"/>
                        </a:rPr>
                        <a:t>x</a:t>
                      </a:r>
                      <a:r>
                        <a:rPr lang="en-US" sz="2000" b="1" i="1" baseline="-25000" dirty="0">
                          <a:solidFill>
                            <a:schemeClr val="tx1"/>
                          </a:solidFill>
                          <a:effectLst>
                            <a:outerShdw blurRad="38100" dist="38100" dir="2700000" algn="tl">
                              <a:srgbClr val="000000">
                                <a:alpha val="43137"/>
                              </a:srgbClr>
                            </a:outerShdw>
                          </a:effectLst>
                          <a:latin typeface="Times New Roman"/>
                          <a:ea typeface="Times New Roman"/>
                        </a:rPr>
                        <a:t>3</a:t>
                      </a:r>
                      <a:endParaRPr lang="uz-Cyrl-UZ" sz="2000" b="1" dirty="0">
                        <a:solidFill>
                          <a:schemeClr val="tx1"/>
                        </a:solidFill>
                        <a:effectLst>
                          <a:outerShdw blurRad="38100" dist="38100" dir="2700000" algn="tl">
                            <a:srgbClr val="000000">
                              <a:alpha val="43137"/>
                            </a:srgbClr>
                          </a:outerShdw>
                        </a:effectLst>
                        <a:latin typeface="Times New Roman"/>
                        <a:ea typeface="Calibri"/>
                      </a:endParaRPr>
                    </a:p>
                  </a:txBody>
                  <a:tcPr marL="68580" marR="68580" marT="0" marB="0">
                    <a:solidFill>
                      <a:srgbClr val="0070C0"/>
                    </a:solidFill>
                  </a:tcPr>
                </a:tc>
              </a:tr>
              <a:tr h="642942">
                <a:tc>
                  <a:txBody>
                    <a:bodyPr/>
                    <a:lstStyle/>
                    <a:p>
                      <a:pPr algn="ctr">
                        <a:lnSpc>
                          <a:spcPct val="150000"/>
                        </a:lnSpc>
                        <a:spcAft>
                          <a:spcPts val="0"/>
                        </a:spcAft>
                      </a:pPr>
                      <a:r>
                        <a:rPr lang="en-US" sz="2000" i="1" dirty="0">
                          <a:effectLst>
                            <a:outerShdw blurRad="38100" dist="38100" dir="2700000" algn="tl">
                              <a:srgbClr val="000000">
                                <a:alpha val="43137"/>
                              </a:srgbClr>
                            </a:outerShdw>
                          </a:effectLst>
                          <a:latin typeface="Times New Roman"/>
                          <a:ea typeface="Times New Roman"/>
                        </a:rPr>
                        <a:t>a</a:t>
                      </a:r>
                      <a:r>
                        <a:rPr lang="en-US" sz="2000" i="1" baseline="-25000" dirty="0">
                          <a:effectLst>
                            <a:outerShdw blurRad="38100" dist="38100" dir="2700000" algn="tl">
                              <a:srgbClr val="000000">
                                <a:alpha val="43137"/>
                              </a:srgbClr>
                            </a:outerShdw>
                          </a:effectLst>
                          <a:latin typeface="Times New Roman"/>
                          <a:ea typeface="Times New Roman"/>
                        </a:rPr>
                        <a:t>1</a:t>
                      </a:r>
                      <a:endParaRPr lang="uz-Cyrl-UZ" sz="2000" dirty="0">
                        <a:effectLst>
                          <a:outerShdw blurRad="38100" dist="38100" dir="2700000" algn="tl">
                            <a:srgbClr val="000000">
                              <a:alpha val="43137"/>
                            </a:srgbClr>
                          </a:outerShdw>
                        </a:effectLst>
                        <a:latin typeface="Times New Roman"/>
                        <a:ea typeface="Calibri"/>
                      </a:endParaRPr>
                    </a:p>
                  </a:txBody>
                  <a:tcPr marL="68580" marR="68580" marT="0" marB="0"/>
                </a:tc>
                <a:tc>
                  <a:txBody>
                    <a:bodyPr/>
                    <a:lstStyle/>
                    <a:p>
                      <a:pPr algn="ctr">
                        <a:lnSpc>
                          <a:spcPct val="150000"/>
                        </a:lnSpc>
                        <a:spcAft>
                          <a:spcPts val="0"/>
                        </a:spcAft>
                      </a:pPr>
                      <a:r>
                        <a:rPr lang="uz-Cyrl-UZ" sz="2000" b="1">
                          <a:effectLst>
                            <a:outerShdw blurRad="38100" dist="38100" dir="2700000" algn="tl">
                              <a:srgbClr val="000000">
                                <a:alpha val="43137"/>
                              </a:srgbClr>
                            </a:outerShdw>
                          </a:effectLst>
                          <a:latin typeface="Times New Roman"/>
                          <a:ea typeface="Times New Roman"/>
                        </a:rPr>
                        <a:t>1</a:t>
                      </a:r>
                      <a:endParaRPr lang="uz-Cyrl-UZ" sz="2000" b="1">
                        <a:effectLst>
                          <a:outerShdw blurRad="38100" dist="38100" dir="2700000" algn="tl">
                            <a:srgbClr val="000000">
                              <a:alpha val="43137"/>
                            </a:srgbClr>
                          </a:outerShdw>
                        </a:effectLst>
                        <a:latin typeface="Times New Roman"/>
                        <a:ea typeface="Calibri"/>
                      </a:endParaRPr>
                    </a:p>
                  </a:txBody>
                  <a:tcPr marL="68580" marR="68580" marT="0" marB="0"/>
                </a:tc>
                <a:tc>
                  <a:txBody>
                    <a:bodyPr/>
                    <a:lstStyle/>
                    <a:p>
                      <a:pPr marL="457200">
                        <a:lnSpc>
                          <a:spcPct val="150000"/>
                        </a:lnSpc>
                        <a:spcAft>
                          <a:spcPts val="0"/>
                        </a:spcAft>
                      </a:pPr>
                      <a:r>
                        <a:rPr lang="uz-Cyrl-UZ" sz="2000" b="1" dirty="0">
                          <a:effectLst>
                            <a:outerShdw blurRad="38100" dist="38100" dir="2700000" algn="tl">
                              <a:srgbClr val="000000">
                                <a:alpha val="43137"/>
                              </a:srgbClr>
                            </a:outerShdw>
                          </a:effectLst>
                          <a:latin typeface="Times New Roman"/>
                          <a:ea typeface="Times New Roman"/>
                        </a:rPr>
                        <a:t>-4</a:t>
                      </a:r>
                      <a:endParaRPr lang="uz-Cyrl-UZ" sz="2000" b="1" dirty="0">
                        <a:effectLst>
                          <a:outerShdw blurRad="38100" dist="38100" dir="2700000" algn="tl">
                            <a:srgbClr val="000000">
                              <a:alpha val="43137"/>
                            </a:srgbClr>
                          </a:outerShdw>
                        </a:effectLst>
                        <a:latin typeface="Times New Roman"/>
                        <a:ea typeface="Calibri"/>
                      </a:endParaRPr>
                    </a:p>
                  </a:txBody>
                  <a:tcPr marL="68580" marR="68580" marT="0" marB="0"/>
                </a:tc>
                <a:tc>
                  <a:txBody>
                    <a:bodyPr/>
                    <a:lstStyle/>
                    <a:p>
                      <a:pPr algn="ctr">
                        <a:lnSpc>
                          <a:spcPct val="150000"/>
                        </a:lnSpc>
                        <a:spcAft>
                          <a:spcPts val="0"/>
                        </a:spcAft>
                      </a:pPr>
                      <a:r>
                        <a:rPr lang="uz-Cyrl-UZ" sz="2000" b="1" dirty="0">
                          <a:effectLst>
                            <a:outerShdw blurRad="38100" dist="38100" dir="2700000" algn="tl">
                              <a:srgbClr val="000000">
                                <a:alpha val="43137"/>
                              </a:srgbClr>
                            </a:outerShdw>
                          </a:effectLst>
                          <a:latin typeface="Times New Roman"/>
                          <a:ea typeface="Times New Roman"/>
                        </a:rPr>
                        <a:t>3</a:t>
                      </a:r>
                      <a:endParaRPr lang="uz-Cyrl-UZ" sz="2000" b="1" dirty="0">
                        <a:effectLst>
                          <a:outerShdw blurRad="38100" dist="38100" dir="2700000" algn="tl">
                            <a:srgbClr val="000000">
                              <a:alpha val="43137"/>
                            </a:srgbClr>
                          </a:outerShdw>
                        </a:effectLst>
                        <a:latin typeface="Times New Roman"/>
                        <a:ea typeface="Calibri"/>
                      </a:endParaRPr>
                    </a:p>
                  </a:txBody>
                  <a:tcPr marL="68580" marR="68580" marT="0" marB="0"/>
                </a:tc>
              </a:tr>
            </a:tbl>
          </a:graphicData>
        </a:graphic>
      </p:graphicFrame>
    </p:spTree>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266</TotalTime>
  <Words>443</Words>
  <Application>Microsoft Office PowerPoint</Application>
  <PresentationFormat>Экран (4:3)</PresentationFormat>
  <Paragraphs>67</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Апекс</vt:lpstr>
      <vt:lpstr>Презентация PowerPoint</vt:lpstr>
      <vt:lpstr>Презентация PowerPoint</vt:lpstr>
      <vt:lpstr>Презентация PowerPoint</vt:lpstr>
      <vt:lpstr>Презентация PowerPoint</vt:lpstr>
      <vt:lpstr> Berilgan tenglamalar sistemasining fundamental yechimlar sistemasini toping.  </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Home</cp:lastModifiedBy>
  <cp:revision>24</cp:revision>
  <dcterms:created xsi:type="dcterms:W3CDTF">2011-04-20T16:08:12Z</dcterms:created>
  <dcterms:modified xsi:type="dcterms:W3CDTF">2016-04-20T15:32:47Z</dcterms:modified>
</cp:coreProperties>
</file>