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11" autoAdjust="0"/>
  </p:normalViewPr>
  <p:slideViewPr>
    <p:cSldViewPr>
      <p:cViewPr varScale="1">
        <p:scale>
          <a:sx n="68" d="100"/>
          <a:sy n="68" d="100"/>
        </p:scale>
        <p:origin x="106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DFD22-5D7C-48AF-A333-67667F3F14B5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08B74-441A-422B-9AC7-68BEF3B09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028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4.png"/><Relationship Id="rId7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19.png"/><Relationship Id="rId9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66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1928802"/>
            <a:ext cx="7467600" cy="785818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Mavzu</a:t>
            </a:r>
            <a:r>
              <a:rPr lang="en-US" dirty="0" smtClean="0">
                <a:solidFill>
                  <a:schemeClr val="tx1"/>
                </a:solidFill>
              </a:rPr>
              <a:t>:  </a:t>
            </a:r>
            <a:r>
              <a:rPr lang="en-US" dirty="0" err="1" smtClean="0">
                <a:solidFill>
                  <a:schemeClr val="tx1"/>
                </a:solidFill>
              </a:rPr>
              <a:t>Yuqori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chegarasi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o’zgaruvchi</a:t>
            </a:r>
            <a:r>
              <a:rPr lang="en-US" dirty="0" smtClean="0">
                <a:solidFill>
                  <a:schemeClr val="tx1"/>
                </a:solidFill>
              </a:rPr>
              <a:t>            </a:t>
            </a:r>
            <a:r>
              <a:rPr lang="en-US" dirty="0" err="1" smtClean="0">
                <a:solidFill>
                  <a:schemeClr val="tx1"/>
                </a:solidFill>
              </a:rPr>
              <a:t>bo’lgan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integral.  </a:t>
            </a:r>
            <a:r>
              <a:rPr lang="en-US" dirty="0" err="1" smtClean="0">
                <a:solidFill>
                  <a:schemeClr val="tx1"/>
                </a:solidFill>
              </a:rPr>
              <a:t>Nyuton</a:t>
            </a:r>
            <a:r>
              <a:rPr lang="en-US" dirty="0" smtClean="0">
                <a:solidFill>
                  <a:schemeClr val="tx1"/>
                </a:solidFill>
              </a:rPr>
              <a:t>- </a:t>
            </a:r>
            <a:r>
              <a:rPr lang="en-US" dirty="0" err="1" smtClean="0">
                <a:solidFill>
                  <a:schemeClr val="tx1"/>
                </a:solidFill>
              </a:rPr>
              <a:t>Leybnis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formulasi</a:t>
            </a:r>
            <a:r>
              <a:rPr lang="en-US" dirty="0" smtClean="0">
                <a:solidFill>
                  <a:schemeClr val="tx1"/>
                </a:solidFill>
              </a:rPr>
              <a:t>,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hisoblash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429684" cy="578647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        </a:t>
            </a:r>
            <a:r>
              <a:rPr lang="en-US" dirty="0" err="1" smtClean="0">
                <a:solidFill>
                  <a:schemeClr val="tx1"/>
                </a:solidFill>
              </a:rPr>
              <a:t>Ixtiyoriy</a:t>
            </a:r>
            <a:r>
              <a:rPr lang="en-US" dirty="0" smtClean="0">
                <a:solidFill>
                  <a:schemeClr val="tx1"/>
                </a:solidFill>
              </a:rPr>
              <a:t>  x    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</a:t>
            </a:r>
            <a:r>
              <a:rPr lang="en-US" dirty="0" err="1" smtClean="0">
                <a:solidFill>
                  <a:schemeClr val="tx1"/>
                </a:solidFill>
              </a:rPr>
              <a:t>nuqta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olib</a:t>
            </a:r>
            <a:r>
              <a:rPr lang="en-US" dirty="0" smtClean="0">
                <a:solidFill>
                  <a:schemeClr val="tx1"/>
                </a:solidFill>
              </a:rPr>
              <a:t> , </a:t>
            </a:r>
            <a:r>
              <a:rPr lang="en-US" dirty="0" err="1" smtClean="0">
                <a:solidFill>
                  <a:schemeClr val="tx1"/>
                </a:solidFill>
              </a:rPr>
              <a:t>unga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shunday</a:t>
            </a:r>
            <a:r>
              <a:rPr lang="en-US" dirty="0" smtClean="0">
                <a:solidFill>
                  <a:schemeClr val="tx1"/>
                </a:solidFill>
              </a:rPr>
              <a:t>     x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&gt;0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orttirma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beraylik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       x+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 x   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</a:t>
            </a:r>
            <a:r>
              <a:rPr lang="en-US" dirty="0" err="1" smtClean="0">
                <a:solidFill>
                  <a:schemeClr val="tx1"/>
                </a:solidFill>
              </a:rPr>
              <a:t>bo’lsin</a:t>
            </a:r>
            <a:r>
              <a:rPr lang="en-US" dirty="0" smtClean="0">
                <a:solidFill>
                  <a:schemeClr val="tx1"/>
                </a:solidFill>
              </a:rPr>
              <a:t>.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ru-RU" dirty="0" smtClean="0">
                <a:solidFill>
                  <a:schemeClr val="tx1"/>
                </a:solidFill>
              </a:rPr>
              <a:t>Ф</a:t>
            </a:r>
            <a:r>
              <a:rPr lang="en-US" dirty="0" smtClean="0">
                <a:solidFill>
                  <a:schemeClr val="tx1"/>
                </a:solidFill>
              </a:rPr>
              <a:t>(x)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orttirmasi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quy</a:t>
            </a:r>
            <a:r>
              <a:rPr lang="en-US" dirty="0" smtClean="0">
                <a:solidFill>
                  <a:schemeClr val="tx1"/>
                </a:solidFill>
              </a:rPr>
              <a:t>-  </a:t>
            </a:r>
            <a:r>
              <a:rPr lang="en-US" dirty="0" err="1" smtClean="0">
                <a:solidFill>
                  <a:schemeClr val="tx1"/>
                </a:solidFill>
              </a:rPr>
              <a:t>dagiga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ega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bo’lamiz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7-xossasidan  </a:t>
            </a:r>
            <a:r>
              <a:rPr lang="en-US" dirty="0" err="1" smtClean="0">
                <a:solidFill>
                  <a:schemeClr val="tx1"/>
                </a:solidFill>
              </a:rPr>
              <a:t>foydalanib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topamiz</a:t>
            </a:r>
            <a:r>
              <a:rPr lang="en-US" dirty="0" smtClean="0">
                <a:solidFill>
                  <a:schemeClr val="tx1"/>
                </a:solidFill>
              </a:rPr>
              <a:t>:  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Demak</a:t>
            </a:r>
            <a:r>
              <a:rPr lang="en-US" dirty="0" smtClean="0">
                <a:solidFill>
                  <a:schemeClr val="tx1"/>
                </a:solidFill>
              </a:rPr>
              <a:t>,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                                       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Bundan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esa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   </a:t>
            </a:r>
            <a:r>
              <a:rPr lang="en-US" dirty="0" smtClean="0">
                <a:solidFill>
                  <a:schemeClr val="tx1"/>
                </a:solidFill>
              </a:rPr>
              <a:t>              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-142900"/>
            <a:ext cx="8358246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 </a:t>
            </a:r>
            <a:r>
              <a:rPr lang="ru-RU" dirty="0" smtClean="0"/>
              <a:t>      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85728"/>
            <a:ext cx="110729" cy="246064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42852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500042"/>
            <a:ext cx="142876" cy="349251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14282" y="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dirty="0" smtClean="0"/>
              <a:t>                                             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5715008" y="214290"/>
            <a:ext cx="150019" cy="333376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500034" y="-57152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500042"/>
            <a:ext cx="142876" cy="317502"/>
          </a:xfrm>
          <a:prstGeom prst="rect">
            <a:avLst/>
          </a:prstGeom>
          <a:noFill/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1285860"/>
            <a:ext cx="5643602" cy="857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3071810"/>
            <a:ext cx="5572164" cy="785818"/>
          </a:xfrm>
          <a:prstGeom prst="rect">
            <a:avLst/>
          </a:prstGeom>
          <a:noFill/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-785850" y="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4071942"/>
            <a:ext cx="957264" cy="476252"/>
          </a:xfrm>
          <a:prstGeom prst="rect">
            <a:avLst/>
          </a:prstGeom>
          <a:noFill/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-1643106" y="57148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5429264"/>
            <a:ext cx="1571636" cy="571504"/>
          </a:xfrm>
          <a:prstGeom prst="rect">
            <a:avLst/>
          </a:prstGeom>
          <a:noFill/>
        </p:spPr>
      </p:pic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1500174"/>
            <a:ext cx="2143140" cy="404814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57148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42844" y="357166"/>
            <a:ext cx="8315356" cy="601775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   </a:t>
            </a:r>
            <a:r>
              <a:rPr lang="en-US" dirty="0" smtClean="0">
                <a:solidFill>
                  <a:schemeClr val="tx1"/>
                </a:solidFill>
              </a:rPr>
              <a:t>limit  </a:t>
            </a:r>
            <a:r>
              <a:rPr lang="en-US" dirty="0" err="1" smtClean="0">
                <a:solidFill>
                  <a:schemeClr val="tx1"/>
                </a:solidFill>
              </a:rPr>
              <a:t>kelib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chiqadi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∆x&lt;0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bo’lganda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ham </a:t>
            </a:r>
            <a:r>
              <a:rPr lang="en-US" dirty="0" err="1" smtClean="0">
                <a:solidFill>
                  <a:schemeClr val="tx1"/>
                </a:solidFill>
              </a:rPr>
              <a:t>huddi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yuqoridagiga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o’xshash</a:t>
            </a:r>
            <a:r>
              <a:rPr lang="en-US" dirty="0" smtClean="0">
                <a:solidFill>
                  <a:schemeClr val="tx1"/>
                </a:solidFill>
              </a:rPr>
              <a:t>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</a:t>
            </a:r>
            <a:r>
              <a:rPr lang="en-US" dirty="0" err="1" smtClean="0">
                <a:solidFill>
                  <a:schemeClr val="tx1"/>
                </a:solidFill>
              </a:rPr>
              <a:t>bo’lishi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ko’rsatiladi</a:t>
            </a:r>
            <a:r>
              <a:rPr lang="en-US" dirty="0" smtClean="0">
                <a:solidFill>
                  <a:schemeClr val="tx1"/>
                </a:solidFill>
              </a:rPr>
              <a:t>.  Bu  </a:t>
            </a:r>
            <a:r>
              <a:rPr lang="en-US" dirty="0" err="1" smtClean="0">
                <a:solidFill>
                  <a:schemeClr val="tx1"/>
                </a:solidFill>
              </a:rPr>
              <a:t>esa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ru-RU" dirty="0" smtClean="0">
                <a:solidFill>
                  <a:schemeClr val="tx1"/>
                </a:solidFill>
              </a:rPr>
              <a:t>Ф(</a:t>
            </a:r>
            <a:r>
              <a:rPr lang="en-US" dirty="0" smtClean="0">
                <a:solidFill>
                  <a:schemeClr val="tx1"/>
                </a:solidFill>
              </a:rPr>
              <a:t>x) 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 x</a:t>
            </a:r>
            <a:r>
              <a:rPr lang="ru-RU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є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nuqta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uzluksizligini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bildiradi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Teorema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isbot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 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Teorema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:  Agar  f(x)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oraliqda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bo’lib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    </a:t>
            </a:r>
            <a:r>
              <a:rPr lang="en-US" dirty="0" smtClean="0">
                <a:solidFill>
                  <a:schemeClr val="tx1"/>
                </a:solidFill>
              </a:rPr>
              <a:t>   (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)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nuqtada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uzluksiz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,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ru-RU" dirty="0" smtClean="0">
                <a:solidFill>
                  <a:schemeClr val="tx1"/>
                </a:solidFill>
              </a:rPr>
              <a:t>Ф(</a:t>
            </a:r>
            <a:r>
              <a:rPr lang="en-US" dirty="0" smtClean="0">
                <a:solidFill>
                  <a:schemeClr val="tx1"/>
                </a:solidFill>
              </a:rPr>
              <a:t>x)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     </a:t>
            </a:r>
            <a:r>
              <a:rPr lang="en-US" dirty="0" err="1" smtClean="0">
                <a:solidFill>
                  <a:schemeClr val="tx1"/>
                </a:solidFill>
              </a:rPr>
              <a:t>nuqtada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differen</a:t>
            </a:r>
            <a:r>
              <a:rPr lang="en-US" dirty="0" smtClean="0">
                <a:solidFill>
                  <a:schemeClr val="tx1"/>
                </a:solidFill>
              </a:rPr>
              <a:t>          </a:t>
            </a:r>
            <a:r>
              <a:rPr lang="en-US" dirty="0" err="1" smtClean="0">
                <a:solidFill>
                  <a:schemeClr val="tx1"/>
                </a:solidFill>
              </a:rPr>
              <a:t>siallanuvchi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bo’ladi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va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Isbot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ru-RU" dirty="0" smtClean="0">
                <a:solidFill>
                  <a:schemeClr val="tx1"/>
                </a:solidFill>
              </a:rPr>
              <a:t>Ф(</a:t>
            </a:r>
            <a:r>
              <a:rPr lang="en-US" dirty="0" smtClean="0">
                <a:solidFill>
                  <a:schemeClr val="tx1"/>
                </a:solidFill>
              </a:rPr>
              <a:t>x)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  <a:r>
              <a:rPr lang="en-US" dirty="0" err="1" smtClean="0">
                <a:solidFill>
                  <a:schemeClr val="tx1"/>
                </a:solidFill>
              </a:rPr>
              <a:t>nuqtadagi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orttirmasi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olib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quyidagi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err="1" smtClean="0">
                <a:solidFill>
                  <a:schemeClr val="tx1"/>
                </a:solidFill>
              </a:rPr>
              <a:t>ayirmani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qaraymiz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xossalarida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foydalanib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topamiz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</a:t>
            </a:r>
            <a:endParaRPr lang="ru-RU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714356"/>
            <a:ext cx="1076326" cy="357190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1910423"/>
            <a:ext cx="366713" cy="261938"/>
          </a:xfrm>
          <a:prstGeom prst="rect">
            <a:avLst/>
          </a:prstGeom>
          <a:noFill/>
        </p:spPr>
      </p:pic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10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59418" y="2161293"/>
            <a:ext cx="214314" cy="316368"/>
          </a:xfrm>
          <a:prstGeom prst="rect">
            <a:avLst/>
          </a:prstGeom>
          <a:noFill/>
        </p:spPr>
      </p:pic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13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6365" y="2698657"/>
            <a:ext cx="1214446" cy="324049"/>
          </a:xfrm>
          <a:prstGeom prst="rect">
            <a:avLst/>
          </a:prstGeom>
          <a:noFill/>
        </p:spPr>
      </p:pic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15" name="Picture 1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4650" y="3022706"/>
            <a:ext cx="192885" cy="275549"/>
          </a:xfrm>
          <a:prstGeom prst="rect">
            <a:avLst/>
          </a:prstGeom>
          <a:noFill/>
        </p:spPr>
      </p:pic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17" name="Picture 1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571876"/>
            <a:ext cx="2571768" cy="785818"/>
          </a:xfrm>
          <a:prstGeom prst="rect">
            <a:avLst/>
          </a:prstGeom>
          <a:noFill/>
        </p:spPr>
      </p:pic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0" y="10191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20" name="Picture 2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44007" y="4631951"/>
            <a:ext cx="1643074" cy="500066"/>
          </a:xfrm>
          <a:prstGeom prst="rect">
            <a:avLst/>
          </a:prstGeom>
          <a:noFill/>
        </p:spPr>
      </p:pic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101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101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7467600" cy="1885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285728"/>
            <a:ext cx="8643998" cy="6000792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sz="2000" dirty="0" smtClean="0"/>
              <a:t>Bu  </a:t>
            </a:r>
            <a:r>
              <a:rPr lang="en-US" sz="2000" dirty="0" err="1" smtClean="0"/>
              <a:t>munosabatdan</a:t>
            </a:r>
            <a:r>
              <a:rPr lang="en-US" sz="2000" dirty="0" smtClean="0"/>
              <a:t>,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</a:t>
            </a:r>
            <a:r>
              <a:rPr lang="en-US" sz="2000" dirty="0" err="1" smtClean="0"/>
              <a:t>tengsizlik</a:t>
            </a:r>
            <a:r>
              <a:rPr lang="en-US" sz="2000" dirty="0" smtClean="0"/>
              <a:t>  </a:t>
            </a:r>
            <a:r>
              <a:rPr lang="en-US" sz="2000" dirty="0" err="1" smtClean="0"/>
              <a:t>kelib</a:t>
            </a:r>
            <a:r>
              <a:rPr lang="en-US" sz="2000" dirty="0" smtClean="0"/>
              <a:t>  </a:t>
            </a:r>
            <a:r>
              <a:rPr lang="en-US" sz="2000" dirty="0" err="1" smtClean="0"/>
              <a:t>chiqadi</a:t>
            </a:r>
            <a:r>
              <a:rPr lang="en-US" sz="2000" dirty="0" smtClean="0"/>
              <a:t> .</a:t>
            </a:r>
          </a:p>
          <a:p>
            <a:pPr>
              <a:buNone/>
            </a:pPr>
            <a:r>
              <a:rPr lang="en-US" sz="2000" dirty="0" smtClean="0"/>
              <a:t>  </a:t>
            </a:r>
            <a:r>
              <a:rPr lang="en-US" sz="2000" dirty="0" err="1" smtClean="0"/>
              <a:t>Shartga</a:t>
            </a:r>
            <a:r>
              <a:rPr lang="en-US" sz="2000" dirty="0" smtClean="0"/>
              <a:t>  </a:t>
            </a:r>
            <a:r>
              <a:rPr lang="en-US" sz="2000" dirty="0" err="1" smtClean="0"/>
              <a:t>ko’ra</a:t>
            </a:r>
            <a:r>
              <a:rPr lang="en-US" sz="2000" dirty="0" smtClean="0"/>
              <a:t>  f(x)  </a:t>
            </a:r>
            <a:r>
              <a:rPr lang="en-US" sz="2000" dirty="0" err="1" smtClean="0"/>
              <a:t>funksiya</a:t>
            </a:r>
            <a:r>
              <a:rPr lang="en-US" sz="2000" dirty="0" smtClean="0"/>
              <a:t>      </a:t>
            </a:r>
            <a:r>
              <a:rPr lang="en-US" sz="2000" dirty="0" err="1" smtClean="0"/>
              <a:t>nuqtada</a:t>
            </a:r>
            <a:r>
              <a:rPr lang="en-US" sz="2000" dirty="0" smtClean="0"/>
              <a:t>  </a:t>
            </a:r>
            <a:r>
              <a:rPr lang="en-US" sz="2000" dirty="0" err="1" smtClean="0"/>
              <a:t>uzluksiz</a:t>
            </a:r>
            <a:r>
              <a:rPr lang="en-US" sz="2000" dirty="0" smtClean="0"/>
              <a:t> . </a:t>
            </a:r>
            <a:r>
              <a:rPr lang="en-US" sz="2000" dirty="0" err="1" smtClean="0"/>
              <a:t>Ta’rifga</a:t>
            </a:r>
            <a:r>
              <a:rPr lang="en-US" sz="2000" dirty="0" smtClean="0"/>
              <a:t>  </a:t>
            </a:r>
            <a:r>
              <a:rPr lang="en-US" sz="2000" dirty="0" err="1" smtClean="0"/>
              <a:t>asosan</a:t>
            </a:r>
            <a:r>
              <a:rPr lang="en-US" sz="2000" dirty="0" smtClean="0"/>
              <a:t>    </a:t>
            </a:r>
            <a:r>
              <a:rPr lang="en-US" sz="2000" dirty="0" err="1" smtClean="0"/>
              <a:t>ixti</a:t>
            </a:r>
            <a:r>
              <a:rPr lang="en-US" sz="2000" dirty="0" smtClean="0"/>
              <a:t>- 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err="1" smtClean="0">
                <a:latin typeface="Arial"/>
                <a:cs typeface="Arial"/>
              </a:rPr>
              <a:t>yoriy</a:t>
            </a:r>
            <a:r>
              <a:rPr lang="en-US" sz="2000" dirty="0" smtClean="0">
                <a:latin typeface="Arial"/>
                <a:cs typeface="Arial"/>
              </a:rPr>
              <a:t>  </a:t>
            </a:r>
            <a:r>
              <a:rPr lang="en-US" dirty="0" smtClean="0">
                <a:latin typeface="Arial"/>
                <a:cs typeface="Arial"/>
              </a:rPr>
              <a:t>ɛ</a:t>
            </a:r>
            <a:r>
              <a:rPr lang="en-US" dirty="0" smtClean="0">
                <a:latin typeface="Times New Roman"/>
                <a:cs typeface="Times New Roman"/>
              </a:rPr>
              <a:t>&gt;0  </a:t>
            </a:r>
            <a:r>
              <a:rPr lang="en-US" dirty="0" err="1" smtClean="0">
                <a:latin typeface="Times New Roman"/>
                <a:cs typeface="Times New Roman"/>
              </a:rPr>
              <a:t>olinganda</a:t>
            </a:r>
            <a:r>
              <a:rPr lang="en-US" dirty="0" smtClean="0">
                <a:latin typeface="Times New Roman"/>
                <a:cs typeface="Times New Roman"/>
              </a:rPr>
              <a:t>  ham  </a:t>
            </a:r>
            <a:r>
              <a:rPr lang="en-US" dirty="0" err="1" smtClean="0">
                <a:latin typeface="Times New Roman"/>
                <a:cs typeface="Times New Roman"/>
              </a:rPr>
              <a:t>shunday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l-GR" dirty="0" smtClean="0">
                <a:latin typeface="Times New Roman"/>
                <a:cs typeface="Times New Roman"/>
              </a:rPr>
              <a:t>δ</a:t>
            </a:r>
            <a:r>
              <a:rPr lang="en-US" dirty="0" smtClean="0">
                <a:latin typeface="Times New Roman"/>
                <a:cs typeface="Times New Roman"/>
              </a:rPr>
              <a:t> &gt;0  son  </a:t>
            </a:r>
            <a:r>
              <a:rPr lang="en-US" dirty="0" err="1" smtClean="0">
                <a:latin typeface="Times New Roman"/>
                <a:cs typeface="Times New Roman"/>
              </a:rPr>
              <a:t>topiladiki</a:t>
            </a:r>
            <a:r>
              <a:rPr lang="en-US" dirty="0" smtClean="0">
                <a:latin typeface="Times New Roman"/>
                <a:cs typeface="Times New Roman"/>
              </a:rPr>
              <a:t> , </a:t>
            </a:r>
          </a:p>
          <a:p>
            <a:pPr>
              <a:buNone/>
            </a:pPr>
            <a:r>
              <a:rPr lang="en-US" sz="2000" dirty="0" smtClean="0">
                <a:latin typeface="Times New Roman"/>
                <a:cs typeface="Times New Roman"/>
              </a:rPr>
              <a:t>    </a:t>
            </a:r>
            <a:r>
              <a:rPr lang="en-US" sz="2000" dirty="0" err="1" smtClean="0">
                <a:latin typeface="Times New Roman"/>
                <a:cs typeface="Times New Roman"/>
              </a:rPr>
              <a:t>bo’lganda</a:t>
            </a:r>
            <a:r>
              <a:rPr lang="en-US" sz="2000" dirty="0" smtClean="0"/>
              <a:t>                        </a:t>
            </a:r>
            <a:r>
              <a:rPr lang="en-US" sz="2000" dirty="0" err="1" smtClean="0"/>
              <a:t>bo’ladi</a:t>
            </a:r>
            <a:r>
              <a:rPr lang="en-US" sz="2000" dirty="0" smtClean="0"/>
              <a:t>.   Agar              </a:t>
            </a:r>
            <a:r>
              <a:rPr lang="en-US" sz="2000" dirty="0" err="1" smtClean="0"/>
              <a:t>deb</a:t>
            </a:r>
            <a:r>
              <a:rPr lang="en-US" sz="2000" dirty="0" smtClean="0"/>
              <a:t>  </a:t>
            </a:r>
            <a:r>
              <a:rPr lang="en-US" sz="2000" dirty="0" err="1" smtClean="0"/>
              <a:t>olsak</a:t>
            </a:r>
            <a:r>
              <a:rPr lang="en-US" sz="2000" dirty="0" smtClean="0"/>
              <a:t>,  u  </a:t>
            </a:r>
            <a:r>
              <a:rPr lang="en-US" sz="2000" dirty="0" err="1" smtClean="0"/>
              <a:t>holda</a:t>
            </a:r>
            <a:r>
              <a:rPr lang="en-US" sz="2000" dirty="0" smtClean="0"/>
              <a:t>    </a:t>
            </a:r>
            <a:r>
              <a:rPr lang="en-US" sz="2000" dirty="0" err="1" smtClean="0"/>
              <a:t>ixti</a:t>
            </a:r>
            <a:r>
              <a:rPr lang="en-US" sz="2000" dirty="0" smtClean="0"/>
              <a:t>-  </a:t>
            </a:r>
            <a:r>
              <a:rPr lang="en-US" sz="2000" dirty="0" err="1" smtClean="0"/>
              <a:t>yoriy</a:t>
            </a:r>
            <a:r>
              <a:rPr lang="en-US" sz="2000" dirty="0" smtClean="0"/>
              <a:t>                            </a:t>
            </a:r>
            <a:r>
              <a:rPr lang="en-US" sz="2000" dirty="0" err="1" smtClean="0"/>
              <a:t>uchun</a:t>
            </a:r>
            <a:r>
              <a:rPr lang="en-US" sz="2000" dirty="0" smtClean="0"/>
              <a:t>                                  </a:t>
            </a:r>
            <a:r>
              <a:rPr lang="en-US" sz="2000" dirty="0" err="1" smtClean="0"/>
              <a:t>bo’ladi</a:t>
            </a:r>
            <a:r>
              <a:rPr lang="en-US" sz="2000" dirty="0" smtClean="0"/>
              <a:t>.   </a:t>
            </a:r>
            <a:r>
              <a:rPr lang="en-US" sz="2000" dirty="0" err="1" smtClean="0"/>
              <a:t>Natijada</a:t>
            </a:r>
            <a:r>
              <a:rPr lang="en-US" sz="2000" dirty="0" smtClean="0"/>
              <a:t>   (1)   </a:t>
            </a:r>
            <a:r>
              <a:rPr lang="en-US" sz="2000" dirty="0" err="1" smtClean="0"/>
              <a:t>tengsizlik</a:t>
            </a:r>
            <a:r>
              <a:rPr lang="en-US" sz="2000" dirty="0" smtClean="0"/>
              <a:t>   </a:t>
            </a:r>
            <a:r>
              <a:rPr lang="en-US" sz="2000" dirty="0" err="1" smtClean="0"/>
              <a:t>quydagi</a:t>
            </a:r>
            <a:r>
              <a:rPr lang="en-US" sz="2000" dirty="0" smtClean="0"/>
              <a:t> 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</a:t>
            </a:r>
            <a:r>
              <a:rPr lang="en-US" sz="2000" dirty="0" err="1" smtClean="0"/>
              <a:t>ko’rinishiga</a:t>
            </a:r>
            <a:r>
              <a:rPr lang="en-US" sz="2000" dirty="0" smtClean="0"/>
              <a:t>   </a:t>
            </a:r>
            <a:r>
              <a:rPr lang="en-US" sz="2000" dirty="0" err="1" smtClean="0"/>
              <a:t>keladi</a:t>
            </a:r>
            <a:r>
              <a:rPr lang="en-US" sz="2000" dirty="0" smtClean="0"/>
              <a:t>,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428604"/>
            <a:ext cx="6429420" cy="785818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643050"/>
            <a:ext cx="3857652" cy="71438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101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2611759"/>
            <a:ext cx="204788" cy="292554"/>
          </a:xfrm>
          <a:prstGeom prst="rect">
            <a:avLst/>
          </a:prstGeom>
          <a:noFill/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43834" y="3260610"/>
            <a:ext cx="804863" cy="287452"/>
          </a:xfrm>
          <a:prstGeom prst="rect">
            <a:avLst/>
          </a:prstGeom>
          <a:noFill/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3643314"/>
            <a:ext cx="1285884" cy="285752"/>
          </a:xfrm>
          <a:prstGeom prst="rect">
            <a:avLst/>
          </a:prstGeom>
          <a:noFill/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3643314"/>
            <a:ext cx="571501" cy="285752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15797" y="4000504"/>
            <a:ext cx="1348981" cy="261938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1391" y="3988629"/>
            <a:ext cx="1732372" cy="301282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" name="Picture 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4679165"/>
            <a:ext cx="2714644" cy="642942"/>
          </a:xfrm>
          <a:prstGeom prst="rect">
            <a:avLst/>
          </a:prstGeom>
          <a:noFill/>
        </p:spPr>
      </p:pic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42910" y="500042"/>
            <a:ext cx="7815290" cy="587488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Demak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Bundan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ya’ni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         </a:t>
            </a:r>
            <a:r>
              <a:rPr lang="ru-RU" dirty="0" smtClean="0"/>
              <a:t>Ф</a:t>
            </a:r>
            <a:r>
              <a:rPr lang="ru-RU" dirty="0" smtClean="0">
                <a:latin typeface="Times New Roman"/>
                <a:cs typeface="Times New Roman"/>
              </a:rPr>
              <a:t>'</a:t>
            </a:r>
            <a:r>
              <a:rPr lang="en-US" dirty="0" smtClean="0"/>
              <a:t>(x</a:t>
            </a:r>
            <a:r>
              <a:rPr lang="en-US" sz="800" dirty="0" smtClean="0"/>
              <a:t>o</a:t>
            </a:r>
            <a:r>
              <a:rPr lang="en-US" dirty="0" smtClean="0"/>
              <a:t> + o) = f (x</a:t>
            </a:r>
            <a:r>
              <a:rPr lang="en-US" sz="800" dirty="0" smtClean="0"/>
              <a:t>o </a:t>
            </a:r>
            <a:r>
              <a:rPr lang="en-US" dirty="0" smtClean="0"/>
              <a:t>)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tenglik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kelib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chiqadi</a:t>
            </a:r>
            <a:r>
              <a:rPr lang="en-US" dirty="0" smtClean="0">
                <a:solidFill>
                  <a:schemeClr val="tx1"/>
                </a:solidFill>
              </a:rPr>
              <a:t>,   </a:t>
            </a:r>
            <a:r>
              <a:rPr lang="en-US" dirty="0" err="1" smtClean="0">
                <a:solidFill>
                  <a:schemeClr val="tx1"/>
                </a:solidFill>
              </a:rPr>
              <a:t>Yuqoridagidek</a:t>
            </a:r>
            <a:r>
              <a:rPr lang="en-US" dirty="0" smtClean="0">
                <a:solidFill>
                  <a:schemeClr val="tx1"/>
                </a:solidFill>
              </a:rPr>
              <a:t>      x&lt;o  </a:t>
            </a:r>
            <a:r>
              <a:rPr lang="en-US" dirty="0" err="1" smtClean="0">
                <a:solidFill>
                  <a:schemeClr val="tx1"/>
                </a:solidFill>
              </a:rPr>
              <a:t>bo’lganda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                                                                 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ya’ni</a:t>
            </a:r>
            <a:r>
              <a:rPr lang="en-US" dirty="0" smtClean="0"/>
              <a:t>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 </a:t>
            </a:r>
            <a:r>
              <a:rPr lang="ru-RU" dirty="0" smtClean="0"/>
              <a:t>                           Ф</a:t>
            </a:r>
            <a:r>
              <a:rPr lang="ru-RU" dirty="0" smtClean="0">
                <a:latin typeface="Times New Roman"/>
                <a:cs typeface="Times New Roman"/>
              </a:rPr>
              <a:t>'(</a:t>
            </a:r>
            <a:r>
              <a:rPr lang="en-US" dirty="0" smtClean="0">
                <a:latin typeface="Times New Roman"/>
                <a:cs typeface="Times New Roman"/>
              </a:rPr>
              <a:t>x</a:t>
            </a:r>
            <a:r>
              <a:rPr lang="en-US" sz="800" dirty="0" smtClean="0">
                <a:latin typeface="Times New Roman"/>
                <a:cs typeface="Times New Roman"/>
              </a:rPr>
              <a:t>o</a:t>
            </a:r>
            <a:r>
              <a:rPr lang="en-US" dirty="0" smtClean="0">
                <a:latin typeface="Times New Roman"/>
                <a:cs typeface="Times New Roman"/>
              </a:rPr>
              <a:t> – o) =f (x</a:t>
            </a:r>
            <a:r>
              <a:rPr lang="en-US" sz="800" dirty="0" smtClean="0">
                <a:latin typeface="Times New Roman"/>
                <a:cs typeface="Times New Roman"/>
              </a:rPr>
              <a:t>o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tenglik</a:t>
            </a:r>
            <a:r>
              <a:rPr lang="en-US" dirty="0" smtClean="0">
                <a:solidFill>
                  <a:schemeClr val="tx1"/>
                </a:solidFill>
              </a:rPr>
              <a:t>  ham  </a:t>
            </a:r>
            <a:r>
              <a:rPr lang="en-US" dirty="0" err="1" smtClean="0">
                <a:solidFill>
                  <a:schemeClr val="tx1"/>
                </a:solidFill>
              </a:rPr>
              <a:t>o’rinli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bo’lishi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ko’rsatiladi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err="1" smtClean="0">
                <a:solidFill>
                  <a:schemeClr val="tx1"/>
                </a:solidFill>
              </a:rPr>
              <a:t>Teorema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isbot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Agar  f(x)   f-</a:t>
            </a:r>
            <a:r>
              <a:rPr lang="en-US" dirty="0" err="1" smtClean="0">
                <a:solidFill>
                  <a:schemeClr val="tx1"/>
                </a:solidFill>
              </a:rPr>
              <a:t>ya</a:t>
            </a:r>
            <a:r>
              <a:rPr lang="en-US" dirty="0" smtClean="0">
                <a:solidFill>
                  <a:schemeClr val="tx1"/>
                </a:solidFill>
              </a:rPr>
              <a:t>  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</a:t>
            </a:r>
            <a:r>
              <a:rPr lang="en-US" dirty="0" err="1" smtClean="0">
                <a:solidFill>
                  <a:schemeClr val="tx1"/>
                </a:solidFill>
              </a:rPr>
              <a:t>oraliqda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bo’lib</a:t>
            </a:r>
            <a:r>
              <a:rPr lang="en-US" dirty="0" smtClean="0">
                <a:solidFill>
                  <a:schemeClr val="tx1"/>
                </a:solidFill>
              </a:rPr>
              <a:t>,  x=a   </a:t>
            </a:r>
            <a:r>
              <a:rPr lang="en-US" dirty="0" err="1" smtClean="0">
                <a:solidFill>
                  <a:schemeClr val="tx1"/>
                </a:solidFill>
              </a:rPr>
              <a:t>va</a:t>
            </a:r>
            <a:r>
              <a:rPr lang="en-US" dirty="0" smtClean="0">
                <a:solidFill>
                  <a:schemeClr val="tx1"/>
                </a:solidFill>
              </a:rPr>
              <a:t>  x=b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nuqtalarda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uzluksiz</a:t>
            </a:r>
            <a:r>
              <a:rPr lang="en-US" dirty="0" smtClean="0">
                <a:solidFill>
                  <a:schemeClr val="tx1"/>
                </a:solidFill>
              </a:rPr>
              <a:t>  (  </a:t>
            </a:r>
            <a:r>
              <a:rPr lang="en-US" dirty="0" err="1" smtClean="0">
                <a:solidFill>
                  <a:schemeClr val="tx1"/>
                </a:solidFill>
              </a:rPr>
              <a:t>bunda</a:t>
            </a:r>
            <a:r>
              <a:rPr lang="en-US" dirty="0" smtClean="0">
                <a:solidFill>
                  <a:schemeClr val="tx1"/>
                </a:solidFill>
              </a:rPr>
              <a:t>  fu-</a:t>
            </a:r>
            <a:r>
              <a:rPr lang="en-US" dirty="0" err="1" smtClean="0">
                <a:solidFill>
                  <a:schemeClr val="tx1"/>
                </a:solidFill>
              </a:rPr>
              <a:t>yaning</a:t>
            </a:r>
            <a:r>
              <a:rPr lang="en-US" dirty="0" smtClean="0">
                <a:solidFill>
                  <a:schemeClr val="tx1"/>
                </a:solidFill>
              </a:rPr>
              <a:t>   x=a </a:t>
            </a:r>
            <a:r>
              <a:rPr lang="en-US" dirty="0" err="1" smtClean="0">
                <a:solidFill>
                  <a:schemeClr val="tx1"/>
                </a:solidFill>
              </a:rPr>
              <a:t>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o’ngdan</a:t>
            </a:r>
            <a:r>
              <a:rPr lang="en-US" dirty="0" smtClean="0">
                <a:solidFill>
                  <a:schemeClr val="tx1"/>
                </a:solidFill>
              </a:rPr>
              <a:t>,  x=b  </a:t>
            </a:r>
            <a:r>
              <a:rPr lang="en-US" dirty="0" err="1" smtClean="0">
                <a:solidFill>
                  <a:schemeClr val="tx1"/>
                </a:solidFill>
              </a:rPr>
              <a:t>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chapdan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uzluksizligi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tushiniladi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                 </a:t>
            </a:r>
            <a:r>
              <a:rPr lang="ru-RU" dirty="0" smtClean="0"/>
              <a:t>Ф</a:t>
            </a:r>
            <a:r>
              <a:rPr lang="ru-RU" dirty="0" smtClean="0">
                <a:latin typeface="Times New Roman"/>
                <a:cs typeface="Times New Roman"/>
              </a:rPr>
              <a:t>'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dirty="0" err="1" smtClean="0">
                <a:latin typeface="Times New Roman"/>
                <a:cs typeface="Times New Roman"/>
              </a:rPr>
              <a:t>a+o</a:t>
            </a:r>
            <a:r>
              <a:rPr lang="en-US" dirty="0" smtClean="0">
                <a:latin typeface="Times New Roman"/>
                <a:cs typeface="Times New Roman"/>
              </a:rPr>
              <a:t>)= f (</a:t>
            </a:r>
            <a:r>
              <a:rPr lang="en-US" dirty="0" err="1" smtClean="0">
                <a:latin typeface="Times New Roman"/>
                <a:cs typeface="Times New Roman"/>
              </a:rPr>
              <a:t>a+o</a:t>
            </a:r>
            <a:r>
              <a:rPr lang="en-US" dirty="0" smtClean="0">
                <a:latin typeface="Times New Roman"/>
                <a:cs typeface="Times New Roman"/>
              </a:rPr>
              <a:t>),                </a:t>
            </a:r>
            <a:r>
              <a:rPr lang="ru-RU" dirty="0" smtClean="0">
                <a:latin typeface="Times New Roman"/>
                <a:cs typeface="Times New Roman"/>
              </a:rPr>
              <a:t>Ф' </a:t>
            </a:r>
            <a:r>
              <a:rPr lang="en-US" dirty="0" smtClean="0">
                <a:latin typeface="Times New Roman"/>
                <a:cs typeface="Times New Roman"/>
              </a:rPr>
              <a:t>(b-o) =f(b-o)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bo’lishi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yuqoridagiga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o’xshash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ko’rsatiladi</a:t>
            </a:r>
            <a:r>
              <a:rPr lang="en-US" dirty="0" smtClean="0">
                <a:solidFill>
                  <a:schemeClr val="tx1"/>
                </a:solidFill>
              </a:rPr>
              <a:t>.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             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857232"/>
            <a:ext cx="1771653" cy="357190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635244"/>
            <a:ext cx="1500768" cy="721748"/>
          </a:xfrm>
          <a:prstGeom prst="rect">
            <a:avLst/>
          </a:prstGeom>
          <a:noFill/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2285992"/>
            <a:ext cx="142876" cy="349251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         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1428736"/>
            <a:ext cx="1357322" cy="366713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2635243"/>
            <a:ext cx="790576" cy="721749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1428736"/>
            <a:ext cx="647700" cy="342900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58" y="214290"/>
            <a:ext cx="8101042" cy="616063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  </a:t>
            </a:r>
            <a:r>
              <a:rPr lang="en-US" dirty="0" smtClean="0">
                <a:solidFill>
                  <a:schemeClr val="tx1"/>
                </a:solidFill>
              </a:rPr>
              <a:t> 8-natijada  f(x)  f-</a:t>
            </a:r>
            <a:r>
              <a:rPr lang="en-US" dirty="0" err="1" smtClean="0">
                <a:solidFill>
                  <a:schemeClr val="tx1"/>
                </a:solidFill>
              </a:rPr>
              <a:t>ya</a:t>
            </a:r>
            <a:r>
              <a:rPr lang="en-US" dirty="0" smtClean="0">
                <a:solidFill>
                  <a:schemeClr val="tx1"/>
                </a:solidFill>
              </a:rPr>
              <a:t>  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</a:t>
            </a:r>
            <a:r>
              <a:rPr lang="en-US" dirty="0" err="1" smtClean="0">
                <a:solidFill>
                  <a:schemeClr val="tx1"/>
                </a:solidFill>
              </a:rPr>
              <a:t>oraliqda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uzluksiz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, 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x 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ϵ</a:t>
            </a:r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</a:t>
            </a:r>
            <a:r>
              <a:rPr lang="ru-RU" dirty="0" smtClean="0">
                <a:solidFill>
                  <a:schemeClr val="tx1"/>
                </a:solidFill>
              </a:rPr>
              <a:t>Ф</a:t>
            </a:r>
            <a:r>
              <a:rPr lang="ru-RU" dirty="0" smtClean="0">
                <a:solidFill>
                  <a:schemeClr val="tx1"/>
                </a:solidFill>
                <a:latin typeface="Times New Roman"/>
                <a:cs typeface="Times New Roman"/>
              </a:rPr>
              <a:t>'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 = f(x)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Demak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cs typeface="Times New Roman"/>
              </a:rPr>
              <a:t>Ф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f  (x)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ning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dagi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boshlang’ich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funksiyasi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Endi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quyi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chegarasi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o’zgaruvchi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bo’lgan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aniq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integralning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qaraymiz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f(x)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oraliqda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bo;lsin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  U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holda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bu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x,b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&lt;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(a ≤ x ≤ b)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oraliqda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ham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va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bu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integral  x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bog’liq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Uni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</a:t>
            </a:r>
            <a:r>
              <a:rPr lang="el-GR" dirty="0" smtClean="0">
                <a:latin typeface="Times New Roman"/>
                <a:cs typeface="Times New Roman"/>
              </a:rPr>
              <a:t>Φ</a:t>
            </a:r>
            <a:r>
              <a:rPr lang="en-US" dirty="0" smtClean="0">
                <a:latin typeface="Times New Roman"/>
                <a:cs typeface="Times New Roman"/>
              </a:rPr>
              <a:t>(x)=       (t)</a:t>
            </a:r>
            <a:r>
              <a:rPr lang="en-US" dirty="0" err="1" smtClean="0">
                <a:latin typeface="Times New Roman"/>
                <a:cs typeface="Times New Roman"/>
              </a:rPr>
              <a:t>dt</a:t>
            </a:r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deb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belgilaymiz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integral   </a:t>
            </a:r>
            <a:r>
              <a:rPr lang="en-US" dirty="0" err="1" smtClean="0">
                <a:solidFill>
                  <a:schemeClr val="tx1"/>
                </a:solidFill>
              </a:rPr>
              <a:t>xossasidan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foydalanib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topamiz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(a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≤ x ≤b)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Bunda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esa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6704" y="3108847"/>
            <a:ext cx="309563" cy="432049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4572008"/>
            <a:ext cx="5256584" cy="1089240"/>
          </a:xfrm>
          <a:prstGeom prst="rect">
            <a:avLst/>
          </a:prstGeom>
          <a:noFill/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142852"/>
            <a:ext cx="8572528" cy="6215106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     </a:t>
            </a:r>
            <a:r>
              <a:rPr lang="ru-RU" dirty="0" smtClean="0">
                <a:latin typeface="Times New Roman"/>
                <a:cs typeface="Times New Roman"/>
              </a:rPr>
              <a:t>Ф(</a:t>
            </a:r>
            <a:r>
              <a:rPr lang="en-US" dirty="0" smtClean="0">
                <a:latin typeface="Times New Roman"/>
                <a:cs typeface="Times New Roman"/>
              </a:rPr>
              <a:t>x)=     (t)</a:t>
            </a:r>
            <a:r>
              <a:rPr lang="en-US" dirty="0" err="1" smtClean="0">
                <a:latin typeface="Times New Roman"/>
                <a:cs typeface="Times New Roman"/>
              </a:rPr>
              <a:t>dt</a:t>
            </a:r>
            <a:r>
              <a:rPr lang="en-US" dirty="0" smtClean="0">
                <a:latin typeface="Times New Roman"/>
                <a:cs typeface="Times New Roman"/>
              </a:rPr>
              <a:t>-</a:t>
            </a:r>
            <a:r>
              <a:rPr lang="ru-RU" dirty="0" smtClean="0">
                <a:latin typeface="Times New Roman"/>
                <a:cs typeface="Times New Roman"/>
              </a:rPr>
              <a:t>Ф</a:t>
            </a:r>
            <a:r>
              <a:rPr lang="en-US" dirty="0" smtClean="0">
                <a:latin typeface="Times New Roman"/>
                <a:cs typeface="Times New Roman"/>
              </a:rPr>
              <a:t>(x)</a:t>
            </a:r>
          </a:p>
          <a:p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bo;lishi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elib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chiqadi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Bu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tenglik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Φ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(x)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funksiyaning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xossalarini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f(x)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hamda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Φ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funksiyasining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xossalari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orqali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o’rganish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mumkinligini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ko’rsatadi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Jumladan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agar  f(x)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oraliqda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uzluksiz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bo’lsa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u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holda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Haqiqatdan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ham,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bu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holda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</a:t>
            </a:r>
            <a:r>
              <a:rPr lang="en-US" dirty="0" smtClean="0">
                <a:latin typeface="Times New Roman"/>
                <a:cs typeface="Times New Roman"/>
              </a:rPr>
              <a:t> f(t)</a:t>
            </a:r>
            <a:r>
              <a:rPr lang="en-US" dirty="0" err="1" smtClean="0">
                <a:latin typeface="Times New Roman"/>
                <a:cs typeface="Times New Roman"/>
              </a:rPr>
              <a:t>dt</a:t>
            </a:r>
            <a:r>
              <a:rPr lang="en-US" dirty="0" smtClean="0"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mavjud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va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u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chekli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son,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l-GR" dirty="0" smtClean="0">
                <a:solidFill>
                  <a:schemeClr val="tx1"/>
                </a:solidFill>
                <a:latin typeface="Times New Roman"/>
                <a:cs typeface="Times New Roman"/>
              </a:rPr>
              <a:t>Φ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esa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yuqorida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keltirilgan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teoremaga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ko’ra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[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a,b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]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ru-RU" dirty="0" smtClean="0">
                <a:solidFill>
                  <a:schemeClr val="tx1"/>
                </a:solidFill>
              </a:rPr>
              <a:t>Ф</a:t>
            </a:r>
            <a:r>
              <a:rPr lang="ru-RU" dirty="0" smtClean="0">
                <a:solidFill>
                  <a:schemeClr val="tx1"/>
                </a:solidFill>
                <a:latin typeface="Times New Roman"/>
                <a:cs typeface="Times New Roman"/>
              </a:rPr>
              <a:t>'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hosilaga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bo’lib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  </a:t>
            </a: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/>
              <a:t>                          </a:t>
            </a:r>
            <a:r>
              <a:rPr lang="ru-RU" dirty="0" smtClean="0"/>
              <a:t>Ф</a:t>
            </a:r>
            <a:r>
              <a:rPr lang="ru-RU" dirty="0" smtClean="0">
                <a:latin typeface="Times New Roman"/>
                <a:cs typeface="Times New Roman"/>
              </a:rPr>
              <a:t>'</a:t>
            </a:r>
            <a:r>
              <a:rPr lang="en-US" dirty="0" smtClean="0">
                <a:latin typeface="Times New Roman"/>
                <a:cs typeface="Times New Roman"/>
              </a:rPr>
              <a:t>(x) =                                                             f(x)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71252"/>
            <a:ext cx="309563" cy="58102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928794" y="2428868"/>
            <a:ext cx="13933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Ф</a:t>
            </a:r>
            <a:r>
              <a:rPr lang="ru-RU" dirty="0" smtClean="0">
                <a:latin typeface="Times New Roman"/>
                <a:cs typeface="Times New Roman"/>
              </a:rPr>
              <a:t>'</a:t>
            </a:r>
            <a:r>
              <a:rPr lang="en-US" dirty="0" smtClean="0">
                <a:latin typeface="Times New Roman"/>
                <a:cs typeface="Times New Roman"/>
              </a:rPr>
              <a:t>(x) = - f(x)</a:t>
            </a: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2857496"/>
            <a:ext cx="285751" cy="581025"/>
          </a:xfrm>
          <a:prstGeom prst="rect">
            <a:avLst/>
          </a:prstGeom>
          <a:noFill/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4357694"/>
            <a:ext cx="3343275" cy="423863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14348" y="500042"/>
            <a:ext cx="7815290" cy="587488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Misol</a:t>
            </a:r>
            <a:r>
              <a:rPr lang="en-US" sz="2400" dirty="0" smtClean="0">
                <a:solidFill>
                  <a:schemeClr val="tx1"/>
                </a:solidFill>
              </a:rPr>
              <a:t>:  1</a:t>
            </a: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  a)</a:t>
            </a:r>
          </a:p>
          <a:p>
            <a:pPr lvl="0"/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  b)   </a:t>
            </a:r>
            <a:endParaRPr lang="en-US" sz="3200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c)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Mavzuni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mustahkamlash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uchun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misollar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1.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  2.                                                    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3.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1000108"/>
            <a:ext cx="390525" cy="657225"/>
          </a:xfrm>
          <a:prstGeom prst="rect">
            <a:avLst/>
          </a:prstGeom>
          <a:noFill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1071546"/>
            <a:ext cx="214313" cy="371475"/>
          </a:xfrm>
          <a:prstGeom prst="rect">
            <a:avLst/>
          </a:prstGeom>
          <a:noFill/>
        </p:spPr>
      </p:pic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1142984"/>
            <a:ext cx="357190" cy="333376"/>
          </a:xfrm>
          <a:prstGeom prst="rect">
            <a:avLst/>
          </a:prstGeom>
          <a:noFill/>
        </p:spPr>
      </p:pic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1714488"/>
            <a:ext cx="2071702" cy="585788"/>
          </a:xfrm>
          <a:prstGeom prst="rect">
            <a:avLst/>
          </a:prstGeom>
          <a:noFill/>
        </p:spPr>
      </p:pic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571744"/>
            <a:ext cx="3357586" cy="714380"/>
          </a:xfrm>
          <a:prstGeom prst="rect">
            <a:avLst/>
          </a:prstGeom>
          <a:noFill/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7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071942"/>
            <a:ext cx="1857388" cy="571504"/>
          </a:xfrm>
          <a:prstGeom prst="rect">
            <a:avLst/>
          </a:prstGeom>
          <a:noFill/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97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4714884"/>
            <a:ext cx="3357586" cy="747714"/>
          </a:xfrm>
          <a:prstGeom prst="rect">
            <a:avLst/>
          </a:prstGeom>
          <a:noFill/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5643578"/>
            <a:ext cx="3286148" cy="714380"/>
          </a:xfrm>
          <a:prstGeom prst="rect">
            <a:avLst/>
          </a:prstGeom>
          <a:noFill/>
        </p:spPr>
      </p:pic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0" y="97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2000"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815290" cy="714380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</a:t>
            </a:r>
            <a:r>
              <a:rPr lang="en-US" dirty="0" smtClean="0">
                <a:solidFill>
                  <a:schemeClr val="tx1"/>
                </a:solidFill>
              </a:rPr>
              <a:t>B BX B   </a:t>
            </a:r>
            <a:r>
              <a:rPr lang="en-US" dirty="0" err="1" smtClean="0">
                <a:solidFill>
                  <a:schemeClr val="tx1"/>
                </a:solidFill>
              </a:rPr>
              <a:t>jadvali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00034" y="1714488"/>
            <a:ext cx="7958166" cy="4660434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856696"/>
              </p:ext>
            </p:extLst>
          </p:nvPr>
        </p:nvGraphicFramePr>
        <p:xfrm>
          <a:off x="571472" y="1857364"/>
          <a:ext cx="7715305" cy="4598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24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264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Bilaman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    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Bilishni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</a:p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 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xoxlayman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Bilib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oldim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79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Табличка 6"/>
          <p:cNvSpPr/>
          <p:nvPr/>
        </p:nvSpPr>
        <p:spPr>
          <a:xfrm>
            <a:off x="785786" y="2643182"/>
            <a:ext cx="2143140" cy="3500462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 algn="just">
              <a:buAutoNum type="arabicPeriod"/>
            </a:pPr>
            <a:r>
              <a:rPr lang="en-US" sz="1100" dirty="0" err="1" smtClean="0">
                <a:solidFill>
                  <a:schemeClr val="tx1"/>
                </a:solidFill>
              </a:rPr>
              <a:t>Aniq</a:t>
            </a:r>
            <a:r>
              <a:rPr lang="en-US" sz="1100" dirty="0" smtClean="0">
                <a:solidFill>
                  <a:schemeClr val="tx1"/>
                </a:solidFill>
              </a:rPr>
              <a:t>  integral </a:t>
            </a:r>
            <a:r>
              <a:rPr lang="en-US" sz="1100" dirty="0" err="1" smtClean="0">
                <a:solidFill>
                  <a:schemeClr val="tx1"/>
                </a:solidFill>
              </a:rPr>
              <a:t>orqali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o’zgaruvchan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kuch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bajargan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ish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haqidagi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masalalarni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hisoblashni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bilaman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</a:p>
          <a:p>
            <a:pPr marL="228600" indent="-228600" algn="just">
              <a:buAutoNum type="arabicPeriod" startAt="2"/>
            </a:pPr>
            <a:r>
              <a:rPr lang="en-US" sz="1100" dirty="0" err="1" smtClean="0">
                <a:solidFill>
                  <a:schemeClr val="tx1"/>
                </a:solidFill>
              </a:rPr>
              <a:t>Barcha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funksiyalarning</a:t>
            </a:r>
            <a:r>
              <a:rPr lang="en-US" sz="1100" dirty="0" smtClean="0">
                <a:solidFill>
                  <a:schemeClr val="tx1"/>
                </a:solidFill>
              </a:rPr>
              <a:t>   ham  </a:t>
            </a:r>
            <a:r>
              <a:rPr lang="en-US" sz="1100" dirty="0" err="1" smtClean="0">
                <a:solidFill>
                  <a:schemeClr val="tx1"/>
                </a:solidFill>
              </a:rPr>
              <a:t>integrallanuvchi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bo’lavermasligini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bilaman</a:t>
            </a:r>
            <a:endParaRPr lang="en-US" sz="1100" dirty="0" smtClean="0">
              <a:solidFill>
                <a:schemeClr val="tx1"/>
              </a:solidFill>
            </a:endParaRPr>
          </a:p>
          <a:p>
            <a:pPr marL="228600" indent="-228600" algn="just"/>
            <a:r>
              <a:rPr lang="en-US" sz="1100" dirty="0" smtClean="0">
                <a:solidFill>
                  <a:schemeClr val="tx1"/>
                </a:solidFill>
              </a:rPr>
              <a:t>3.  </a:t>
            </a:r>
            <a:r>
              <a:rPr lang="en-US" sz="1100" dirty="0" err="1" smtClean="0">
                <a:solidFill>
                  <a:schemeClr val="tx1"/>
                </a:solidFill>
              </a:rPr>
              <a:t>Nyuton-Leybnis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formulasi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orqali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aniq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integralni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hisoblashni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bilaman</a:t>
            </a:r>
            <a:r>
              <a:rPr lang="en-US" sz="1100" dirty="0" smtClean="0">
                <a:solidFill>
                  <a:schemeClr val="tx1"/>
                </a:solidFill>
              </a:rPr>
              <a:t>. 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3428992" y="2571744"/>
            <a:ext cx="2143140" cy="35719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1. </a:t>
            </a:r>
            <a:r>
              <a:rPr lang="en-US" sz="1100" dirty="0" err="1" smtClean="0">
                <a:solidFill>
                  <a:schemeClr val="tx1"/>
                </a:solidFill>
              </a:rPr>
              <a:t>O’rta</a:t>
            </a:r>
            <a:r>
              <a:rPr lang="en-US" sz="1100" dirty="0" smtClean="0">
                <a:solidFill>
                  <a:schemeClr val="tx1"/>
                </a:solidFill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</a:rPr>
              <a:t>qiymatlar</a:t>
            </a:r>
            <a:r>
              <a:rPr lang="en-US" sz="1100" dirty="0" smtClean="0">
                <a:solidFill>
                  <a:schemeClr val="tx1"/>
                </a:solidFill>
              </a:rPr>
              <a:t>     </a:t>
            </a:r>
            <a:r>
              <a:rPr lang="en-US" sz="1100" dirty="0" err="1" smtClean="0">
                <a:solidFill>
                  <a:schemeClr val="tx1"/>
                </a:solidFill>
              </a:rPr>
              <a:t>haqidagi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teoremani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yuqori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chegarasi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o’zgaruvchi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bo;lgan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aniq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integralga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qo’llash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mumkinmi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yoki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yo’q</a:t>
            </a:r>
            <a:r>
              <a:rPr lang="en-US" sz="1100" dirty="0" smtClean="0">
                <a:solidFill>
                  <a:schemeClr val="tx1"/>
                </a:solidFill>
              </a:rPr>
              <a:t>?</a:t>
            </a:r>
          </a:p>
          <a:p>
            <a:r>
              <a:rPr lang="en-US" sz="1100" dirty="0" smtClean="0">
                <a:solidFill>
                  <a:schemeClr val="tx1"/>
                </a:solidFill>
              </a:rPr>
              <a:t>2. </a:t>
            </a:r>
            <a:r>
              <a:rPr lang="en-US" sz="1100" dirty="0" err="1" smtClean="0">
                <a:solidFill>
                  <a:schemeClr val="tx1"/>
                </a:solidFill>
              </a:rPr>
              <a:t>Yuqori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chegarasi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o’zgaruvchi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bo’lgan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aniq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integralni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amaliy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ahamyati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haqida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ko’proq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ma’lumotlarni</a:t>
            </a:r>
            <a:r>
              <a:rPr lang="en-US" sz="1100" dirty="0" smtClean="0">
                <a:solidFill>
                  <a:schemeClr val="tx1"/>
                </a:solidFill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</a:rPr>
              <a:t>bilishni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xoxlayman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6000760" y="2571744"/>
            <a:ext cx="2214578" cy="35719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1.  </a:t>
            </a:r>
            <a:r>
              <a:rPr lang="en-US" sz="1100" dirty="0" err="1" smtClean="0">
                <a:solidFill>
                  <a:schemeClr val="tx1"/>
                </a:solidFill>
              </a:rPr>
              <a:t>Yuqori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chegarasi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o’zgaruvchi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bo’lgan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aniq</a:t>
            </a:r>
            <a:r>
              <a:rPr lang="en-US" sz="1100" dirty="0" smtClean="0">
                <a:solidFill>
                  <a:schemeClr val="tx1"/>
                </a:solidFill>
              </a:rPr>
              <a:t>   integral   </a:t>
            </a:r>
            <a:r>
              <a:rPr lang="en-US" sz="1100" dirty="0" err="1" smtClean="0">
                <a:solidFill>
                  <a:schemeClr val="tx1"/>
                </a:solidFill>
              </a:rPr>
              <a:t>orqali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egri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chiziqli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trapetsiyaning</a:t>
            </a:r>
            <a:r>
              <a:rPr lang="en-US" sz="1100" dirty="0" smtClean="0">
                <a:solidFill>
                  <a:schemeClr val="tx1"/>
                </a:solidFill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</a:rPr>
              <a:t>qism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bo’laklarini</a:t>
            </a:r>
            <a:r>
              <a:rPr lang="en-US" sz="1100" dirty="0" smtClean="0">
                <a:solidFill>
                  <a:schemeClr val="tx1"/>
                </a:solidFill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</a:rPr>
              <a:t>yuzalarini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hisoblash</a:t>
            </a:r>
            <a:r>
              <a:rPr lang="en-US" sz="1100" dirty="0" smtClean="0">
                <a:solidFill>
                  <a:schemeClr val="tx1"/>
                </a:solidFill>
              </a:rPr>
              <a:t>  </a:t>
            </a:r>
            <a:r>
              <a:rPr lang="en-US" sz="1100" dirty="0" err="1" smtClean="0">
                <a:solidFill>
                  <a:schemeClr val="tx1"/>
                </a:solidFill>
              </a:rPr>
              <a:t>mumkin</a:t>
            </a:r>
            <a:r>
              <a:rPr lang="en-US" sz="1100" dirty="0" smtClean="0">
                <a:solidFill>
                  <a:schemeClr val="tx1"/>
                </a:solidFill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</a:rPr>
              <a:t>ekanligini</a:t>
            </a:r>
            <a:r>
              <a:rPr lang="en-US" sz="1100" dirty="0" smtClean="0">
                <a:solidFill>
                  <a:schemeClr val="tx1"/>
                </a:solidFill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</a:rPr>
              <a:t>bilib</a:t>
            </a:r>
            <a:r>
              <a:rPr lang="en-US" sz="1100" dirty="0" smtClean="0">
                <a:solidFill>
                  <a:schemeClr val="tx1"/>
                </a:solidFill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</a:rPr>
              <a:t>oldim</a:t>
            </a:r>
            <a:endParaRPr lang="ru-RU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43852" cy="428628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Nyuton-leybnis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formulasi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14348" y="1142984"/>
            <a:ext cx="7743852" cy="53578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integrallarni</a:t>
            </a:r>
            <a:r>
              <a:rPr lang="en-US" dirty="0" smtClean="0">
                <a:solidFill>
                  <a:schemeClr val="tx1"/>
                </a:solidFill>
              </a:rPr>
              <a:t>   integral  </a:t>
            </a:r>
            <a:r>
              <a:rPr lang="en-US" dirty="0" err="1" smtClean="0">
                <a:solidFill>
                  <a:schemeClr val="tx1"/>
                </a:solidFill>
              </a:rPr>
              <a:t>yig’indining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limiti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sifatida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bevosita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hisoblash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ko’p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hollarda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juda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qiyin</a:t>
            </a:r>
            <a:r>
              <a:rPr lang="en-US" dirty="0" smtClean="0">
                <a:solidFill>
                  <a:schemeClr val="tx1"/>
                </a:solidFill>
              </a:rPr>
              <a:t>,  </a:t>
            </a:r>
            <a:r>
              <a:rPr lang="en-US" dirty="0" err="1" smtClean="0">
                <a:solidFill>
                  <a:schemeClr val="tx1"/>
                </a:solidFill>
              </a:rPr>
              <a:t>uzoq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hisoblashlarni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talab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qiladi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va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amalda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juda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kam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qo’llaniladi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hisoblash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Nyuton-Leybnis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formulasini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kash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etilishi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qo’llanish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ko’lamini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kengayishiga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asosiy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sabab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2-teorema.   Agar   F(x) 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uzluksiz</a:t>
            </a:r>
            <a:r>
              <a:rPr lang="en-US" dirty="0" smtClean="0">
                <a:solidFill>
                  <a:schemeClr val="tx1"/>
                </a:solidFill>
              </a:rPr>
              <a:t>  f(x)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 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kesmadagi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boshlangich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funksiyasi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, 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              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integral    </a:t>
            </a:r>
            <a:r>
              <a:rPr lang="en-US" dirty="0" err="1" smtClean="0">
                <a:solidFill>
                  <a:schemeClr val="tx1"/>
                </a:solidFill>
              </a:rPr>
              <a:t>boshlang’ich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integrallash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oralig’idagi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orttirmasiga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teng</a:t>
            </a:r>
            <a:r>
              <a:rPr lang="en-US" dirty="0" smtClean="0">
                <a:solidFill>
                  <a:schemeClr val="tx1"/>
                </a:solidFill>
              </a:rPr>
              <a:t>,  </a:t>
            </a:r>
            <a:r>
              <a:rPr lang="en-US" dirty="0" err="1" smtClean="0">
                <a:solidFill>
                  <a:schemeClr val="tx1"/>
                </a:solidFill>
              </a:rPr>
              <a:t>ya’ni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tenglik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hisoblashning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asosiy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formulasi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yoki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Nyuton-Leybnis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formulasi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deyiladi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288" y="3717032"/>
            <a:ext cx="908174" cy="500636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786322"/>
            <a:ext cx="4214842" cy="652463"/>
          </a:xfrm>
          <a:prstGeom prst="rect">
            <a:avLst/>
          </a:prstGeom>
          <a:noFill/>
        </p:spPr>
      </p:pic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472" y="214290"/>
            <a:ext cx="7886728" cy="607223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Isbot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r>
              <a:rPr lang="en-US" dirty="0" err="1" smtClean="0">
                <a:solidFill>
                  <a:schemeClr val="tx1"/>
                </a:solidFill>
              </a:rPr>
              <a:t>Shartga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ko’ra</a:t>
            </a:r>
            <a:r>
              <a:rPr lang="en-US" dirty="0" smtClean="0">
                <a:solidFill>
                  <a:schemeClr val="tx1"/>
                </a:solidFill>
              </a:rPr>
              <a:t>  F(x)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 f(x)  </a:t>
            </a:r>
            <a:r>
              <a:rPr lang="en-US" dirty="0" err="1" smtClean="0">
                <a:solidFill>
                  <a:schemeClr val="tx1"/>
                </a:solidFill>
              </a:rPr>
              <a:t>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biror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boshlang’ich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funksiyasi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bo’lsin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  <a:r>
              <a:rPr lang="ru-RU" dirty="0" smtClean="0">
                <a:latin typeface="Times New Roman"/>
                <a:cs typeface="Times New Roman"/>
              </a:rPr>
              <a:t>Ф(</a:t>
            </a:r>
            <a:r>
              <a:rPr lang="en-US" dirty="0" smtClean="0">
                <a:latin typeface="Times New Roman"/>
                <a:cs typeface="Times New Roman"/>
              </a:rPr>
              <a:t>x)=        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ham  f(x)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ning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boshlang’ich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funksiyasi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bo’lganligi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uchun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cs typeface="Times New Roman"/>
              </a:rPr>
              <a:t>Ф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(x)= F(x)+C  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yoki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                       x=a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desak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                 0=F(a)+C,  C=-F(a).</a:t>
            </a: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Demak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                                  .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Endi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x=b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desak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,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Nyuton-Leybnis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formulasini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hosil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qilamiz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:</a:t>
            </a: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    F(b)-F(a)=             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belgilash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kiritilsa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Nyuton-Lelbnis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formulasi</a:t>
            </a:r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ko’rinishiga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ega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                    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                                                                   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00560" y="620690"/>
            <a:ext cx="1851560" cy="593732"/>
          </a:xfrm>
          <a:prstGeom prst="rect">
            <a:avLst/>
          </a:prstGeom>
          <a:noFill/>
        </p:spPr>
      </p:pic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00560" y="1399169"/>
            <a:ext cx="3571900" cy="561975"/>
          </a:xfrm>
          <a:prstGeom prst="rect">
            <a:avLst/>
          </a:prstGeom>
          <a:noFill/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1505" y="1961144"/>
            <a:ext cx="3571900" cy="704851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2571744"/>
            <a:ext cx="3076575" cy="633413"/>
          </a:xfrm>
          <a:prstGeom prst="rect">
            <a:avLst/>
          </a:prstGeom>
          <a:noFill/>
        </p:spPr>
      </p:pic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3714752"/>
            <a:ext cx="3676654" cy="581025"/>
          </a:xfrm>
          <a:prstGeom prst="rect">
            <a:avLst/>
          </a:prstGeom>
          <a:noFill/>
        </p:spPr>
      </p:pic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51346" y="4295938"/>
            <a:ext cx="714380" cy="404813"/>
          </a:xfrm>
          <a:prstGeom prst="rect">
            <a:avLst/>
          </a:prstGeom>
          <a:noFill/>
        </p:spPr>
      </p:pic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805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4857760"/>
            <a:ext cx="2071702" cy="509588"/>
          </a:xfrm>
          <a:prstGeom prst="rect">
            <a:avLst/>
          </a:prstGeom>
          <a:noFill/>
        </p:spPr>
      </p:pic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0" y="895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43852" cy="42862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                         </a:t>
            </a:r>
            <a:r>
              <a:rPr lang="en-US" dirty="0" smtClean="0">
                <a:solidFill>
                  <a:schemeClr val="tx1"/>
                </a:solidFill>
              </a:rPr>
              <a:t>           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</a:rPr>
              <a:t>reja</a:t>
            </a:r>
            <a:r>
              <a:rPr lang="en-US" sz="4000" dirty="0" smtClean="0">
                <a:solidFill>
                  <a:schemeClr val="tx1"/>
                </a:solidFill>
              </a:rPr>
              <a:t>: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71472" y="2000240"/>
            <a:ext cx="8215370" cy="2786082"/>
          </a:xfrm>
        </p:spPr>
        <p:txBody>
          <a:bodyPr>
            <a:noAutofit/>
          </a:bodyPr>
          <a:lstStyle/>
          <a:p>
            <a:pPr marL="457200" indent="-457200"/>
            <a:r>
              <a:rPr lang="en-US" sz="2800" dirty="0" smtClean="0">
                <a:solidFill>
                  <a:schemeClr val="tx1"/>
                </a:solidFill>
              </a:rPr>
              <a:t>1. </a:t>
            </a:r>
            <a:r>
              <a:rPr lang="en-US" sz="2800" dirty="0" err="1" smtClean="0">
                <a:solidFill>
                  <a:schemeClr val="tx1"/>
                </a:solidFill>
              </a:rPr>
              <a:t>Aniq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integralning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ta’rifi</a:t>
            </a:r>
            <a:r>
              <a:rPr lang="en-US" sz="2800" dirty="0" smtClean="0">
                <a:solidFill>
                  <a:schemeClr val="tx1"/>
                </a:solidFill>
              </a:rPr>
              <a:t>    </a:t>
            </a:r>
            <a:r>
              <a:rPr lang="en-US" sz="2800" dirty="0" err="1" smtClean="0">
                <a:solidFill>
                  <a:schemeClr val="tx1"/>
                </a:solidFill>
              </a:rPr>
              <a:t>va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xossalari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/>
            <a:r>
              <a:rPr lang="en-US" sz="2800" dirty="0" smtClean="0">
                <a:solidFill>
                  <a:schemeClr val="tx1"/>
                </a:solidFill>
              </a:rPr>
              <a:t>2. </a:t>
            </a:r>
            <a:r>
              <a:rPr lang="en-US" sz="2800" dirty="0" err="1" smtClean="0">
                <a:solidFill>
                  <a:schemeClr val="tx1"/>
                </a:solidFill>
              </a:rPr>
              <a:t>Yuqori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chegarasi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o’zgaruvchi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bo’lgan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aniq</a:t>
            </a:r>
            <a:r>
              <a:rPr lang="en-US" sz="2800" dirty="0" smtClean="0">
                <a:solidFill>
                  <a:schemeClr val="tx1"/>
                </a:solidFill>
              </a:rPr>
              <a:t>  integral. </a:t>
            </a:r>
          </a:p>
          <a:p>
            <a:pPr marL="457200" indent="-457200"/>
            <a:r>
              <a:rPr lang="en-US" sz="2800" dirty="0" smtClean="0">
                <a:solidFill>
                  <a:schemeClr val="tx1"/>
                </a:solidFill>
              </a:rPr>
              <a:t>3. </a:t>
            </a:r>
            <a:r>
              <a:rPr lang="en-US" sz="2800" dirty="0" err="1" smtClean="0">
                <a:solidFill>
                  <a:schemeClr val="tx1"/>
                </a:solidFill>
              </a:rPr>
              <a:t>Nyuton</a:t>
            </a:r>
            <a:r>
              <a:rPr lang="en-US" sz="2800" dirty="0" smtClean="0">
                <a:solidFill>
                  <a:schemeClr val="tx1"/>
                </a:solidFill>
              </a:rPr>
              <a:t> – </a:t>
            </a:r>
            <a:r>
              <a:rPr lang="en-US" sz="2800" dirty="0" err="1" smtClean="0">
                <a:solidFill>
                  <a:schemeClr val="tx1"/>
                </a:solidFill>
              </a:rPr>
              <a:t>Leybnis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formulasi</a:t>
            </a:r>
            <a:r>
              <a:rPr lang="en-US" sz="2800" dirty="0" smtClean="0">
                <a:solidFill>
                  <a:schemeClr val="tx1"/>
                </a:solidFill>
              </a:rPr>
              <a:t> .</a:t>
            </a:r>
          </a:p>
          <a:p>
            <a:pPr marL="457200" indent="-457200"/>
            <a:r>
              <a:rPr lang="en-US" sz="2800" dirty="0" smtClean="0">
                <a:solidFill>
                  <a:schemeClr val="tx1"/>
                </a:solidFill>
              </a:rPr>
              <a:t>4. </a:t>
            </a:r>
            <a:r>
              <a:rPr lang="en-US" sz="2800" dirty="0" err="1" smtClean="0">
                <a:solidFill>
                  <a:schemeClr val="tx1"/>
                </a:solidFill>
              </a:rPr>
              <a:t>Aniq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integralni</a:t>
            </a:r>
            <a:r>
              <a:rPr lang="en-US" sz="2800" dirty="0" smtClean="0">
                <a:solidFill>
                  <a:schemeClr val="tx1"/>
                </a:solidFill>
              </a:rPr>
              <a:t>   </a:t>
            </a:r>
            <a:r>
              <a:rPr lang="en-US" sz="2800" dirty="0" err="1" smtClean="0">
                <a:solidFill>
                  <a:schemeClr val="tx1"/>
                </a:solidFill>
              </a:rPr>
              <a:t>hisoblash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/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/>
            <a:r>
              <a:rPr lang="en-US" sz="2800" dirty="0" smtClean="0">
                <a:solidFill>
                  <a:schemeClr val="tx1"/>
                </a:solidFill>
              </a:rPr>
              <a:t>        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472" y="571480"/>
            <a:ext cx="7886728" cy="580344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  </a:t>
            </a:r>
            <a:r>
              <a:rPr lang="en-US" dirty="0" smtClean="0">
                <a:solidFill>
                  <a:schemeClr val="tx1"/>
                </a:solidFill>
              </a:rPr>
              <a:t>1-misol.  </a:t>
            </a:r>
            <a:r>
              <a:rPr lang="en-US" dirty="0" err="1" smtClean="0">
                <a:solidFill>
                  <a:schemeClr val="tx1"/>
                </a:solidFill>
              </a:rPr>
              <a:t>Integralni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hisoblang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Yechish</a:t>
            </a:r>
            <a:r>
              <a:rPr lang="en-US" dirty="0" smtClean="0">
                <a:solidFill>
                  <a:schemeClr val="tx1"/>
                </a:solidFill>
              </a:rPr>
              <a:t>. (-</a:t>
            </a:r>
            <a:r>
              <a:rPr lang="en-US" dirty="0" err="1" smtClean="0">
                <a:solidFill>
                  <a:schemeClr val="tx1"/>
                </a:solidFill>
              </a:rPr>
              <a:t>cosx</a:t>
            </a:r>
            <a:r>
              <a:rPr lang="en-US" dirty="0" smtClean="0">
                <a:solidFill>
                  <a:schemeClr val="tx1"/>
                </a:solidFill>
              </a:rPr>
              <a:t>)’=</a:t>
            </a:r>
            <a:r>
              <a:rPr lang="en-US" dirty="0" err="1" smtClean="0">
                <a:solidFill>
                  <a:schemeClr val="tx1"/>
                </a:solidFill>
              </a:rPr>
              <a:t>sinx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bo’lgani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           </a:t>
            </a:r>
          </a:p>
          <a:p>
            <a:pPr lvl="0"/>
            <a:endParaRPr lang="en-US" b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  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2-misol                                         </a:t>
            </a:r>
            <a:r>
              <a:rPr lang="ru-RU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=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                              </a:t>
            </a:r>
          </a:p>
          <a:p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endParaRPr lang="ru-RU" dirty="0" smtClean="0"/>
          </a:p>
          <a:p>
            <a:r>
              <a:rPr lang="en-US" dirty="0" smtClean="0"/>
              <a:t>                                         </a:t>
            </a:r>
            <a:endParaRPr lang="ru-RU" dirty="0" smtClean="0"/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3-misol.</a:t>
            </a:r>
            <a:r>
              <a:rPr lang="en-US" dirty="0" smtClean="0"/>
              <a:t> </a:t>
            </a:r>
            <a:endParaRPr lang="ru-RU" dirty="0" smtClean="0"/>
          </a:p>
          <a:p>
            <a:r>
              <a:rPr lang="en-US" dirty="0" smtClean="0"/>
              <a:t> </a:t>
            </a:r>
            <a:endParaRPr lang="ru-RU" dirty="0" smtClean="0"/>
          </a:p>
          <a:p>
            <a:endParaRPr lang="ru-RU" dirty="0" smtClean="0"/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Shunday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qilib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[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a,b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] 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kesmada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uzluksiz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f(x)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funksiya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dirty="0" err="1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uchun</a:t>
            </a:r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ʃ f(x)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dx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=F(x)+C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   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bo’lganda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        </a:t>
            </a:r>
            <a:r>
              <a:rPr lang="en-US" dirty="0" smtClean="0">
                <a:latin typeface="Times New Roman"/>
                <a:ea typeface="Arial Unicode MS" pitchFamily="34" charset="-128"/>
                <a:cs typeface="Times New Roman"/>
              </a:rPr>
              <a:t>(x)dx=F(x) +C=F(x)</a:t>
            </a:r>
            <a:r>
              <a:rPr lang="he-IL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׀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       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bo’lar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ekan</a:t>
            </a:r>
            <a:r>
              <a:rPr lang="en-US" dirty="0" smtClean="0">
                <a:solidFill>
                  <a:schemeClr val="tx1"/>
                </a:solidFill>
                <a:latin typeface="Times New Roman"/>
                <a:ea typeface="Arial Unicode MS" pitchFamily="34" charset="-128"/>
                <a:cs typeface="Times New Roman"/>
              </a:rPr>
              <a:t>.</a:t>
            </a:r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endParaRPr lang="en-US" dirty="0" smtClean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0"/>
            <a:r>
              <a:rPr lang="en-US" dirty="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   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357166"/>
            <a:ext cx="928694" cy="676275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1071546"/>
            <a:ext cx="1476376" cy="676275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1285860"/>
            <a:ext cx="2124075" cy="376238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64447" y="4919112"/>
            <a:ext cx="357190" cy="428628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038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4929198"/>
            <a:ext cx="142875" cy="514350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971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14298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42844" y="150017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1785926"/>
            <a:ext cx="357190" cy="500066"/>
          </a:xfrm>
          <a:prstGeom prst="rect">
            <a:avLst/>
          </a:prstGeom>
          <a:noFill/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0" y="128586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64291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116205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357298"/>
            <a:ext cx="340519" cy="261938"/>
          </a:xfrm>
          <a:prstGeom prst="rect">
            <a:avLst/>
          </a:prstGeom>
          <a:noFill/>
        </p:spPr>
      </p:pic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" name="Picture 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1785926"/>
            <a:ext cx="1209675" cy="619125"/>
          </a:xfrm>
          <a:prstGeom prst="rect">
            <a:avLst/>
          </a:prstGeom>
          <a:noFill/>
        </p:spPr>
      </p:pic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" name="Picture 1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1928802"/>
            <a:ext cx="971550" cy="466725"/>
          </a:xfrm>
          <a:prstGeom prst="rect">
            <a:avLst/>
          </a:prstGeom>
          <a:noFill/>
        </p:spPr>
      </p:pic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" name="Picture 13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857496"/>
            <a:ext cx="3143250" cy="895350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" name="Picture 15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3143248"/>
            <a:ext cx="1790700" cy="285750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742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071678"/>
            <a:ext cx="733425" cy="285752"/>
          </a:xfrm>
          <a:prstGeom prst="rect">
            <a:avLst/>
          </a:prstGeom>
          <a:noFill/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142852"/>
            <a:ext cx="7743852" cy="35719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Foydalanilgan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adabiyotlar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4282" y="785794"/>
            <a:ext cx="8243918" cy="5589128"/>
          </a:xfrm>
        </p:spPr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</a:rPr>
              <a:t>1. O’.  </a:t>
            </a:r>
            <a:r>
              <a:rPr lang="en-US" sz="2000" dirty="0" err="1" smtClean="0">
                <a:solidFill>
                  <a:schemeClr val="tx1"/>
                </a:solidFill>
              </a:rPr>
              <a:t>Toshmetov</a:t>
            </a:r>
            <a:r>
              <a:rPr lang="en-US" sz="2000" dirty="0" smtClean="0">
                <a:solidFill>
                  <a:schemeClr val="tx1"/>
                </a:solidFill>
              </a:rPr>
              <a:t>,   R.M. </a:t>
            </a:r>
            <a:r>
              <a:rPr lang="en-US" sz="2000" dirty="0" err="1" smtClean="0">
                <a:solidFill>
                  <a:schemeClr val="tx1"/>
                </a:solidFill>
              </a:rPr>
              <a:t>Turg’unboyev</a:t>
            </a:r>
            <a:r>
              <a:rPr lang="en-US" sz="2000" dirty="0" smtClean="0">
                <a:solidFill>
                  <a:schemeClr val="tx1"/>
                </a:solidFill>
              </a:rPr>
              <a:t>,   E.M.  </a:t>
            </a:r>
            <a:r>
              <a:rPr lang="en-US" sz="2000" dirty="0" err="1" smtClean="0">
                <a:solidFill>
                  <a:schemeClr val="tx1"/>
                </a:solidFill>
              </a:rPr>
              <a:t>Saydamatov</a:t>
            </a:r>
            <a:r>
              <a:rPr lang="en-US" sz="2000" dirty="0" smtClean="0">
                <a:solidFill>
                  <a:schemeClr val="tx1"/>
                </a:solidFill>
              </a:rPr>
              <a:t>,  M. </a:t>
            </a:r>
            <a:r>
              <a:rPr lang="en-US" sz="2000" dirty="0" err="1" smtClean="0">
                <a:solidFill>
                  <a:schemeClr val="tx1"/>
                </a:solidFill>
              </a:rPr>
              <a:t>Madrimov</a:t>
            </a:r>
            <a:r>
              <a:rPr lang="en-US" sz="2000" dirty="0" smtClean="0">
                <a:solidFill>
                  <a:schemeClr val="tx1"/>
                </a:solidFill>
              </a:rPr>
              <a:t>.     “</a:t>
            </a:r>
            <a:r>
              <a:rPr lang="en-US" sz="2000" dirty="0" err="1" smtClean="0">
                <a:solidFill>
                  <a:schemeClr val="tx1"/>
                </a:solidFill>
              </a:rPr>
              <a:t>Matematik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</a:rPr>
              <a:t>analiz</a:t>
            </a:r>
            <a:r>
              <a:rPr lang="en-US" sz="2000" dirty="0" smtClean="0">
                <a:solidFill>
                  <a:schemeClr val="tx1"/>
                </a:solidFill>
              </a:rPr>
              <a:t>”   1-qism  Toshkent  &lt;</a:t>
            </a:r>
            <a:r>
              <a:rPr lang="en-US" sz="2000" dirty="0" err="1" smtClean="0">
                <a:solidFill>
                  <a:schemeClr val="tx1"/>
                </a:solidFill>
              </a:rPr>
              <a:t>Extremum</a:t>
            </a:r>
            <a:r>
              <a:rPr lang="en-US" sz="2000" dirty="0" smtClean="0">
                <a:solidFill>
                  <a:schemeClr val="tx1"/>
                </a:solidFill>
              </a:rPr>
              <a:t>-Press&gt;   2015.   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2. </a:t>
            </a:r>
            <a:r>
              <a:rPr lang="en-US" sz="2000" dirty="0" err="1" smtClean="0">
                <a:solidFill>
                  <a:schemeClr val="tx1"/>
                </a:solidFill>
              </a:rPr>
              <a:t>Azlarov</a:t>
            </a:r>
            <a:r>
              <a:rPr lang="en-US" sz="2000" dirty="0" smtClean="0">
                <a:solidFill>
                  <a:schemeClr val="tx1"/>
                </a:solidFill>
              </a:rPr>
              <a:t>  T.  </a:t>
            </a:r>
            <a:r>
              <a:rPr lang="en-US" sz="2000" dirty="0" err="1" smtClean="0">
                <a:solidFill>
                  <a:schemeClr val="tx1"/>
                </a:solidFill>
              </a:rPr>
              <a:t>Mansurov</a:t>
            </a:r>
            <a:r>
              <a:rPr lang="en-US" sz="2000" dirty="0" smtClean="0">
                <a:solidFill>
                  <a:schemeClr val="tx1"/>
                </a:solidFill>
              </a:rPr>
              <a:t>  X.  </a:t>
            </a:r>
            <a:r>
              <a:rPr lang="en-US" sz="2000" dirty="0" err="1" smtClean="0">
                <a:solidFill>
                  <a:schemeClr val="tx1"/>
                </a:solidFill>
              </a:rPr>
              <a:t>Matematik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analiz</a:t>
            </a:r>
            <a:r>
              <a:rPr lang="en-US" sz="2000" dirty="0" smtClean="0">
                <a:solidFill>
                  <a:schemeClr val="tx1"/>
                </a:solidFill>
              </a:rPr>
              <a:t>.  1-qism.  T.  “</a:t>
            </a:r>
            <a:r>
              <a:rPr lang="en-US" sz="2000" dirty="0" err="1" smtClean="0">
                <a:solidFill>
                  <a:schemeClr val="tx1"/>
                </a:solidFill>
              </a:rPr>
              <a:t>O’qituvchi</a:t>
            </a:r>
            <a:r>
              <a:rPr lang="en-US" sz="2000" dirty="0" smtClean="0">
                <a:solidFill>
                  <a:schemeClr val="tx1"/>
                </a:solidFill>
              </a:rPr>
              <a:t>”,  1994-y.   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3. </a:t>
            </a:r>
            <a:r>
              <a:rPr lang="en-US" sz="2000" dirty="0" err="1" smtClean="0">
                <a:solidFill>
                  <a:schemeClr val="tx1"/>
                </a:solidFill>
              </a:rPr>
              <a:t>Sadullayev</a:t>
            </a:r>
            <a:r>
              <a:rPr lang="en-US" sz="2000" dirty="0" smtClean="0">
                <a:solidFill>
                  <a:schemeClr val="tx1"/>
                </a:solidFill>
              </a:rPr>
              <a:t>   A.  </a:t>
            </a:r>
            <a:r>
              <a:rPr lang="en-US" sz="2000" dirty="0" err="1" smtClean="0">
                <a:solidFill>
                  <a:schemeClr val="tx1"/>
                </a:solidFill>
              </a:rPr>
              <a:t>va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boshqalar</a:t>
            </a:r>
            <a:r>
              <a:rPr lang="en-US" sz="2000" dirty="0" smtClean="0">
                <a:solidFill>
                  <a:schemeClr val="tx1"/>
                </a:solidFill>
              </a:rPr>
              <a:t>.   “</a:t>
            </a:r>
            <a:r>
              <a:rPr lang="en-US" sz="2000" dirty="0" err="1" smtClean="0">
                <a:solidFill>
                  <a:schemeClr val="tx1"/>
                </a:solidFill>
              </a:rPr>
              <a:t>Matematik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analiz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</a:rPr>
              <a:t>kursi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misol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</a:rPr>
              <a:t>va</a:t>
            </a:r>
            <a:r>
              <a:rPr lang="en-US" sz="2000" dirty="0" smtClean="0">
                <a:solidFill>
                  <a:schemeClr val="tx1"/>
                </a:solidFill>
              </a:rPr>
              <a:t>      </a:t>
            </a:r>
            <a:r>
              <a:rPr lang="en-US" sz="2000" dirty="0" err="1" smtClean="0">
                <a:solidFill>
                  <a:schemeClr val="tx1"/>
                </a:solidFill>
              </a:rPr>
              <a:t>masalalar</a:t>
            </a: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</a:rPr>
              <a:t>to’plami</a:t>
            </a:r>
            <a:r>
              <a:rPr lang="en-US" sz="2000" dirty="0" smtClean="0">
                <a:solidFill>
                  <a:schemeClr val="tx1"/>
                </a:solidFill>
              </a:rPr>
              <a:t>”.   1-qism  T.   “</a:t>
            </a:r>
            <a:r>
              <a:rPr lang="en-US" sz="2000" dirty="0" err="1" smtClean="0">
                <a:solidFill>
                  <a:schemeClr val="tx1"/>
                </a:solidFill>
              </a:rPr>
              <a:t>O’zbekiston</a:t>
            </a:r>
            <a:r>
              <a:rPr lang="en-US" sz="2000" dirty="0" smtClean="0">
                <a:solidFill>
                  <a:schemeClr val="tx1"/>
                </a:solidFill>
              </a:rPr>
              <a:t>”   1993-y.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Internet   </a:t>
            </a:r>
            <a:r>
              <a:rPr lang="en-US" sz="2000" dirty="0" err="1" smtClean="0">
                <a:solidFill>
                  <a:schemeClr val="tx1"/>
                </a:solidFill>
              </a:rPr>
              <a:t>ma’lumotlaridan</a:t>
            </a:r>
            <a:r>
              <a:rPr lang="en-US" sz="2000" dirty="0" smtClean="0">
                <a:solidFill>
                  <a:schemeClr val="tx1"/>
                </a:solidFill>
              </a:rPr>
              <a:t>   ham  </a:t>
            </a:r>
            <a:r>
              <a:rPr lang="en-US" sz="2000" dirty="0" err="1" smtClean="0">
                <a:solidFill>
                  <a:schemeClr val="tx1"/>
                </a:solidFill>
              </a:rPr>
              <a:t>foydalanildi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14282" y="642918"/>
            <a:ext cx="8243918" cy="500066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Mavzuning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maqsadi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00034" y="1000108"/>
            <a:ext cx="7958166" cy="5072098"/>
          </a:xfrm>
        </p:spPr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err="1" smtClean="0">
                <a:solidFill>
                  <a:schemeClr val="tx1"/>
                </a:solidFill>
              </a:rPr>
              <a:t>Talabalarga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yuqori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chegarasi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o’zgaruvchi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bo’lgan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aniq</a:t>
            </a:r>
            <a:r>
              <a:rPr lang="en-US" sz="2800" dirty="0" smtClean="0">
                <a:solidFill>
                  <a:schemeClr val="tx1"/>
                </a:solidFill>
              </a:rPr>
              <a:t>  integral  </a:t>
            </a:r>
            <a:r>
              <a:rPr lang="en-US" sz="2800" dirty="0" err="1" smtClean="0">
                <a:solidFill>
                  <a:schemeClr val="tx1"/>
                </a:solidFill>
              </a:rPr>
              <a:t>va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Nyuton</a:t>
            </a:r>
            <a:r>
              <a:rPr lang="en-US" sz="2800" dirty="0" smtClean="0">
                <a:solidFill>
                  <a:schemeClr val="tx1"/>
                </a:solidFill>
              </a:rPr>
              <a:t> – </a:t>
            </a:r>
            <a:r>
              <a:rPr lang="en-US" sz="2800" dirty="0" err="1" smtClean="0">
                <a:solidFill>
                  <a:schemeClr val="tx1"/>
                </a:solidFill>
              </a:rPr>
              <a:t>Leybnis</a:t>
            </a:r>
            <a:r>
              <a:rPr lang="en-US" sz="2800" dirty="0" smtClean="0">
                <a:solidFill>
                  <a:schemeClr val="tx1"/>
                </a:solidFill>
              </a:rPr>
              <a:t>   </a:t>
            </a:r>
            <a:r>
              <a:rPr lang="en-US" sz="2800" dirty="0" err="1" smtClean="0">
                <a:solidFill>
                  <a:schemeClr val="tx1"/>
                </a:solidFill>
              </a:rPr>
              <a:t>formulasi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haqida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ma’lumot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berish</a:t>
            </a:r>
            <a:r>
              <a:rPr lang="en-US" sz="2800" dirty="0" smtClean="0">
                <a:solidFill>
                  <a:schemeClr val="tx1"/>
                </a:solidFill>
              </a:rPr>
              <a:t>,  </a:t>
            </a:r>
            <a:r>
              <a:rPr lang="en-US" sz="2800" dirty="0" err="1" smtClean="0">
                <a:solidFill>
                  <a:schemeClr val="tx1"/>
                </a:solidFill>
              </a:rPr>
              <a:t>uning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amaliy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ahamyati</a:t>
            </a:r>
            <a:r>
              <a:rPr lang="en-US" sz="2800" dirty="0" smtClean="0">
                <a:solidFill>
                  <a:schemeClr val="tx1"/>
                </a:solidFill>
              </a:rPr>
              <a:t>,  </a:t>
            </a:r>
            <a:r>
              <a:rPr lang="en-US" sz="2800" dirty="0" err="1" smtClean="0">
                <a:solidFill>
                  <a:schemeClr val="tx1"/>
                </a:solidFill>
              </a:rPr>
              <a:t>ularni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masalalar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yechisda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qo’llashga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o’rgatishdan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iborat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815290" cy="71438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Tekshirish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savollar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>
          <a:xfrm>
            <a:off x="642910" y="1785926"/>
            <a:ext cx="7815290" cy="4588996"/>
          </a:xfrm>
        </p:spPr>
        <p:txBody>
          <a:bodyPr>
            <a:normAutofit/>
          </a:bodyPr>
          <a:lstStyle/>
          <a:p>
            <a:pPr marL="342900" indent="-342900"/>
            <a:r>
              <a:rPr lang="en-US" sz="2800" dirty="0" smtClean="0">
                <a:solidFill>
                  <a:schemeClr val="tx1"/>
                </a:solidFill>
              </a:rPr>
              <a:t>1.Aniqmas  integral  </a:t>
            </a:r>
            <a:r>
              <a:rPr lang="en-US" sz="2800" dirty="0" err="1" smtClean="0">
                <a:solidFill>
                  <a:schemeClr val="tx1"/>
                </a:solidFill>
              </a:rPr>
              <a:t>sodda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xossalari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qaysilar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/>
            <a:r>
              <a:rPr lang="en-US" sz="2800" dirty="0" smtClean="0">
                <a:solidFill>
                  <a:schemeClr val="tx1"/>
                </a:solidFill>
              </a:rPr>
              <a:t>2.Integrallash  </a:t>
            </a:r>
            <a:r>
              <a:rPr lang="en-US" sz="2800" dirty="0" err="1" smtClean="0">
                <a:solidFill>
                  <a:schemeClr val="tx1"/>
                </a:solidFill>
              </a:rPr>
              <a:t>usullari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/>
            <a:r>
              <a:rPr lang="en-US" sz="2800" dirty="0" smtClean="0">
                <a:solidFill>
                  <a:schemeClr val="tx1"/>
                </a:solidFill>
              </a:rPr>
              <a:t>3.Aniq  integral  </a:t>
            </a:r>
            <a:r>
              <a:rPr lang="en-US" sz="2800" dirty="0" err="1" smtClean="0">
                <a:solidFill>
                  <a:schemeClr val="tx1"/>
                </a:solidFill>
              </a:rPr>
              <a:t>tushunchasiga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olib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keladigan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masalalar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/>
            <a:r>
              <a:rPr lang="en-US" sz="2800" dirty="0" smtClean="0">
                <a:solidFill>
                  <a:schemeClr val="tx1"/>
                </a:solidFill>
              </a:rPr>
              <a:t>4. </a:t>
            </a:r>
            <a:r>
              <a:rPr lang="en-US" sz="2800" dirty="0" err="1" smtClean="0">
                <a:solidFill>
                  <a:schemeClr val="tx1"/>
                </a:solidFill>
              </a:rPr>
              <a:t>Integrallanuvchi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funksiyalar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sinflarini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sanab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bering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/>
            <a:r>
              <a:rPr lang="en-US" sz="2800" dirty="0" smtClean="0">
                <a:solidFill>
                  <a:schemeClr val="tx1"/>
                </a:solidFill>
              </a:rPr>
              <a:t>5.O’rta  </a:t>
            </a:r>
            <a:r>
              <a:rPr lang="en-US" sz="2800" dirty="0" err="1" smtClean="0">
                <a:solidFill>
                  <a:schemeClr val="tx1"/>
                </a:solidFill>
              </a:rPr>
              <a:t>qiymatlar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haqidagi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teoremalar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</a:p>
          <a:p>
            <a:pPr marL="342900" indent="-342900"/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     </a:t>
            </a:r>
            <a:r>
              <a:rPr lang="en-US" dirty="0" err="1" smtClean="0">
                <a:solidFill>
                  <a:schemeClr val="tx1"/>
                </a:solidFill>
              </a:rPr>
              <a:t>Klaster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/>
          <a:lstStyle/>
          <a:p>
            <a:endParaRPr lang="ru-RU" dirty="0"/>
          </a:p>
        </p:txBody>
      </p:sp>
      <p:cxnSp>
        <p:nvCxnSpPr>
          <p:cNvPr id="19" name="Скругленная соединительная линия 18"/>
          <p:cNvCxnSpPr/>
          <p:nvPr/>
        </p:nvCxnSpPr>
        <p:spPr>
          <a:xfrm flipV="1">
            <a:off x="5214942" y="3571876"/>
            <a:ext cx="471501" cy="21431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кругленная соединительная линия 27"/>
          <p:cNvCxnSpPr/>
          <p:nvPr/>
        </p:nvCxnSpPr>
        <p:spPr>
          <a:xfrm rot="10800000" flipV="1">
            <a:off x="2714612" y="4572008"/>
            <a:ext cx="571504" cy="357190"/>
          </a:xfrm>
          <a:prstGeom prst="curvedConnector3">
            <a:avLst>
              <a:gd name="adj1" fmla="val 375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кругленная соединительная линия 30"/>
          <p:cNvCxnSpPr/>
          <p:nvPr/>
        </p:nvCxnSpPr>
        <p:spPr>
          <a:xfrm rot="10800000">
            <a:off x="2786050" y="3286124"/>
            <a:ext cx="428628" cy="357190"/>
          </a:xfrm>
          <a:prstGeom prst="curvedConnector3">
            <a:avLst>
              <a:gd name="adj1" fmla="val 2506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Скругленная соединительная линия 42"/>
          <p:cNvCxnSpPr/>
          <p:nvPr/>
        </p:nvCxnSpPr>
        <p:spPr>
          <a:xfrm rot="5400000" flipH="1" flipV="1">
            <a:off x="3929058" y="2857496"/>
            <a:ext cx="571504" cy="14287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Скругленная соединительная линия 45"/>
          <p:cNvCxnSpPr/>
          <p:nvPr/>
        </p:nvCxnSpPr>
        <p:spPr>
          <a:xfrm rot="16200000" flipH="1">
            <a:off x="4893471" y="4536289"/>
            <a:ext cx="428628" cy="35719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314325"/>
            <a:ext cx="2135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714348" y="2143116"/>
            <a:ext cx="2143140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3214678" y="1000108"/>
            <a:ext cx="2500330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Integral  </a:t>
            </a:r>
            <a:r>
              <a:rPr lang="en-US" sz="1200" dirty="0" err="1" smtClean="0"/>
              <a:t>chegaralari</a:t>
            </a:r>
            <a:r>
              <a:rPr lang="en-US" sz="1200" dirty="0" smtClean="0"/>
              <a:t>  </a:t>
            </a:r>
            <a:r>
              <a:rPr lang="en-US" sz="1200" dirty="0" err="1" smtClean="0"/>
              <a:t>almashtirilganda</a:t>
            </a:r>
            <a:r>
              <a:rPr lang="en-US" sz="1200" dirty="0" smtClean="0"/>
              <a:t>  </a:t>
            </a:r>
            <a:r>
              <a:rPr lang="en-US" sz="1200" dirty="0" err="1" smtClean="0"/>
              <a:t>aniq</a:t>
            </a:r>
            <a:r>
              <a:rPr lang="en-US" sz="1200" dirty="0" smtClean="0"/>
              <a:t>  integral  </a:t>
            </a:r>
            <a:r>
              <a:rPr lang="en-US" sz="1200" dirty="0" err="1" smtClean="0"/>
              <a:t>ishorasi</a:t>
            </a:r>
            <a:r>
              <a:rPr lang="en-US" sz="1200" dirty="0" smtClean="0"/>
              <a:t>  </a:t>
            </a:r>
            <a:r>
              <a:rPr lang="en-US" sz="1200" dirty="0" err="1" smtClean="0"/>
              <a:t>o’zgaraadi</a:t>
            </a:r>
            <a:endParaRPr lang="ru-RU" sz="1200" dirty="0"/>
          </a:p>
        </p:txBody>
      </p:sp>
      <p:sp>
        <p:nvSpPr>
          <p:cNvPr id="36" name="Овал 35"/>
          <p:cNvSpPr/>
          <p:nvPr/>
        </p:nvSpPr>
        <p:spPr>
          <a:xfrm>
            <a:off x="3071802" y="3143248"/>
            <a:ext cx="2214578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Aniq</a:t>
            </a:r>
            <a:r>
              <a:rPr lang="en-US" dirty="0" smtClean="0"/>
              <a:t>  </a:t>
            </a:r>
            <a:r>
              <a:rPr lang="en-US" dirty="0" err="1" smtClean="0"/>
              <a:t>integralning</a:t>
            </a:r>
            <a:r>
              <a:rPr lang="en-US" dirty="0" smtClean="0"/>
              <a:t>  </a:t>
            </a:r>
            <a:r>
              <a:rPr lang="en-US" dirty="0" err="1" smtClean="0"/>
              <a:t>xossalari</a:t>
            </a:r>
            <a:endParaRPr lang="ru-RU" dirty="0"/>
          </a:p>
        </p:txBody>
      </p:sp>
      <p:sp>
        <p:nvSpPr>
          <p:cNvPr id="38" name="Овал 37"/>
          <p:cNvSpPr/>
          <p:nvPr/>
        </p:nvSpPr>
        <p:spPr>
          <a:xfrm>
            <a:off x="5643570" y="2357430"/>
            <a:ext cx="2286016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  </a:t>
            </a:r>
            <a:r>
              <a:rPr lang="en-US" sz="1200" dirty="0" err="1" smtClean="0"/>
              <a:t>ning</a:t>
            </a:r>
            <a:r>
              <a:rPr lang="en-US" sz="1200" dirty="0" smtClean="0"/>
              <a:t>  </a:t>
            </a:r>
            <a:r>
              <a:rPr lang="en-US" sz="1200" dirty="0" err="1" smtClean="0"/>
              <a:t>har</a:t>
            </a:r>
            <a:r>
              <a:rPr lang="en-US" sz="1200" dirty="0" smtClean="0"/>
              <a:t>  </a:t>
            </a:r>
            <a:r>
              <a:rPr lang="en-US" sz="1200" dirty="0" err="1" smtClean="0"/>
              <a:t>qanday</a:t>
            </a:r>
            <a:r>
              <a:rPr lang="en-US" sz="1200" dirty="0" smtClean="0"/>
              <a:t>  </a:t>
            </a:r>
            <a:r>
              <a:rPr lang="en-US" sz="1200" dirty="0" err="1" smtClean="0"/>
              <a:t>qiymati</a:t>
            </a:r>
            <a:r>
              <a:rPr lang="en-US" sz="1200" dirty="0" smtClean="0"/>
              <a:t>  </a:t>
            </a:r>
            <a:r>
              <a:rPr lang="en-US" sz="1200" dirty="0" err="1" smtClean="0"/>
              <a:t>uchun</a:t>
            </a:r>
            <a:r>
              <a:rPr lang="en-US" sz="1200" dirty="0" smtClean="0"/>
              <a:t>  </a:t>
            </a:r>
            <a:endParaRPr lang="ru-RU" sz="1200" dirty="0"/>
          </a:p>
        </p:txBody>
      </p:sp>
      <p:sp>
        <p:nvSpPr>
          <p:cNvPr id="39" name="Овал 38"/>
          <p:cNvSpPr/>
          <p:nvPr/>
        </p:nvSpPr>
        <p:spPr>
          <a:xfrm>
            <a:off x="1000100" y="4786322"/>
            <a:ext cx="2214578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Овал 39"/>
          <p:cNvSpPr/>
          <p:nvPr/>
        </p:nvSpPr>
        <p:spPr>
          <a:xfrm>
            <a:off x="5072066" y="4714884"/>
            <a:ext cx="2214578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2214554"/>
            <a:ext cx="1457325" cy="533400"/>
          </a:xfrm>
          <a:prstGeom prst="rect">
            <a:avLst/>
          </a:prstGeom>
          <a:noFill/>
        </p:spPr>
      </p:pic>
      <p:pic>
        <p:nvPicPr>
          <p:cNvPr id="37" name="Picture 3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3429000"/>
            <a:ext cx="838200" cy="514350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7958166" cy="785818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integral  </a:t>
            </a:r>
            <a:r>
              <a:rPr lang="en-US" dirty="0" err="1" smtClean="0">
                <a:solidFill>
                  <a:schemeClr val="tx1"/>
                </a:solidFill>
              </a:rPr>
              <a:t>ta’rifi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va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xossalari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714348" y="1142984"/>
            <a:ext cx="7600976" cy="5214974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Ta’rif</a:t>
            </a:r>
            <a:r>
              <a:rPr lang="en-US" sz="2400" dirty="0" smtClean="0">
                <a:solidFill>
                  <a:schemeClr val="tx1"/>
                </a:solidFill>
              </a:rPr>
              <a:t>.  f(x) </a:t>
            </a:r>
            <a:r>
              <a:rPr lang="en-US" sz="2400" dirty="0" err="1" smtClean="0">
                <a:solidFill>
                  <a:schemeClr val="tx1"/>
                </a:solidFill>
              </a:rPr>
              <a:t>funksiya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uchun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boshlang’ich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funksiyaning</a:t>
            </a:r>
            <a:r>
              <a:rPr lang="en-US" sz="2400" dirty="0" smtClean="0">
                <a:solidFill>
                  <a:schemeClr val="tx1"/>
                </a:solidFill>
              </a:rPr>
              <a:t>  b </a:t>
            </a:r>
            <a:r>
              <a:rPr lang="en-US" sz="2400" dirty="0" err="1" smtClean="0">
                <a:solidFill>
                  <a:schemeClr val="tx1"/>
                </a:solidFill>
              </a:rPr>
              <a:t>va</a:t>
            </a:r>
            <a:r>
              <a:rPr lang="en-US" sz="2400" dirty="0" smtClean="0">
                <a:solidFill>
                  <a:schemeClr val="tx1"/>
                </a:solidFill>
              </a:rPr>
              <a:t> a  </a:t>
            </a:r>
            <a:r>
              <a:rPr lang="en-US" sz="2400" dirty="0" err="1" smtClean="0">
                <a:solidFill>
                  <a:schemeClr val="tx1"/>
                </a:solidFill>
              </a:rPr>
              <a:t>nuqtalardagi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qiymatlarning</a:t>
            </a:r>
            <a:r>
              <a:rPr lang="en-US" sz="2400" dirty="0" smtClean="0">
                <a:solidFill>
                  <a:schemeClr val="tx1"/>
                </a:solidFill>
              </a:rPr>
              <a:t>   F(b) – F(a)   </a:t>
            </a:r>
            <a:r>
              <a:rPr lang="en-US" sz="2400" dirty="0" err="1" smtClean="0">
                <a:solidFill>
                  <a:schemeClr val="tx1"/>
                </a:solidFill>
              </a:rPr>
              <a:t>ayirmasi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shu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funksiyasining</a:t>
            </a:r>
            <a:r>
              <a:rPr lang="en-US" sz="2400" dirty="0" smtClean="0">
                <a:solidFill>
                  <a:schemeClr val="tx1"/>
                </a:solidFill>
              </a:rPr>
              <a:t>  a  </a:t>
            </a:r>
            <a:r>
              <a:rPr lang="en-US" sz="2400" dirty="0" err="1" smtClean="0">
                <a:solidFill>
                  <a:schemeClr val="tx1"/>
                </a:solidFill>
              </a:rPr>
              <a:t>dan</a:t>
            </a:r>
            <a:r>
              <a:rPr lang="en-US" sz="2400" dirty="0" smtClean="0">
                <a:solidFill>
                  <a:schemeClr val="tx1"/>
                </a:solidFill>
              </a:rPr>
              <a:t>  b  </a:t>
            </a:r>
            <a:r>
              <a:rPr lang="en-US" sz="2400" dirty="0" err="1" smtClean="0">
                <a:solidFill>
                  <a:schemeClr val="tx1"/>
                </a:solidFill>
              </a:rPr>
              <a:t>gacha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aniq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integrali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deyiladi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err="1" smtClean="0">
                <a:solidFill>
                  <a:schemeClr val="tx1"/>
                </a:solidFill>
              </a:rPr>
              <a:t>Aniq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integralning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xossalari</a:t>
            </a:r>
            <a:r>
              <a:rPr lang="en-US" sz="2400" dirty="0" smtClean="0">
                <a:solidFill>
                  <a:schemeClr val="tx1"/>
                </a:solidFill>
              </a:rPr>
              <a:t>.  </a:t>
            </a:r>
            <a:r>
              <a:rPr lang="en-US" sz="2400" dirty="0" err="1" smtClean="0">
                <a:solidFill>
                  <a:schemeClr val="tx1"/>
                </a:solidFill>
              </a:rPr>
              <a:t>Aniq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integralning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bevosita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uning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ta’rifidan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kelib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chiqadigan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ayrim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xossalarni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keltiramiz</a:t>
            </a:r>
            <a:r>
              <a:rPr lang="en-US" sz="2400" dirty="0" smtClean="0">
                <a:solidFill>
                  <a:schemeClr val="tx1"/>
                </a:solidFill>
              </a:rPr>
              <a:t>,   </a:t>
            </a:r>
            <a:r>
              <a:rPr lang="en-US" sz="2400" dirty="0" err="1" smtClean="0">
                <a:solidFill>
                  <a:schemeClr val="tx1"/>
                </a:solidFill>
              </a:rPr>
              <a:t>bunda</a:t>
            </a:r>
            <a:r>
              <a:rPr lang="en-US" sz="2400" dirty="0" smtClean="0">
                <a:solidFill>
                  <a:schemeClr val="tx1"/>
                </a:solidFill>
              </a:rPr>
              <a:t>  f(x)   </a:t>
            </a:r>
            <a:r>
              <a:rPr lang="en-US" sz="2400" dirty="0" err="1" smtClean="0">
                <a:solidFill>
                  <a:schemeClr val="tx1"/>
                </a:solidFill>
              </a:rPr>
              <a:t>funksiya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qaralayotgan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[</a:t>
            </a:r>
            <a:r>
              <a:rPr lang="en-US" sz="2400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a;b</a:t>
            </a:r>
            <a:r>
              <a:rPr lang="en-US" sz="2400" dirty="0" smtClean="0">
                <a:solidFill>
                  <a:schemeClr val="tx1"/>
                </a:solidFill>
                <a:latin typeface="Times New Roman"/>
                <a:cs typeface="Times New Roman"/>
              </a:rPr>
              <a:t>]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kesmada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boshlang’ich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funksiyaga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ega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deb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hisoblanadi</a:t>
            </a:r>
            <a:r>
              <a:rPr lang="en-US" sz="2400" dirty="0" smtClean="0">
                <a:solidFill>
                  <a:schemeClr val="tx1"/>
                </a:solidFill>
              </a:rPr>
              <a:t>.  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1. </a:t>
            </a:r>
            <a:r>
              <a:rPr lang="en-US" sz="2400" dirty="0" err="1" smtClean="0">
                <a:solidFill>
                  <a:schemeClr val="tx1"/>
                </a:solidFill>
              </a:rPr>
              <a:t>Integrallash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chegaralari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almashtirilganda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aniq</a:t>
            </a:r>
            <a:r>
              <a:rPr lang="en-US" sz="2400" dirty="0" smtClean="0">
                <a:solidFill>
                  <a:schemeClr val="tx1"/>
                </a:solidFill>
              </a:rPr>
              <a:t>   integral  </a:t>
            </a:r>
            <a:r>
              <a:rPr lang="en-US" sz="2400" dirty="0" err="1" smtClean="0">
                <a:solidFill>
                  <a:schemeClr val="tx1"/>
                </a:solidFill>
              </a:rPr>
              <a:t>ishorasi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o’zgaradi</a:t>
            </a:r>
            <a:r>
              <a:rPr lang="en-US" sz="2400" dirty="0" smtClean="0">
                <a:solidFill>
                  <a:schemeClr val="tx1"/>
                </a:solidFill>
              </a:rPr>
              <a:t>: 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6110286"/>
            <a:ext cx="2214578" cy="747714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785786" y="357166"/>
            <a:ext cx="7672414" cy="564360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2. A  </a:t>
            </a:r>
            <a:r>
              <a:rPr lang="en-US" dirty="0" err="1" smtClean="0">
                <a:solidFill>
                  <a:schemeClr val="tx1"/>
                </a:solidFill>
              </a:rPr>
              <a:t>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har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qanday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qiymati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err="1" smtClean="0">
                <a:solidFill>
                  <a:schemeClr val="tx1"/>
                </a:solidFill>
              </a:rPr>
              <a:t>tenglik</a:t>
            </a:r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err="1" smtClean="0">
                <a:solidFill>
                  <a:schemeClr val="tx1"/>
                </a:solidFill>
              </a:rPr>
              <a:t>o’rinli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3. Agar   [a; b]  </a:t>
            </a:r>
            <a:r>
              <a:rPr lang="en-US" dirty="0" err="1" smtClean="0">
                <a:solidFill>
                  <a:schemeClr val="tx1"/>
                </a:solidFill>
              </a:rPr>
              <a:t>kesma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bir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necha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qismga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bo’linsa</a:t>
            </a:r>
            <a:r>
              <a:rPr lang="en-US" dirty="0" smtClean="0">
                <a:solidFill>
                  <a:schemeClr val="tx1"/>
                </a:solidFill>
              </a:rPr>
              <a:t>,  u 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bu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kesma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bo’yicha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integral   </a:t>
            </a:r>
            <a:r>
              <a:rPr lang="en-US" dirty="0" err="1" smtClean="0">
                <a:solidFill>
                  <a:schemeClr val="tx1"/>
                </a:solidFill>
              </a:rPr>
              <a:t>har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bir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qism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bo’yicha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integrallar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yig’indisiga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teng</a:t>
            </a:r>
            <a:r>
              <a:rPr lang="en-US" dirty="0" smtClean="0">
                <a:solidFill>
                  <a:schemeClr val="tx1"/>
                </a:solidFill>
              </a:rPr>
              <a:t>.   </a:t>
            </a:r>
            <a:r>
              <a:rPr lang="en-US" dirty="0" err="1" smtClean="0">
                <a:solidFill>
                  <a:schemeClr val="tx1"/>
                </a:solidFill>
              </a:rPr>
              <a:t>Xususan</a:t>
            </a:r>
            <a:r>
              <a:rPr lang="en-US" dirty="0" smtClean="0">
                <a:solidFill>
                  <a:schemeClr val="tx1"/>
                </a:solidFill>
              </a:rPr>
              <a:t>, a &lt; c &lt; b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,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4.O’zgarmas   </a:t>
            </a:r>
            <a:r>
              <a:rPr lang="en-US" dirty="0" err="1" smtClean="0">
                <a:solidFill>
                  <a:schemeClr val="tx1"/>
                </a:solidFill>
              </a:rPr>
              <a:t>ko’payturuvchining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integral   </a:t>
            </a:r>
            <a:r>
              <a:rPr lang="en-US" dirty="0" err="1" smtClean="0">
                <a:solidFill>
                  <a:schemeClr val="tx1"/>
                </a:solidFill>
              </a:rPr>
              <a:t>belgisidan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tashqariga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chiqarish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mumkin</a:t>
            </a:r>
            <a:r>
              <a:rPr lang="en-US" dirty="0" smtClean="0">
                <a:solidFill>
                  <a:schemeClr val="tx1"/>
                </a:solidFill>
              </a:rPr>
              <a:t>:   agar   k – cons t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  u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     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857232"/>
            <a:ext cx="1857388" cy="785818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3571876"/>
            <a:ext cx="3071834" cy="642942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5286388"/>
            <a:ext cx="2643206" cy="714380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14348" y="285728"/>
            <a:ext cx="7743852" cy="5572164"/>
          </a:xfrm>
        </p:spPr>
        <p:txBody>
          <a:bodyPr>
            <a:normAutofit fontScale="92500"/>
          </a:bodyPr>
          <a:lstStyle/>
          <a:p>
            <a:pPr marL="342900" indent="-342900">
              <a:buAutoNum type="arabicPeriod" startAt="5"/>
            </a:pPr>
            <a:r>
              <a:rPr lang="en-US" dirty="0" err="1" smtClean="0">
                <a:solidFill>
                  <a:schemeClr val="tx1"/>
                </a:solidFill>
              </a:rPr>
              <a:t>Bir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nechta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funksiyalar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algebraik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yig’indisining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qo’shiluvchilar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aniq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integrallarning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yig’indisiga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teng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>
              <a:buAutoNum type="arabicPeriod" startAt="5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en-US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</a:rPr>
              <a:t>YUQORI   CHEGARASI 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O’ZGARUVCH  BO’LGAN        </a:t>
            </a: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</a:rPr>
              <a:t>ANIQ  INTEGRAL.                        </a:t>
            </a:r>
          </a:p>
          <a:p>
            <a:pPr marL="342900" indent="-342900"/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/>
            <a:r>
              <a:rPr lang="en-US" sz="2400" dirty="0" smtClean="0">
                <a:solidFill>
                  <a:schemeClr val="tx1"/>
                </a:solidFill>
              </a:rPr>
              <a:t>  f(x)   </a:t>
            </a:r>
            <a:r>
              <a:rPr lang="en-US" sz="2400" dirty="0" err="1" smtClean="0">
                <a:solidFill>
                  <a:schemeClr val="tx1"/>
                </a:solidFill>
              </a:rPr>
              <a:t>funksiya</a:t>
            </a:r>
            <a:r>
              <a:rPr lang="en-US" sz="2400" dirty="0" smtClean="0">
                <a:solidFill>
                  <a:schemeClr val="tx1"/>
                </a:solidFill>
              </a:rPr>
              <a:t>  [</a:t>
            </a:r>
            <a:r>
              <a:rPr lang="en-US" sz="2400" dirty="0" err="1" smtClean="0">
                <a:solidFill>
                  <a:schemeClr val="tx1"/>
                </a:solidFill>
              </a:rPr>
              <a:t>a;b</a:t>
            </a:r>
            <a:r>
              <a:rPr lang="en-US" sz="2400" dirty="0" smtClean="0">
                <a:solidFill>
                  <a:schemeClr val="tx1"/>
                </a:solidFill>
              </a:rPr>
              <a:t>]   </a:t>
            </a:r>
            <a:r>
              <a:rPr lang="en-US" sz="2400" dirty="0" err="1" smtClean="0">
                <a:solidFill>
                  <a:schemeClr val="tx1"/>
                </a:solidFill>
              </a:rPr>
              <a:t>da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uzluksiz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bo’lsin</a:t>
            </a:r>
            <a:r>
              <a:rPr lang="en-US" sz="2400" dirty="0" smtClean="0">
                <a:solidFill>
                  <a:schemeClr val="tx1"/>
                </a:solidFill>
              </a:rPr>
              <a:t>.   U  </a:t>
            </a:r>
            <a:r>
              <a:rPr lang="en-US" sz="2400" dirty="0" err="1" smtClean="0">
                <a:solidFill>
                  <a:schemeClr val="tx1"/>
                </a:solidFill>
              </a:rPr>
              <a:t>holda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bu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funksiya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har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qanday</a:t>
            </a:r>
            <a:r>
              <a:rPr lang="en-US" sz="2400" dirty="0" smtClean="0">
                <a:solidFill>
                  <a:schemeClr val="tx1"/>
                </a:solidFill>
              </a:rPr>
              <a:t>  [</a:t>
            </a:r>
            <a:r>
              <a:rPr lang="en-US" sz="2400" dirty="0" err="1" smtClean="0">
                <a:solidFill>
                  <a:schemeClr val="tx1"/>
                </a:solidFill>
              </a:rPr>
              <a:t>a;x</a:t>
            </a:r>
            <a:r>
              <a:rPr lang="en-US" sz="2400" dirty="0" smtClean="0">
                <a:solidFill>
                  <a:schemeClr val="tx1"/>
                </a:solidFill>
              </a:rPr>
              <a:t>]     [</a:t>
            </a:r>
            <a:r>
              <a:rPr lang="en-US" sz="2400" dirty="0" err="1" smtClean="0">
                <a:solidFill>
                  <a:schemeClr val="tx1"/>
                </a:solidFill>
              </a:rPr>
              <a:t>a;b</a:t>
            </a:r>
            <a:r>
              <a:rPr lang="en-US" sz="2400" dirty="0" smtClean="0">
                <a:solidFill>
                  <a:schemeClr val="tx1"/>
                </a:solidFill>
              </a:rPr>
              <a:t>] </a:t>
            </a:r>
            <a:r>
              <a:rPr lang="en-US" sz="2400" dirty="0" err="1" smtClean="0">
                <a:solidFill>
                  <a:schemeClr val="tx1"/>
                </a:solidFill>
              </a:rPr>
              <a:t>da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integrallanuvchi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bo’ladi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va</a:t>
            </a:r>
            <a:r>
              <a:rPr lang="en-US" sz="2400" dirty="0" smtClean="0">
                <a:solidFill>
                  <a:schemeClr val="tx1"/>
                </a:solidFill>
              </a:rPr>
              <a:t>                   integral x </a:t>
            </a:r>
            <a:r>
              <a:rPr lang="en-US" sz="2400" dirty="0" err="1" smtClean="0">
                <a:solidFill>
                  <a:schemeClr val="tx1"/>
                </a:solidFill>
              </a:rPr>
              <a:t>ning</a:t>
            </a:r>
            <a:r>
              <a:rPr lang="en-US" sz="2400" dirty="0" smtClean="0">
                <a:solidFill>
                  <a:schemeClr val="tx1"/>
                </a:solidFill>
              </a:rPr>
              <a:t>    [</a:t>
            </a:r>
            <a:r>
              <a:rPr lang="en-US" sz="2400" dirty="0" err="1" smtClean="0">
                <a:solidFill>
                  <a:schemeClr val="tx1"/>
                </a:solidFill>
              </a:rPr>
              <a:t>a;b</a:t>
            </a:r>
            <a:r>
              <a:rPr lang="en-US" sz="2400" dirty="0" smtClean="0">
                <a:solidFill>
                  <a:schemeClr val="tx1"/>
                </a:solidFill>
              </a:rPr>
              <a:t>]</a:t>
            </a:r>
            <a:r>
              <a:rPr lang="en-US" sz="2400" dirty="0" err="1" smtClean="0">
                <a:solidFill>
                  <a:schemeClr val="tx1"/>
                </a:solidFill>
              </a:rPr>
              <a:t>dagi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har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bir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qiymatiga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aniq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bir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sonni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mos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qo’yadi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AU" sz="2400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1214422"/>
            <a:ext cx="6858048" cy="1071570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4509120"/>
            <a:ext cx="104775" cy="261938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6176" y="4771058"/>
            <a:ext cx="1008112" cy="442912"/>
          </a:xfrm>
          <a:prstGeom prst="rect">
            <a:avLst/>
          </a:prstGeom>
          <a:noFill/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8596" y="142852"/>
            <a:ext cx="8286808" cy="6429420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Demak</a:t>
            </a:r>
            <a:r>
              <a:rPr lang="en-US" dirty="0" smtClean="0">
                <a:solidFill>
                  <a:schemeClr val="tx1"/>
                </a:solidFill>
              </a:rPr>
              <a:t>,  </a:t>
            </a:r>
            <a:r>
              <a:rPr lang="en-US" dirty="0" err="1" smtClean="0">
                <a:solidFill>
                  <a:schemeClr val="tx1"/>
                </a:solidFill>
              </a:rPr>
              <a:t>bu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holda</a:t>
            </a:r>
            <a:r>
              <a:rPr lang="en-US" dirty="0" smtClean="0">
                <a:solidFill>
                  <a:schemeClr val="tx1"/>
                </a:solidFill>
              </a:rPr>
              <a:t>  integral  </a:t>
            </a:r>
            <a:r>
              <a:rPr lang="en-US" dirty="0" err="1" smtClean="0">
                <a:solidFill>
                  <a:schemeClr val="tx1"/>
                </a:solidFill>
              </a:rPr>
              <a:t>o’zining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yuqori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chegarasining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funksiyasi</a:t>
            </a:r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                                                               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bo’ladi</a:t>
            </a:r>
            <a:r>
              <a:rPr lang="en-US" dirty="0" smtClean="0">
                <a:solidFill>
                  <a:schemeClr val="tx1"/>
                </a:solidFill>
              </a:rPr>
              <a:t>:                                                                                                           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                                          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Geometrik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 smtClean="0">
                <a:solidFill>
                  <a:schemeClr val="tx1"/>
                </a:solidFill>
              </a:rPr>
              <a:t>nuqtayi</a:t>
            </a:r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err="1" smtClean="0">
                <a:solidFill>
                  <a:schemeClr val="tx1"/>
                </a:solidFill>
              </a:rPr>
              <a:t>nazardan</a:t>
            </a:r>
            <a:r>
              <a:rPr lang="en-US" dirty="0" smtClean="0">
                <a:solidFill>
                  <a:schemeClr val="tx1"/>
                </a:solidFill>
              </a:rPr>
              <a:t>  f(t) ≥0     </a:t>
            </a:r>
            <a:r>
              <a:rPr lang="en-US" dirty="0" err="1" smtClean="0">
                <a:solidFill>
                  <a:schemeClr val="tx1"/>
                </a:solidFill>
              </a:rPr>
              <a:t>bo’lganda</a:t>
            </a:r>
            <a:r>
              <a:rPr lang="ru-RU" dirty="0" smtClean="0">
                <a:solidFill>
                  <a:schemeClr val="tx1"/>
                </a:solidFill>
              </a:rPr>
              <a:t>    Ф</a:t>
            </a:r>
            <a:r>
              <a:rPr lang="en-US" dirty="0" smtClean="0">
                <a:solidFill>
                  <a:schemeClr val="tx1"/>
                </a:solidFill>
              </a:rPr>
              <a:t>(x) 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1- </a:t>
            </a:r>
            <a:r>
              <a:rPr lang="en-US" dirty="0" err="1" smtClean="0">
                <a:solidFill>
                  <a:schemeClr val="tx1"/>
                </a:solidFill>
              </a:rPr>
              <a:t>rasm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dagi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egri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chiziqli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trapetsiyaning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bo’yalgan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qismining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yuzini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bildiradi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                                                                                                  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 1-rasm                                                                 1111!!x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Endi</a:t>
            </a:r>
            <a:r>
              <a:rPr lang="en-US" dirty="0" smtClean="0">
                <a:solidFill>
                  <a:schemeClr val="tx1"/>
                </a:solidFill>
              </a:rPr>
              <a:t>  f(x)  </a:t>
            </a:r>
            <a:r>
              <a:rPr lang="en-US" dirty="0" err="1" smtClean="0">
                <a:solidFill>
                  <a:schemeClr val="tx1"/>
                </a:solidFill>
              </a:rPr>
              <a:t>funksiyaga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ko’ra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ru-RU" dirty="0" smtClean="0">
                <a:solidFill>
                  <a:schemeClr val="tx1"/>
                </a:solidFill>
              </a:rPr>
              <a:t>Ф</a:t>
            </a:r>
            <a:r>
              <a:rPr lang="en-US" dirty="0" smtClean="0">
                <a:solidFill>
                  <a:schemeClr val="tx1"/>
                </a:solidFill>
              </a:rPr>
              <a:t>(x)  </a:t>
            </a:r>
            <a:r>
              <a:rPr lang="en-US" dirty="0" err="1" smtClean="0">
                <a:solidFill>
                  <a:schemeClr val="tx1"/>
                </a:solidFill>
              </a:rPr>
              <a:t>funksiyaning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xossalarini</a:t>
            </a:r>
            <a:r>
              <a:rPr lang="en-US" dirty="0" smtClean="0">
                <a:solidFill>
                  <a:schemeClr val="tx1"/>
                </a:solidFill>
              </a:rPr>
              <a:t>  (  </a:t>
            </a:r>
            <a:r>
              <a:rPr lang="en-US" dirty="0" err="1" smtClean="0">
                <a:solidFill>
                  <a:schemeClr val="tx1"/>
                </a:solidFill>
              </a:rPr>
              <a:t>uzluksizligi</a:t>
            </a:r>
            <a:r>
              <a:rPr lang="en-US" dirty="0" smtClean="0">
                <a:solidFill>
                  <a:schemeClr val="tx1"/>
                </a:solidFill>
              </a:rPr>
              <a:t>,  </a:t>
            </a:r>
            <a:r>
              <a:rPr lang="en-US" dirty="0" err="1" smtClean="0">
                <a:solidFill>
                  <a:schemeClr val="tx1"/>
                </a:solidFill>
              </a:rPr>
              <a:t>differensiallanuvchi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bo</a:t>
            </a:r>
            <a:r>
              <a:rPr lang="en-US" dirty="0" smtClean="0">
                <a:solidFill>
                  <a:schemeClr val="tx1"/>
                </a:solidFill>
              </a:rPr>
              <a:t>’ </a:t>
            </a:r>
            <a:r>
              <a:rPr lang="en-US" dirty="0" err="1" smtClean="0">
                <a:solidFill>
                  <a:schemeClr val="tx1"/>
                </a:solidFill>
              </a:rPr>
              <a:t>lishini</a:t>
            </a:r>
            <a:r>
              <a:rPr lang="en-US" dirty="0" smtClean="0">
                <a:solidFill>
                  <a:schemeClr val="tx1"/>
                </a:solidFill>
              </a:rPr>
              <a:t>)  </a:t>
            </a:r>
            <a:r>
              <a:rPr lang="en-US" dirty="0" err="1" smtClean="0">
                <a:solidFill>
                  <a:schemeClr val="tx1"/>
                </a:solidFill>
              </a:rPr>
              <a:t>o’rganamiz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Teorema</a:t>
            </a:r>
            <a:r>
              <a:rPr lang="en-US" dirty="0" smtClean="0">
                <a:solidFill>
                  <a:schemeClr val="tx1"/>
                </a:solidFill>
              </a:rPr>
              <a:t>:  Agar  f(x)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[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]  </a:t>
            </a:r>
            <a:r>
              <a:rPr lang="en-US" dirty="0" err="1" smtClean="0">
                <a:solidFill>
                  <a:schemeClr val="tx1"/>
                </a:solidFill>
              </a:rPr>
              <a:t>oraliqda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</a:rPr>
              <a:t>     </a:t>
            </a:r>
            <a:r>
              <a:rPr lang="en-US" dirty="0" err="1" smtClean="0">
                <a:solidFill>
                  <a:schemeClr val="tx1"/>
                </a:solidFill>
              </a:rPr>
              <a:t>bo’lsa</a:t>
            </a:r>
            <a:r>
              <a:rPr lang="en-US" dirty="0" smtClean="0">
                <a:solidFill>
                  <a:schemeClr val="tx1"/>
                </a:solidFill>
              </a:rPr>
              <a:t> ,  </a:t>
            </a:r>
            <a:r>
              <a:rPr lang="ru-RU" dirty="0" smtClean="0">
                <a:solidFill>
                  <a:schemeClr val="tx1"/>
                </a:solidFill>
              </a:rPr>
              <a:t>Ф</a:t>
            </a:r>
            <a:r>
              <a:rPr lang="en-US" dirty="0" smtClean="0">
                <a:solidFill>
                  <a:schemeClr val="tx1"/>
                </a:solidFill>
              </a:rPr>
              <a:t>(x)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shu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oraliqda</a:t>
            </a:r>
            <a:r>
              <a:rPr lang="en-US" dirty="0" smtClean="0">
                <a:solidFill>
                  <a:schemeClr val="tx1"/>
                </a:solidFill>
              </a:rPr>
              <a:t>   </a:t>
            </a:r>
            <a:r>
              <a:rPr lang="en-US" dirty="0" err="1" smtClean="0">
                <a:solidFill>
                  <a:schemeClr val="tx1"/>
                </a:solidFill>
              </a:rPr>
              <a:t>uzluksiz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bo’ladi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Isbot</a:t>
            </a:r>
            <a:r>
              <a:rPr lang="en-US" dirty="0" smtClean="0">
                <a:solidFill>
                  <a:schemeClr val="tx1"/>
                </a:solidFill>
              </a:rPr>
              <a:t>.  f(x)  </a:t>
            </a:r>
            <a:r>
              <a:rPr lang="en-US" dirty="0" err="1" smtClean="0">
                <a:solidFill>
                  <a:schemeClr val="tx1"/>
                </a:solidFill>
              </a:rPr>
              <a:t>funksiya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integrallanuvchi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bo’lgani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uchun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dirty="0" err="1" smtClean="0">
                <a:solidFill>
                  <a:schemeClr val="tx1"/>
                </a:solidFill>
              </a:rPr>
              <a:t>sup|f</a:t>
            </a:r>
            <a:r>
              <a:rPr lang="en-US" dirty="0" smtClean="0">
                <a:solidFill>
                  <a:schemeClr val="tx1"/>
                </a:solidFill>
              </a:rPr>
              <a:t>(x)|=M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&lt;∞  </a:t>
            </a:r>
            <a:r>
              <a:rPr lang="en-US" dirty="0" err="1" smtClean="0">
                <a:solidFill>
                  <a:schemeClr val="tx1"/>
                </a:solidFill>
                <a:latin typeface="Times New Roman"/>
                <a:cs typeface="Times New Roman"/>
              </a:rPr>
              <a:t>bo’ladi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928670"/>
            <a:ext cx="2500330" cy="642942"/>
          </a:xfrm>
          <a:prstGeom prst="rect">
            <a:avLst/>
          </a:prstGeom>
          <a:noFill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5" y="1857364"/>
            <a:ext cx="4286280" cy="2790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915</TotalTime>
  <Words>1415</Words>
  <Application>Microsoft Office PowerPoint</Application>
  <PresentationFormat>Экран (4:3)</PresentationFormat>
  <Paragraphs>282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Arial Unicode MS</vt:lpstr>
      <vt:lpstr>Calibri</vt:lpstr>
      <vt:lpstr>Century Schoolbook</vt:lpstr>
      <vt:lpstr>Times New Roman</vt:lpstr>
      <vt:lpstr>Wingdings</vt:lpstr>
      <vt:lpstr>Wingdings 2</vt:lpstr>
      <vt:lpstr>Эркер</vt:lpstr>
      <vt:lpstr>Mavzu:  Yuqori  chegarasi   o’zgaruvchi            bo’lgan   aniq   integral.  Nyuton- Leybnis   formulasi,   aniq   integralni   hisoblash.</vt:lpstr>
      <vt:lpstr>                                      reja:</vt:lpstr>
      <vt:lpstr>Mavzuning  maqsadi:  </vt:lpstr>
      <vt:lpstr>Tekshirish  uchun  savollar:</vt:lpstr>
      <vt:lpstr>                          Klaster</vt:lpstr>
      <vt:lpstr>Aniq  integral  ta’rifi  va  xossalari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B BX B   jadvali</vt:lpstr>
      <vt:lpstr>Nyuton-leybnis  formulasi</vt:lpstr>
      <vt:lpstr>Презентация PowerPoint</vt:lpstr>
      <vt:lpstr>Презентация PowerPoint</vt:lpstr>
      <vt:lpstr>Foydalanilgan   adabiyotlar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Fizika – Matematika  fakulteti 102-guruh  talabasi</dc:title>
  <dc:creator>Beeline.Uz</dc:creator>
  <cp:lastModifiedBy>ASER</cp:lastModifiedBy>
  <cp:revision>153</cp:revision>
  <dcterms:created xsi:type="dcterms:W3CDTF">2016-03-19T16:49:39Z</dcterms:created>
  <dcterms:modified xsi:type="dcterms:W3CDTF">2016-05-13T13:11:46Z</dcterms:modified>
</cp:coreProperties>
</file>