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75" r:id="rId3"/>
    <p:sldId id="294" r:id="rId4"/>
    <p:sldId id="293" r:id="rId5"/>
    <p:sldId id="258" r:id="rId6"/>
    <p:sldId id="261" r:id="rId7"/>
    <p:sldId id="262" r:id="rId8"/>
    <p:sldId id="263" r:id="rId9"/>
    <p:sldId id="264" r:id="rId10"/>
    <p:sldId id="265" r:id="rId11"/>
    <p:sldId id="295" r:id="rId12"/>
    <p:sldId id="289" r:id="rId13"/>
    <p:sldId id="290" r:id="rId14"/>
    <p:sldId id="296" r:id="rId15"/>
    <p:sldId id="267" r:id="rId16"/>
    <p:sldId id="287" r:id="rId17"/>
    <p:sldId id="286" r:id="rId18"/>
    <p:sldId id="297" r:id="rId19"/>
    <p:sldId id="281" r:id="rId20"/>
    <p:sldId id="298" r:id="rId21"/>
    <p:sldId id="26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7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B6265-97AE-4E69-BB0F-37C33B6CE4FB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A0BE-F8BC-486E-99E5-3443A99485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67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A0BE-F8BC-486E-99E5-3443A994853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03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40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2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8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64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0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3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1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8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1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172B-1CF3-4FAF-BA6B-571C633E6A55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EFD1-98E8-4744-8111-F74AC6226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9" Type="http://schemas.microsoft.com/office/2007/relationships/hdphoto" Target="../media/hdphoto16.wdp"/><Relationship Id="rId3" Type="http://schemas.openxmlformats.org/officeDocument/2006/relationships/image" Target="../media/image18.png"/><Relationship Id="rId34" Type="http://schemas.openxmlformats.org/officeDocument/2006/relationships/image" Target="../media/image22.png"/><Relationship Id="rId7" Type="http://schemas.openxmlformats.org/officeDocument/2006/relationships/image" Target="../media/image20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32" Type="http://schemas.openxmlformats.org/officeDocument/2006/relationships/image" Target="../media/image76.svg"/><Relationship Id="rId37" Type="http://schemas.microsoft.com/office/2007/relationships/hdphoto" Target="../media/hdphoto15.wdp"/><Relationship Id="rId5" Type="http://schemas.openxmlformats.org/officeDocument/2006/relationships/image" Target="../media/image19.png"/><Relationship Id="rId36" Type="http://schemas.openxmlformats.org/officeDocument/2006/relationships/image" Target="../media/image23.png"/><Relationship Id="rId4" Type="http://schemas.microsoft.com/office/2007/relationships/hdphoto" Target="../media/hdphoto11.wdp"/><Relationship Id="rId35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8" Type="http://schemas.openxmlformats.org/officeDocument/2006/relationships/image" Target="../media/image31.png"/><Relationship Id="rId3" Type="http://schemas.openxmlformats.org/officeDocument/2006/relationships/image" Target="../media/image26.png"/><Relationship Id="rId21" Type="http://schemas.microsoft.com/office/2007/relationships/hdphoto" Target="../media/hdphoto23.wdp"/><Relationship Id="rId7" Type="http://schemas.openxmlformats.org/officeDocument/2006/relationships/image" Target="../media/image28.png"/><Relationship Id="rId12" Type="http://schemas.microsoft.com/office/2007/relationships/hdphoto" Target="../media/hdphoto21.wdp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23" Type="http://schemas.microsoft.com/office/2007/relationships/hdphoto" Target="../media/hdphoto24.wdp"/><Relationship Id="rId10" Type="http://schemas.microsoft.com/office/2007/relationships/hdphoto" Target="../media/hdphoto20.wdp"/><Relationship Id="rId19" Type="http://schemas.microsoft.com/office/2007/relationships/hdphoto" Target="../media/hdphoto22.wdp"/><Relationship Id="rId4" Type="http://schemas.microsoft.com/office/2007/relationships/hdphoto" Target="../media/hdphoto17.wdp"/><Relationship Id="rId9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8.wdp"/><Relationship Id="rId3" Type="http://schemas.openxmlformats.org/officeDocument/2006/relationships/hyperlink" Target="https://www.divsi.de/wp-content/uploads/2014/02/DIVSI-U25-Studie.pdf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omepages.uni-paderborn.de/wilke/blog/2016/01/06/SAMR-Puentedura-deutsch/" TargetMode="External"/><Relationship Id="rId11" Type="http://schemas.microsoft.com/office/2007/relationships/hdphoto" Target="../media/hdphoto27.wdp"/><Relationship Id="rId5" Type="http://schemas.openxmlformats.org/officeDocument/2006/relationships/hyperlink" Target="https://www.mpfs.de/fileadmin/files/Studien/KIM/2016/KIM_2016_Web-PDF.pdf" TargetMode="External"/><Relationship Id="rId15" Type="http://schemas.microsoft.com/office/2007/relationships/hdphoto" Target="../media/hdphoto29.wdp"/><Relationship Id="rId10" Type="http://schemas.openxmlformats.org/officeDocument/2006/relationships/image" Target="../media/image40.png"/><Relationship Id="rId4" Type="http://schemas.openxmlformats.org/officeDocument/2006/relationships/hyperlink" Target="https://www.mpfs.de/fileadmin/files/Studien/JIM/2017/JIM_2017.pdf" TargetMode="External"/><Relationship Id="rId9" Type="http://schemas.microsoft.com/office/2007/relationships/hdphoto" Target="../media/hdphoto26.wdp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0" y="196940"/>
            <a:ext cx="9144000" cy="6661060"/>
            <a:chOff x="0" y="196940"/>
            <a:chExt cx="9144000" cy="666106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0" y="196940"/>
              <a:ext cx="9144000" cy="6661060"/>
              <a:chOff x="0" y="196940"/>
              <a:chExt cx="9144000" cy="666106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0" y="196940"/>
                <a:ext cx="9144000" cy="6661060"/>
                <a:chOff x="0" y="196940"/>
                <a:chExt cx="9144000" cy="6661060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0" y="196940"/>
                  <a:ext cx="9144000" cy="6661060"/>
                  <a:chOff x="1" y="196940"/>
                  <a:chExt cx="9144000" cy="6661060"/>
                </a:xfrm>
              </p:grpSpPr>
              <p:pic>
                <p:nvPicPr>
                  <p:cNvPr id="16386" name="Picture 2" descr="Tablet in hands PNG image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" r="638" b="33769"/>
                  <a:stretch/>
                </p:blipFill>
                <p:spPr bwMode="auto">
                  <a:xfrm>
                    <a:off x="1" y="196940"/>
                    <a:ext cx="9144000" cy="6661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" name="Abgerundetes Rechteck 1"/>
                  <p:cNvSpPr/>
                  <p:nvPr/>
                </p:nvSpPr>
                <p:spPr>
                  <a:xfrm>
                    <a:off x="2339752" y="620688"/>
                    <a:ext cx="4464496" cy="3456384"/>
                  </a:xfrm>
                  <a:prstGeom prst="roundRect">
                    <a:avLst>
                      <a:gd name="adj" fmla="val 157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95000"/>
                          <a:shade val="30000"/>
                          <a:satMod val="115000"/>
                        </a:schemeClr>
                      </a:gs>
                      <a:gs pos="22000">
                        <a:schemeClr val="bg1">
                          <a:lumMod val="95000"/>
                          <a:shade val="67500"/>
                          <a:satMod val="115000"/>
                        </a:schemeClr>
                      </a:gs>
                      <a:gs pos="54000">
                        <a:schemeClr val="bg1">
                          <a:lumMod val="95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1" name="Rechteck 10"/>
                <p:cNvSpPr/>
                <p:nvPr/>
              </p:nvSpPr>
              <p:spPr>
                <a:xfrm>
                  <a:off x="1934099" y="5157192"/>
                  <a:ext cx="527580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de-DE" sz="3000" b="1" spc="50" dirty="0" smtClean="0">
                      <a:solidFill>
                        <a:schemeClr val="accent1"/>
                      </a:solidFill>
                    </a:rPr>
                    <a:t>Mit und über Medien lernen –</a:t>
                  </a:r>
                </a:p>
                <a:p>
                  <a:pPr algn="r"/>
                  <a:r>
                    <a:rPr lang="de-DE" sz="3000" b="1" spc="50" dirty="0" smtClean="0">
                      <a:solidFill>
                        <a:schemeClr val="accent1"/>
                      </a:solidFill>
                    </a:rPr>
                    <a:t>Wieso eigentlich?</a:t>
                  </a:r>
                  <a:endParaRPr lang="de-DE" sz="3000" b="1" spc="5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" name="Rechteck 5"/>
                <p:cNvSpPr/>
                <p:nvPr/>
              </p:nvSpPr>
              <p:spPr>
                <a:xfrm>
                  <a:off x="6198138" y="6688723"/>
                  <a:ext cx="2945862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5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Tablet in hands PNG </a:t>
                  </a:r>
                  <a:r>
                    <a:rPr lang="en-US" sz="5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image, </a:t>
                  </a:r>
                  <a:r>
                    <a:rPr lang="de-DE" sz="5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Creative </a:t>
                  </a:r>
                  <a:r>
                    <a:rPr lang="de-DE" sz="500" dirty="0" err="1">
                      <a:solidFill>
                        <a:schemeClr val="bg1">
                          <a:lumMod val="65000"/>
                        </a:schemeClr>
                      </a:solidFill>
                    </a:rPr>
                    <a:t>Commons</a:t>
                  </a:r>
                  <a:r>
                    <a:rPr lang="de-DE" sz="5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4.0 </a:t>
                  </a:r>
                  <a:r>
                    <a:rPr lang="de-DE" sz="5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BY-NC; http://pngimg.com/download/8583</a:t>
                  </a:r>
                  <a:endParaRPr lang="de-DE" sz="5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7" name="Gruppieren 6"/>
                <p:cNvGrpSpPr/>
                <p:nvPr/>
              </p:nvGrpSpPr>
              <p:grpSpPr>
                <a:xfrm>
                  <a:off x="2728282" y="1053174"/>
                  <a:ext cx="3469856" cy="2902785"/>
                  <a:chOff x="2728282" y="1053174"/>
                  <a:chExt cx="3469856" cy="2902785"/>
                </a:xfrm>
              </p:grpSpPr>
              <p:grpSp>
                <p:nvGrpSpPr>
                  <p:cNvPr id="5" name="Gruppieren 4"/>
                  <p:cNvGrpSpPr/>
                  <p:nvPr/>
                </p:nvGrpSpPr>
                <p:grpSpPr>
                  <a:xfrm>
                    <a:off x="2728282" y="1053174"/>
                    <a:ext cx="3469856" cy="2902785"/>
                    <a:chOff x="2728282" y="1053174"/>
                    <a:chExt cx="3469856" cy="2902785"/>
                  </a:xfrm>
                </p:grpSpPr>
                <p:grpSp>
                  <p:nvGrpSpPr>
                    <p:cNvPr id="4" name="Gruppieren 3"/>
                    <p:cNvGrpSpPr/>
                    <p:nvPr/>
                  </p:nvGrpSpPr>
                  <p:grpSpPr>
                    <a:xfrm>
                      <a:off x="3308239" y="1053174"/>
                      <a:ext cx="2473483" cy="2775728"/>
                      <a:chOff x="3308239" y="1053174"/>
                      <a:chExt cx="2473483" cy="2775728"/>
                    </a:xfrm>
                  </p:grpSpPr>
                  <p:sp>
                    <p:nvSpPr>
                      <p:cNvPr id="23" name="Text Box 3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23197" y="3585473"/>
                        <a:ext cx="2440617" cy="243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37931725" indent="-37474525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9144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1371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1828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algn="ctr"/>
                        <a:endParaRPr lang="fr-FR" noProof="1">
                          <a:solidFill>
                            <a:srgbClr val="FFFFFF"/>
                          </a:solidFill>
                          <a:latin typeface="Calibri" pitchFamily="34" charset="0"/>
                          <a:ea typeface="MS PGothic" pitchFamily="34" charset="-128"/>
                        </a:endParaRPr>
                      </a:p>
                    </p:txBody>
                  </p:sp>
                  <p:sp>
                    <p:nvSpPr>
                      <p:cNvPr id="25" name="Halbbogen 24"/>
                      <p:cNvSpPr>
                        <a:spLocks noChangeAspect="1"/>
                      </p:cNvSpPr>
                      <p:nvPr/>
                    </p:nvSpPr>
                    <p:spPr>
                      <a:xfrm rot="4850255">
                        <a:off x="4118668" y="1043298"/>
                        <a:ext cx="967710" cy="987461"/>
                      </a:xfrm>
                      <a:prstGeom prst="blockArc">
                        <a:avLst>
                          <a:gd name="adj1" fmla="val 5498138"/>
                          <a:gd name="adj2" fmla="val 124643"/>
                          <a:gd name="adj3" fmla="val 10614"/>
                        </a:avLst>
                      </a:prstGeom>
                      <a:gradFill flip="none" rotWithShape="1">
                        <a:gsLst>
                          <a:gs pos="0">
                            <a:schemeClr val="tx2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tx2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tx2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" name="Halbbogen 25"/>
                      <p:cNvSpPr>
                        <a:spLocks noChangeAspect="1"/>
                      </p:cNvSpPr>
                      <p:nvPr/>
                    </p:nvSpPr>
                    <p:spPr>
                      <a:xfrm rot="10250255">
                        <a:off x="4794260" y="1759828"/>
                        <a:ext cx="987462" cy="967710"/>
                      </a:xfrm>
                      <a:prstGeom prst="blockArc">
                        <a:avLst>
                          <a:gd name="adj1" fmla="val 5498138"/>
                          <a:gd name="adj2" fmla="val 124643"/>
                          <a:gd name="adj3" fmla="val 10614"/>
                        </a:avLst>
                      </a:prstGeom>
                      <a:gradFill flip="none" rotWithShape="1">
                        <a:gsLst>
                          <a:gs pos="0">
                            <a:schemeClr val="accent5">
                              <a:lumMod val="60000"/>
                              <a:lumOff val="40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5">
                              <a:lumMod val="60000"/>
                              <a:lumOff val="40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5">
                              <a:lumMod val="60000"/>
                              <a:lumOff val="40000"/>
                              <a:shade val="100000"/>
                              <a:satMod val="115000"/>
                            </a:schemeClr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8" name="Halbbogen 27"/>
                      <p:cNvSpPr>
                        <a:spLocks noChangeAspect="1"/>
                      </p:cNvSpPr>
                      <p:nvPr/>
                    </p:nvSpPr>
                    <p:spPr>
                      <a:xfrm rot="21050255">
                        <a:off x="3308239" y="1657857"/>
                        <a:ext cx="987461" cy="967710"/>
                      </a:xfrm>
                      <a:prstGeom prst="blockArc">
                        <a:avLst>
                          <a:gd name="adj1" fmla="val 5498138"/>
                          <a:gd name="adj2" fmla="val 124643"/>
                          <a:gd name="adj3" fmla="val 10614"/>
                        </a:avLst>
                      </a:prstGeom>
                      <a:gradFill flip="none" rotWithShape="1">
                        <a:gsLst>
                          <a:gs pos="0">
                            <a:schemeClr val="accent5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5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5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0" name="Halbbogen 29"/>
                      <p:cNvSpPr>
                        <a:spLocks noChangeAspect="1"/>
                      </p:cNvSpPr>
                      <p:nvPr/>
                    </p:nvSpPr>
                    <p:spPr>
                      <a:xfrm rot="549745" flipV="1">
                        <a:off x="3969480" y="2314556"/>
                        <a:ext cx="987461" cy="967710"/>
                      </a:xfrm>
                      <a:prstGeom prst="blockArc">
                        <a:avLst>
                          <a:gd name="adj1" fmla="val 5498138"/>
                          <a:gd name="adj2" fmla="val 124643"/>
                          <a:gd name="adj3" fmla="val 10614"/>
                        </a:avLst>
                      </a:prstGeom>
                      <a:gradFill flip="none" rotWithShape="1">
                        <a:gsLst>
                          <a:gs pos="0">
                            <a:schemeClr val="tx2">
                              <a:lumMod val="60000"/>
                              <a:lumOff val="40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tx2">
                              <a:lumMod val="60000"/>
                              <a:lumOff val="40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tx2">
                              <a:lumMod val="60000"/>
                              <a:lumOff val="40000"/>
                              <a:shade val="100000"/>
                              <a:satMod val="115000"/>
                            </a:schemeClr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32" name="Ellipse 256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lum bright="6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28282" y="3458415"/>
                      <a:ext cx="3469856" cy="4975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026" name="Picture 2" descr="C:\Users\di57quc\AppData\Local\Temp\diagram-2008478_640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>
                                <a14:foregroundMark x1="25938" y1="32188" x2="25938" y2="32188"/>
                                <a14:foregroundMark x1="26406" y1="30938" x2="26406" y2="30938"/>
                                <a14:foregroundMark x1="37656" y1="57344" x2="37656" y2="57344"/>
                                <a14:foregroundMark x1="43438" y1="56719" x2="43438" y2="56719"/>
                                <a14:foregroundMark x1="49531" y1="59531" x2="49531" y2="59531"/>
                                <a14:foregroundMark x1="56719" y1="60156" x2="56719" y2="60156"/>
                                <a14:foregroundMark x1="62031" y1="59688" x2="62031" y2="59688"/>
                                <a14:foregroundMark x1="69688" y1="59062" x2="69688" y2="59062"/>
                                <a14:foregroundMark x1="46563" y1="45781" x2="46563" y2="45781"/>
                                <a14:foregroundMark x1="71563" y1="41094" x2="71563" y2="41094"/>
                                <a14:foregroundMark x1="53906" y1="72344" x2="53906" y2="72344"/>
                                <a14:foregroundMark x1="54844" y1="72031" x2="54844" y2="72031"/>
                              </a14:backgroundRemoval>
                            </a14:imgEffect>
                            <a14:imgEffect>
                              <a14:brightnessContrast bright="3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734" t="24890" r="23315" b="24882"/>
                  <a:stretch/>
                </p:blipFill>
                <p:spPr bwMode="auto">
                  <a:xfrm>
                    <a:off x="3548169" y="1905428"/>
                    <a:ext cx="507600" cy="4725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35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210" y="2582411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91" y="2052410"/>
              <a:ext cx="252000" cy="382545"/>
            </a:xfrm>
            <a:prstGeom prst="rect">
              <a:avLst/>
            </a:prstGeom>
          </p:spPr>
        </p:pic>
        <p:pic>
          <p:nvPicPr>
            <p:cNvPr id="22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57" y="1353746"/>
              <a:ext cx="471084" cy="36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0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49895" y="2302365"/>
            <a:ext cx="8844210" cy="4042859"/>
            <a:chOff x="149895" y="2302365"/>
            <a:chExt cx="8844210" cy="4042859"/>
          </a:xfrm>
        </p:grpSpPr>
        <p:grpSp>
          <p:nvGrpSpPr>
            <p:cNvPr id="5129" name="Gruppieren 5128"/>
            <p:cNvGrpSpPr/>
            <p:nvPr/>
          </p:nvGrpSpPr>
          <p:grpSpPr>
            <a:xfrm>
              <a:off x="149895" y="2302365"/>
              <a:ext cx="8844210" cy="4042859"/>
              <a:chOff x="149895" y="2302365"/>
              <a:chExt cx="8844210" cy="4042859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683567" y="2302365"/>
                <a:ext cx="7754714" cy="4042859"/>
                <a:chOff x="1601910" y="2302366"/>
                <a:chExt cx="6321496" cy="3294640"/>
              </a:xfrm>
            </p:grpSpPr>
            <p:sp>
              <p:nvSpPr>
                <p:cNvPr id="12" name="Oval 4">
                  <a:extLst>
                    <a:ext uri="{FF2B5EF4-FFF2-40B4-BE49-F238E27FC236}">
                      <a16:creationId xmlns="" xmlns:a16="http://schemas.microsoft.com/office/drawing/2014/main" id="{6862686C-6FCC-4300-B3DD-2A5CCDC62D88}"/>
                    </a:ext>
                  </a:extLst>
                </p:cNvPr>
                <p:cNvSpPr/>
                <p:nvPr/>
              </p:nvSpPr>
              <p:spPr>
                <a:xfrm>
                  <a:off x="3908087" y="3068962"/>
                  <a:ext cx="1727200" cy="17272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Connector: Elbow 47">
                  <a:extLst>
                    <a:ext uri="{FF2B5EF4-FFF2-40B4-BE49-F238E27FC236}">
                      <a16:creationId xmlns="" xmlns:a16="http://schemas.microsoft.com/office/drawing/2014/main" id="{5DCFD2DE-8D76-4F68-89E6-53D51C6DFCC0}"/>
                    </a:ext>
                  </a:extLst>
                </p:cNvPr>
                <p:cNvCxnSpPr>
                  <a:stCxn id="12" idx="3"/>
                  <a:endCxn id="24" idx="3"/>
                </p:cNvCxnSpPr>
                <p:nvPr/>
              </p:nvCxnSpPr>
              <p:spPr>
                <a:xfrm rot="5400000">
                  <a:off x="3475559" y="4544816"/>
                  <a:ext cx="687068" cy="683875"/>
                </a:xfrm>
                <a:prstGeom prst="bentConnector2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  <a:tailEnd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: Elbow 48">
                  <a:extLst>
                    <a:ext uri="{FF2B5EF4-FFF2-40B4-BE49-F238E27FC236}">
                      <a16:creationId xmlns="" xmlns:a16="http://schemas.microsoft.com/office/drawing/2014/main" id="{8B95AF3D-FD6C-4D27-AF58-97F682E5F2BE}"/>
                    </a:ext>
                  </a:extLst>
                </p:cNvPr>
                <p:cNvCxnSpPr>
                  <a:stCxn id="12" idx="1"/>
                  <a:endCxn id="20" idx="3"/>
                </p:cNvCxnSpPr>
                <p:nvPr/>
              </p:nvCxnSpPr>
              <p:spPr>
                <a:xfrm rot="16200000" flipV="1">
                  <a:off x="3492682" y="2653556"/>
                  <a:ext cx="652820" cy="683877"/>
                </a:xfrm>
                <a:prstGeom prst="bentConnector2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: Elbow 49">
                  <a:extLst>
                    <a:ext uri="{FF2B5EF4-FFF2-40B4-BE49-F238E27FC236}">
                      <a16:creationId xmlns="" xmlns:a16="http://schemas.microsoft.com/office/drawing/2014/main" id="{9C86D8BD-54DE-4A39-A400-B97A028E303E}"/>
                    </a:ext>
                  </a:extLst>
                </p:cNvPr>
                <p:cNvCxnSpPr>
                  <a:stCxn id="12" idx="7"/>
                  <a:endCxn id="28" idx="1"/>
                </p:cNvCxnSpPr>
                <p:nvPr/>
              </p:nvCxnSpPr>
              <p:spPr>
                <a:xfrm rot="5400000" flipH="1" flipV="1">
                  <a:off x="5389235" y="2662196"/>
                  <a:ext cx="652818" cy="666598"/>
                </a:xfrm>
                <a:prstGeom prst="bentConnector2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  <a:tailEnd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: Elbow 50">
                  <a:extLst>
                    <a:ext uri="{FF2B5EF4-FFF2-40B4-BE49-F238E27FC236}">
                      <a16:creationId xmlns="" xmlns:a16="http://schemas.microsoft.com/office/drawing/2014/main" id="{41E1D552-5CEF-4416-A7D3-09E8DE96670C}"/>
                    </a:ext>
                  </a:extLst>
                </p:cNvPr>
                <p:cNvCxnSpPr>
                  <a:stCxn id="12" idx="5"/>
                  <a:endCxn id="30" idx="1"/>
                </p:cNvCxnSpPr>
                <p:nvPr/>
              </p:nvCxnSpPr>
              <p:spPr>
                <a:xfrm rot="16200000" flipH="1">
                  <a:off x="5372109" y="4553455"/>
                  <a:ext cx="687069" cy="666598"/>
                </a:xfrm>
                <a:prstGeom prst="bentConnector2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  <a:tailEnd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1">
                  <a:extLst>
                    <a:ext uri="{FF2B5EF4-FFF2-40B4-BE49-F238E27FC236}">
                      <a16:creationId xmlns="" xmlns:a16="http://schemas.microsoft.com/office/drawing/2014/main" id="{3DD84651-01CC-4383-BDF9-1B67898C05E7}"/>
                    </a:ext>
                  </a:extLst>
                </p:cNvPr>
                <p:cNvCxnSpPr>
                  <a:cxnSpLocks/>
                  <a:stCxn id="12" idx="2"/>
                  <a:endCxn id="21" idx="3"/>
                </p:cNvCxnSpPr>
                <p:nvPr/>
              </p:nvCxnSpPr>
              <p:spPr>
                <a:xfrm flipH="1">
                  <a:off x="3506182" y="3932562"/>
                  <a:ext cx="401905" cy="6737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  <a:tailEnd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2">
                  <a:extLst>
                    <a:ext uri="{FF2B5EF4-FFF2-40B4-BE49-F238E27FC236}">
                      <a16:creationId xmlns="" xmlns:a16="http://schemas.microsoft.com/office/drawing/2014/main" id="{FE797ACD-7575-4496-8ED6-CF70381AE37B}"/>
                    </a:ext>
                  </a:extLst>
                </p:cNvPr>
                <p:cNvCxnSpPr>
                  <a:stCxn id="12" idx="6"/>
                  <a:endCxn id="29" idx="1"/>
                </p:cNvCxnSpPr>
                <p:nvPr/>
              </p:nvCxnSpPr>
              <p:spPr>
                <a:xfrm>
                  <a:off x="5635287" y="3932562"/>
                  <a:ext cx="413655" cy="6737"/>
                </a:xfrm>
                <a:prstGeom prst="line">
                  <a:avLst/>
                </a:prstGeom>
                <a:ln w="57150">
                  <a:solidFill>
                    <a:schemeClr val="bg1">
                      <a:lumMod val="85000"/>
                    </a:schemeClr>
                  </a:solidFill>
                  <a:headEnd type="oval" w="med" len="med"/>
                  <a:tailEnd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5">
                  <a:extLst>
                    <a:ext uri="{FF2B5EF4-FFF2-40B4-BE49-F238E27FC236}">
                      <a16:creationId xmlns="" xmlns:a16="http://schemas.microsoft.com/office/drawing/2014/main" id="{BC62F420-7D26-4129-B3A3-EBA0B7559382}"/>
                    </a:ext>
                  </a:extLst>
                </p:cNvPr>
                <p:cNvSpPr/>
                <p:nvPr/>
              </p:nvSpPr>
              <p:spPr>
                <a:xfrm>
                  <a:off x="1601910" y="2302366"/>
                  <a:ext cx="1875243" cy="7334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Einfluss auf Entwicklung der Persönlichkeit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6">
                  <a:extLst>
                    <a:ext uri="{FF2B5EF4-FFF2-40B4-BE49-F238E27FC236}">
                      <a16:creationId xmlns="" xmlns:a16="http://schemas.microsoft.com/office/drawing/2014/main" id="{A65F9BF6-2A40-481D-8E4D-F08D20FE76E7}"/>
                    </a:ext>
                  </a:extLst>
                </p:cNvPr>
                <p:cNvSpPr/>
                <p:nvPr/>
              </p:nvSpPr>
              <p:spPr>
                <a:xfrm>
                  <a:off x="1630939" y="3572581"/>
                  <a:ext cx="1875243" cy="7334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Kommunikations-gewohnheiten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Rectangle 7">
                  <a:extLst>
                    <a:ext uri="{FF2B5EF4-FFF2-40B4-BE49-F238E27FC236}">
                      <a16:creationId xmlns="" xmlns:a16="http://schemas.microsoft.com/office/drawing/2014/main" id="{05828F80-7EC1-4CAB-AA58-C95A07D8D2FB}"/>
                    </a:ext>
                  </a:extLst>
                </p:cNvPr>
                <p:cNvSpPr/>
                <p:nvPr/>
              </p:nvSpPr>
              <p:spPr>
                <a:xfrm>
                  <a:off x="1601912" y="4863570"/>
                  <a:ext cx="1875243" cy="7334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Kompetenzerwerb (personal, sozial)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8">
                  <a:extLst>
                    <a:ext uri="{FF2B5EF4-FFF2-40B4-BE49-F238E27FC236}">
                      <a16:creationId xmlns="" xmlns:a16="http://schemas.microsoft.com/office/drawing/2014/main" id="{17FFA3D4-44AF-49BB-B9E1-25B3961E5739}"/>
                    </a:ext>
                  </a:extLst>
                </p:cNvPr>
                <p:cNvSpPr/>
                <p:nvPr/>
              </p:nvSpPr>
              <p:spPr>
                <a:xfrm>
                  <a:off x="6048943" y="2302368"/>
                  <a:ext cx="1874463" cy="7334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Chancenreiche Gestaltung der persönlichen Entwicklung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 9">
                  <a:extLst>
                    <a:ext uri="{FF2B5EF4-FFF2-40B4-BE49-F238E27FC236}">
                      <a16:creationId xmlns="" xmlns:a16="http://schemas.microsoft.com/office/drawing/2014/main" id="{F39F448E-C0ED-436D-A106-5B419F5BE214}"/>
                    </a:ext>
                  </a:extLst>
                </p:cNvPr>
                <p:cNvSpPr/>
                <p:nvPr/>
              </p:nvSpPr>
              <p:spPr>
                <a:xfrm>
                  <a:off x="6048943" y="3572581"/>
                  <a:ext cx="1874463" cy="7334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Reflexion medialer Erfahrungen und Gewohnheiten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Rectangle 10">
                  <a:extLst>
                    <a:ext uri="{FF2B5EF4-FFF2-40B4-BE49-F238E27FC236}">
                      <a16:creationId xmlns="" xmlns:a16="http://schemas.microsoft.com/office/drawing/2014/main" id="{3ED69ABC-F761-4A35-971C-B309A7CD4BBE}"/>
                    </a:ext>
                  </a:extLst>
                </p:cNvPr>
                <p:cNvSpPr/>
                <p:nvPr/>
              </p:nvSpPr>
              <p:spPr>
                <a:xfrm>
                  <a:off x="6048943" y="4863570"/>
                  <a:ext cx="1874463" cy="7334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bg1"/>
                      </a:solidFill>
                    </a:rPr>
                    <a:t>Abbau der Heterogenität der Medienkompetenz</a:t>
                  </a:r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26" name="Textfeld 5125"/>
              <p:cNvSpPr txBox="1"/>
              <p:nvPr/>
            </p:nvSpPr>
            <p:spPr>
              <a:xfrm>
                <a:off x="149895" y="2302366"/>
                <a:ext cx="461665" cy="40428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txBody>
              <a:bodyPr vert="vert270" wrap="square" rtlCol="0" anchor="ctr">
                <a:spAutoFit/>
              </a:bodyPr>
              <a:lstStyle/>
              <a:p>
                <a:pPr algn="ctr"/>
                <a:r>
                  <a:rPr lang="de-DE" cap="small" spc="200" dirty="0" smtClean="0">
                    <a:solidFill>
                      <a:schemeClr val="bg1"/>
                    </a:solidFill>
                  </a:rPr>
                  <a:t>SOZIALISATIONSINSTANZ  MEDIEN</a:t>
                </a:r>
                <a:endParaRPr lang="de-DE" cap="small" spc="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8532440" y="2302367"/>
                <a:ext cx="461665" cy="40428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txBody>
              <a:bodyPr vert="vert" wrap="square" rtlCol="0" anchor="ctr">
                <a:spAutoFit/>
              </a:bodyPr>
              <a:lstStyle/>
              <a:p>
                <a:pPr algn="ctr"/>
                <a:r>
                  <a:rPr lang="de-DE" cap="small" spc="200" dirty="0" smtClean="0">
                    <a:solidFill>
                      <a:schemeClr val="bg1"/>
                    </a:solidFill>
                  </a:rPr>
                  <a:t>SOZIALISATIONSINSTANZ  SCHULE</a:t>
                </a:r>
                <a:endParaRPr lang="de-DE" cap="small" spc="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5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952" y="3805521"/>
              <a:ext cx="1278095" cy="99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22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Halbbogen 33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36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35268" y="1235915"/>
            <a:ext cx="8729220" cy="5289429"/>
            <a:chOff x="235268" y="1235915"/>
            <a:chExt cx="8729220" cy="5289429"/>
          </a:xfrm>
        </p:grpSpPr>
        <p:grpSp>
          <p:nvGrpSpPr>
            <p:cNvPr id="68" name="Gruppieren 67"/>
            <p:cNvGrpSpPr/>
            <p:nvPr/>
          </p:nvGrpSpPr>
          <p:grpSpPr>
            <a:xfrm>
              <a:off x="323528" y="1235915"/>
              <a:ext cx="8544561" cy="5289429"/>
              <a:chOff x="323528" y="1235915"/>
              <a:chExt cx="8544561" cy="5289429"/>
            </a:xfrm>
          </p:grpSpPr>
          <p:grpSp>
            <p:nvGrpSpPr>
              <p:cNvPr id="54" name="Gruppieren 53"/>
              <p:cNvGrpSpPr/>
              <p:nvPr/>
            </p:nvGrpSpPr>
            <p:grpSpPr>
              <a:xfrm>
                <a:off x="1588288" y="1556793"/>
                <a:ext cx="5967424" cy="4968551"/>
                <a:chOff x="2358232" y="1772817"/>
                <a:chExt cx="5598144" cy="4752527"/>
              </a:xfrm>
            </p:grpSpPr>
            <p:pic>
              <p:nvPicPr>
                <p:cNvPr id="28" name="Ellipse 256"/>
                <p:cNvPicPr>
                  <a:picLocks noChangeArrowheads="1"/>
                </p:cNvPicPr>
                <p:nvPr/>
              </p:nvPicPr>
              <p:blipFill>
                <a:blip r:embed="rId3">
                  <a:lum bright="6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232" y="5725091"/>
                  <a:ext cx="5598144" cy="800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3186122" y="5845779"/>
                  <a:ext cx="3937606" cy="391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endParaRPr lang="fr-FR" noProof="1">
                    <a:solidFill>
                      <a:srgbClr val="FFFFFF"/>
                    </a:solidFill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4" name="Halbbogen 13"/>
                <p:cNvSpPr>
                  <a:spLocks noChangeAspect="1"/>
                </p:cNvSpPr>
                <p:nvPr/>
              </p:nvSpPr>
              <p:spPr>
                <a:xfrm rot="4850255">
                  <a:off x="4471906" y="1754484"/>
                  <a:ext cx="1556470" cy="1593135"/>
                </a:xfrm>
                <a:prstGeom prst="blockArc">
                  <a:avLst>
                    <a:gd name="adj1" fmla="val 5498138"/>
                    <a:gd name="adj2" fmla="val 124643"/>
                    <a:gd name="adj3" fmla="val 10614"/>
                  </a:avLst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Halbbogen 38"/>
                <p:cNvSpPr>
                  <a:spLocks noChangeAspect="1"/>
                </p:cNvSpPr>
                <p:nvPr/>
              </p:nvSpPr>
              <p:spPr>
                <a:xfrm rot="10250255">
                  <a:off x="5559483" y="2909403"/>
                  <a:ext cx="1593136" cy="1556470"/>
                </a:xfrm>
                <a:prstGeom prst="blockArc">
                  <a:avLst>
                    <a:gd name="adj1" fmla="val 5498138"/>
                    <a:gd name="adj2" fmla="val 124643"/>
                    <a:gd name="adj3" fmla="val 10614"/>
                  </a:avLst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Halbbogen 44"/>
                <p:cNvSpPr>
                  <a:spLocks noChangeAspect="1"/>
                </p:cNvSpPr>
                <p:nvPr/>
              </p:nvSpPr>
              <p:spPr>
                <a:xfrm rot="21050255">
                  <a:off x="3161989" y="2745393"/>
                  <a:ext cx="1593135" cy="1556470"/>
                </a:xfrm>
                <a:prstGeom prst="blockArc">
                  <a:avLst>
                    <a:gd name="adj1" fmla="val 5498138"/>
                    <a:gd name="adj2" fmla="val 124643"/>
                    <a:gd name="adj3" fmla="val 10614"/>
                  </a:avLst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Halbbogen 41"/>
                <p:cNvSpPr>
                  <a:spLocks noChangeAspect="1"/>
                </p:cNvSpPr>
                <p:nvPr/>
              </p:nvSpPr>
              <p:spPr>
                <a:xfrm rot="549745" flipV="1">
                  <a:off x="4228816" y="3801627"/>
                  <a:ext cx="1593136" cy="1556469"/>
                </a:xfrm>
                <a:prstGeom prst="blockArc">
                  <a:avLst>
                    <a:gd name="adj1" fmla="val 5498138"/>
                    <a:gd name="adj2" fmla="val 124643"/>
                    <a:gd name="adj3" fmla="val 10614"/>
                  </a:avLst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" name="ZoneTexte 12"/>
              <p:cNvSpPr txBox="1"/>
              <p:nvPr/>
            </p:nvSpPr>
            <p:spPr>
              <a:xfrm>
                <a:off x="335027" y="1235915"/>
                <a:ext cx="1690847" cy="523220"/>
              </a:xfrm>
              <a:prstGeom prst="rect">
                <a:avLst/>
              </a:prstGeom>
              <a:noFill/>
            </p:spPr>
            <p:txBody>
              <a:bodyPr wrap="none" lIns="0" rtlCol="0" anchor="ctr">
                <a:spAutoFit/>
              </a:bodyPr>
              <a:lstStyle>
                <a:defPPr>
                  <a:defRPr lang="fr-FR"/>
                </a:defPPr>
                <a:lvl1pPr>
                  <a:defRPr sz="2400" b="1" cap="small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de-DE" sz="2800" dirty="0" smtClean="0">
                    <a:solidFill>
                      <a:schemeClr val="bg1">
                        <a:lumMod val="75000"/>
                      </a:schemeClr>
                    </a:solidFill>
                  </a:rPr>
                  <a:t>Gegenwart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6" name="Connecteur droit 39"/>
              <p:cNvCxnSpPr/>
              <p:nvPr/>
            </p:nvCxnSpPr>
            <p:spPr>
              <a:xfrm>
                <a:off x="323984" y="1732610"/>
                <a:ext cx="352793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17"/>
              <p:cNvSpPr txBox="1"/>
              <p:nvPr/>
            </p:nvSpPr>
            <p:spPr>
              <a:xfrm>
                <a:off x="7816915" y="3703596"/>
                <a:ext cx="1044123" cy="523220"/>
              </a:xfrm>
              <a:prstGeom prst="rect">
                <a:avLst/>
              </a:prstGeom>
              <a:noFill/>
            </p:spPr>
            <p:txBody>
              <a:bodyPr wrap="none" lIns="72000" rIns="0" rtlCol="0" anchor="ctr">
                <a:spAutoFit/>
              </a:bodyPr>
              <a:lstStyle/>
              <a:p>
                <a:pPr algn="r"/>
                <a:r>
                  <a:rPr lang="de-DE" sz="2800" b="1" cap="small" dirty="0" smtClean="0">
                    <a:solidFill>
                      <a:schemeClr val="bg1">
                        <a:lumMod val="75000"/>
                      </a:schemeClr>
                    </a:solidFill>
                  </a:rPr>
                  <a:t>Lernen</a:t>
                </a:r>
                <a:endParaRPr lang="de-DE" sz="2400" b="1" cap="smal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Connecteur droit 21"/>
              <p:cNvCxnSpPr/>
              <p:nvPr/>
            </p:nvCxnSpPr>
            <p:spPr>
              <a:xfrm>
                <a:off x="6817657" y="3734373"/>
                <a:ext cx="205043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16"/>
              <p:cNvSpPr txBox="1"/>
              <p:nvPr/>
            </p:nvSpPr>
            <p:spPr>
              <a:xfrm>
                <a:off x="323528" y="3241931"/>
                <a:ext cx="1320233" cy="523220"/>
              </a:xfrm>
              <a:prstGeom prst="rect">
                <a:avLst/>
              </a:prstGeom>
              <a:noFill/>
            </p:spPr>
            <p:txBody>
              <a:bodyPr wrap="none" lIns="0" rtlCol="0" anchor="ctr">
                <a:spAutoFit/>
              </a:bodyPr>
              <a:lstStyle/>
              <a:p>
                <a:r>
                  <a:rPr lang="de-DE" sz="2800" b="1" cap="small" dirty="0" smtClean="0">
                    <a:solidFill>
                      <a:schemeClr val="bg1">
                        <a:lumMod val="75000"/>
                      </a:schemeClr>
                    </a:solidFill>
                  </a:rPr>
                  <a:t>Arbeiten</a:t>
                </a:r>
                <a:endParaRPr lang="de-DE" sz="2400" b="1" cap="small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" name="ZoneTexte 18"/>
              <p:cNvSpPr txBox="1"/>
              <p:nvPr/>
            </p:nvSpPr>
            <p:spPr>
              <a:xfrm>
                <a:off x="7084237" y="5165709"/>
                <a:ext cx="1736235" cy="707886"/>
              </a:xfrm>
              <a:prstGeom prst="rect">
                <a:avLst/>
              </a:prstGeom>
              <a:noFill/>
            </p:spPr>
            <p:txBody>
              <a:bodyPr wrap="none" lIns="72000" rIns="0" rtlCol="0" anchor="ctr">
                <a:spAutoFit/>
              </a:bodyPr>
              <a:lstStyle/>
              <a:p>
                <a:pPr algn="r"/>
                <a:r>
                  <a:rPr lang="de-DE" sz="4000" b="1" cap="small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Zukunft</a:t>
                </a:r>
                <a:endParaRPr lang="de-DE" sz="2400" b="1" cap="small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3" name="Connecteur droit 6"/>
              <p:cNvCxnSpPr/>
              <p:nvPr/>
            </p:nvCxnSpPr>
            <p:spPr>
              <a:xfrm>
                <a:off x="5148064" y="5288818"/>
                <a:ext cx="3714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/>
              <p:cNvCxnSpPr/>
              <p:nvPr/>
            </p:nvCxnSpPr>
            <p:spPr>
              <a:xfrm>
                <a:off x="323528" y="3734373"/>
                <a:ext cx="18002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hteck 26"/>
            <p:cNvSpPr/>
            <p:nvPr/>
          </p:nvSpPr>
          <p:spPr>
            <a:xfrm>
              <a:off x="235268" y="3790781"/>
              <a:ext cx="2464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In der Schule effektiv </a:t>
              </a:r>
            </a:p>
            <a:p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(zusammen-)arbeiten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55260" y="1774557"/>
              <a:ext cx="23005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In einer mediatisierten Welt aufwachsen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637565" y="2996952"/>
              <a:ext cx="23269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Unterricht mit Medien erfolgreich gestalten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386312" y="4581128"/>
              <a:ext cx="2506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In ein digitales Morgen hineinwachsen</a:t>
              </a:r>
              <a:endParaRPr lang="de-DE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4" name="Picture 2" descr="C:\Users\di57quc\AppData\Local\Temp\diagram-2008478_64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938" y1="32188" x2="25938" y2="32188"/>
                          <a14:foregroundMark x1="26406" y1="30938" x2="26406" y2="30938"/>
                          <a14:foregroundMark x1="37656" y1="57344" x2="37656" y2="57344"/>
                          <a14:foregroundMark x1="43438" y1="56719" x2="43438" y2="56719"/>
                          <a14:foregroundMark x1="49531" y1="59531" x2="49531" y2="59531"/>
                          <a14:foregroundMark x1="56719" y1="60156" x2="56719" y2="60156"/>
                          <a14:foregroundMark x1="62031" y1="59688" x2="62031" y2="59688"/>
                          <a14:foregroundMark x1="69688" y1="59062" x2="69688" y2="59062"/>
                          <a14:foregroundMark x1="46563" y1="45781" x2="46563" y2="45781"/>
                          <a14:foregroundMark x1="71563" y1="41094" x2="71563" y2="41094"/>
                          <a14:foregroundMark x1="53906" y1="72344" x2="53906" y2="72344"/>
                          <a14:foregroundMark x1="54844" y1="72031" x2="54844" y2="72031"/>
                        </a14:backgroundRemoval>
                      </a14:imgEffect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4" t="24890" r="23315" b="24882"/>
            <a:stretch/>
          </p:blipFill>
          <p:spPr bwMode="auto">
            <a:xfrm>
              <a:off x="2880178" y="3001758"/>
              <a:ext cx="828000" cy="77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961" y="2048257"/>
              <a:ext cx="828000" cy="64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di57quc\AppData\Local\Temp\flat-2442462_64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78" y="4149431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Grafik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92" y1="88985" x2="50492" y2="88985"/>
                        <a14:foregroundMark x1="55082" y1="96544" x2="55082" y2="96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47" y="3219864"/>
            <a:ext cx="446350" cy="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87888" y="528676"/>
            <a:ext cx="8748608" cy="900000"/>
            <a:chOff x="287888" y="528676"/>
            <a:chExt cx="8748608" cy="900000"/>
          </a:xfrm>
        </p:grpSpPr>
        <p:cxnSp>
          <p:nvCxnSpPr>
            <p:cNvPr id="22" name="Connecteur droit 39"/>
            <p:cNvCxnSpPr/>
            <p:nvPr/>
          </p:nvCxnSpPr>
          <p:spPr>
            <a:xfrm>
              <a:off x="287888" y="1213761"/>
              <a:ext cx="7560000" cy="5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2"/>
            <p:cNvSpPr txBox="1"/>
            <p:nvPr/>
          </p:nvSpPr>
          <p:spPr>
            <a:xfrm>
              <a:off x="298931" y="686289"/>
              <a:ext cx="6474849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accent1">
                      <a:lumMod val="75000"/>
                    </a:schemeClr>
                  </a:solidFill>
                </a:rPr>
                <a:t>Zukunft –</a:t>
              </a:r>
              <a:r>
                <a:rPr lang="de-DE" sz="3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In ein digitales Morgen hineinwachsen</a:t>
              </a:r>
              <a:endParaRPr lang="de-DE" sz="1400" cap="none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Halbbogen 39"/>
            <p:cNvSpPr>
              <a:spLocks noChangeAspect="1"/>
            </p:cNvSpPr>
            <p:nvPr/>
          </p:nvSpPr>
          <p:spPr>
            <a:xfrm rot="549745" flipV="1">
              <a:off x="8097223" y="528676"/>
              <a:ext cx="939273" cy="900000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42" name="Picture 4" descr="C:\Users\di57quc\AppData\Local\Temp\flat-2442462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859" y="780676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352152" y="1774471"/>
            <a:ext cx="8439696" cy="4894889"/>
            <a:chOff x="352152" y="1774471"/>
            <a:chExt cx="8439696" cy="4894889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52152" y="1774471"/>
              <a:ext cx="8439696" cy="4894889"/>
              <a:chOff x="352152" y="1774471"/>
              <a:chExt cx="8439696" cy="4894889"/>
            </a:xfrm>
          </p:grpSpPr>
          <p:cxnSp>
            <p:nvCxnSpPr>
              <p:cNvPr id="101" name="Straight Connector 37">
                <a:extLst>
                  <a:ext uri="{FF2B5EF4-FFF2-40B4-BE49-F238E27FC236}">
                    <a16:creationId xmlns="" xmlns:a16="http://schemas.microsoft.com/office/drawing/2014/main" id="{FE7FED4E-0130-4141-B5A7-A773BD3013C4}"/>
                  </a:ext>
                </a:extLst>
              </p:cNvPr>
              <p:cNvCxnSpPr/>
              <p:nvPr/>
            </p:nvCxnSpPr>
            <p:spPr>
              <a:xfrm flipH="1" flipV="1">
                <a:off x="2712491" y="4115897"/>
                <a:ext cx="762158" cy="60604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39">
                <a:extLst>
                  <a:ext uri="{FF2B5EF4-FFF2-40B4-BE49-F238E27FC236}">
                    <a16:creationId xmlns="" xmlns:a16="http://schemas.microsoft.com/office/drawing/2014/main" id="{407D6C43-CCBF-4A43-B5F3-1FB19F960BFF}"/>
                  </a:ext>
                </a:extLst>
              </p:cNvPr>
              <p:cNvCxnSpPr/>
              <p:nvPr/>
            </p:nvCxnSpPr>
            <p:spPr>
              <a:xfrm flipV="1">
                <a:off x="5662278" y="4115897"/>
                <a:ext cx="741339" cy="60604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41">
                <a:extLst>
                  <a:ext uri="{FF2B5EF4-FFF2-40B4-BE49-F238E27FC236}">
                    <a16:creationId xmlns="" xmlns:a16="http://schemas.microsoft.com/office/drawing/2014/main" id="{15B1DB1A-A91E-4F62-B11A-F1D8D031194A}"/>
                  </a:ext>
                </a:extLst>
              </p:cNvPr>
              <p:cNvCxnSpPr/>
              <p:nvPr/>
            </p:nvCxnSpPr>
            <p:spPr>
              <a:xfrm flipV="1">
                <a:off x="4568463" y="3340371"/>
                <a:ext cx="795" cy="93099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43">
                <a:extLst>
                  <a:ext uri="{FF2B5EF4-FFF2-40B4-BE49-F238E27FC236}">
                    <a16:creationId xmlns="" xmlns:a16="http://schemas.microsoft.com/office/drawing/2014/main" id="{9E907C50-3D3A-4B5D-A372-B45278AD4E86}"/>
                  </a:ext>
                </a:extLst>
              </p:cNvPr>
              <p:cNvCxnSpPr/>
              <p:nvPr/>
            </p:nvCxnSpPr>
            <p:spPr>
              <a:xfrm flipH="1">
                <a:off x="2253716" y="5809727"/>
                <a:ext cx="767860" cy="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45">
                <a:extLst>
                  <a:ext uri="{FF2B5EF4-FFF2-40B4-BE49-F238E27FC236}">
                    <a16:creationId xmlns="" xmlns:a16="http://schemas.microsoft.com/office/drawing/2014/main" id="{F04EA2DB-6D15-42AD-BFC5-2B1A13954020}"/>
                  </a:ext>
                </a:extLst>
              </p:cNvPr>
              <p:cNvCxnSpPr/>
              <p:nvPr/>
            </p:nvCxnSpPr>
            <p:spPr>
              <a:xfrm>
                <a:off x="6115351" y="5809727"/>
                <a:ext cx="817693" cy="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Freeform: Shape 47">
                <a:extLst>
                  <a:ext uri="{FF2B5EF4-FFF2-40B4-BE49-F238E27FC236}">
                    <a16:creationId xmlns="" xmlns:a16="http://schemas.microsoft.com/office/drawing/2014/main" id="{2CA0C6C2-FC90-4093-8016-0B2E55CAE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575" y="4271363"/>
                <a:ext cx="3093776" cy="2397997"/>
              </a:xfrm>
              <a:custGeom>
                <a:avLst/>
                <a:gdLst>
                  <a:gd name="connsiteX0" fmla="*/ 1546888 w 3093776"/>
                  <a:gd name="connsiteY0" fmla="*/ 0 h 2397997"/>
                  <a:gd name="connsiteX1" fmla="*/ 3093776 w 3093776"/>
                  <a:gd name="connsiteY1" fmla="*/ 1538365 h 2397997"/>
                  <a:gd name="connsiteX2" fmla="*/ 2907075 w 3093776"/>
                  <a:gd name="connsiteY2" fmla="*/ 2271642 h 2397997"/>
                  <a:gd name="connsiteX3" fmla="*/ 2829887 w 3093776"/>
                  <a:gd name="connsiteY3" fmla="*/ 2397997 h 2397997"/>
                  <a:gd name="connsiteX4" fmla="*/ 263890 w 3093776"/>
                  <a:gd name="connsiteY4" fmla="*/ 2397997 h 2397997"/>
                  <a:gd name="connsiteX5" fmla="*/ 186701 w 3093776"/>
                  <a:gd name="connsiteY5" fmla="*/ 2271642 h 2397997"/>
                  <a:gd name="connsiteX6" fmla="*/ 0 w 3093776"/>
                  <a:gd name="connsiteY6" fmla="*/ 1538365 h 2397997"/>
                  <a:gd name="connsiteX7" fmla="*/ 1546888 w 3093776"/>
                  <a:gd name="connsiteY7" fmla="*/ 0 h 239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3776" h="2397997">
                    <a:moveTo>
                      <a:pt x="1546888" y="0"/>
                    </a:moveTo>
                    <a:cubicBezTo>
                      <a:pt x="2401211" y="0"/>
                      <a:pt x="3093776" y="688749"/>
                      <a:pt x="3093776" y="1538365"/>
                    </a:cubicBezTo>
                    <a:cubicBezTo>
                      <a:pt x="3093776" y="1803870"/>
                      <a:pt x="3026143" y="2053666"/>
                      <a:pt x="2907075" y="2271642"/>
                    </a:cubicBezTo>
                    <a:lnTo>
                      <a:pt x="2829887" y="2397997"/>
                    </a:lnTo>
                    <a:lnTo>
                      <a:pt x="263890" y="2397997"/>
                    </a:lnTo>
                    <a:lnTo>
                      <a:pt x="186701" y="2271642"/>
                    </a:lnTo>
                    <a:cubicBezTo>
                      <a:pt x="67634" y="2053666"/>
                      <a:pt x="0" y="1803870"/>
                      <a:pt x="0" y="1538365"/>
                    </a:cubicBezTo>
                    <a:cubicBezTo>
                      <a:pt x="0" y="688749"/>
                      <a:pt x="692565" y="0"/>
                      <a:pt x="154688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TextBox 16">
                <a:extLst>
                  <a:ext uri="{FF2B5EF4-FFF2-40B4-BE49-F238E27FC236}">
                    <a16:creationId xmlns="" xmlns:a16="http://schemas.microsoft.com/office/drawing/2014/main" id="{83F8926C-E576-4258-9BB3-354D19830615}"/>
                  </a:ext>
                </a:extLst>
              </p:cNvPr>
              <p:cNvSpPr txBox="1"/>
              <p:nvPr/>
            </p:nvSpPr>
            <p:spPr>
              <a:xfrm>
                <a:off x="3225253" y="5570613"/>
                <a:ext cx="2736262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de-DE" sz="2000" b="1" cap="all" dirty="0" smtClean="0">
                    <a:solidFill>
                      <a:schemeClr val="bg1"/>
                    </a:solidFill>
                  </a:rPr>
                  <a:t>Digitale Kompetenz</a:t>
                </a:r>
              </a:p>
              <a:p>
                <a:pPr algn="ctr"/>
                <a:r>
                  <a:rPr lang="de-DE" sz="2000" b="1" cap="all" dirty="0" smtClean="0">
                    <a:solidFill>
                      <a:schemeClr val="bg1"/>
                    </a:solidFill>
                  </a:rPr>
                  <a:t>=</a:t>
                </a:r>
              </a:p>
              <a:p>
                <a:pPr algn="ctr"/>
                <a:r>
                  <a:rPr lang="de-DE" sz="2000" b="1" cap="all" dirty="0" smtClean="0">
                    <a:solidFill>
                      <a:schemeClr val="bg1"/>
                    </a:solidFill>
                  </a:rPr>
                  <a:t>Vierte Kulturtechnik</a:t>
                </a:r>
                <a:endParaRPr lang="de-DE" sz="2000" b="1" cap="all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6" name="Picture 14" descr="Bildergebnis für devic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570" y="4608505"/>
                <a:ext cx="925786" cy="925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uppieren 8"/>
              <p:cNvGrpSpPr/>
              <p:nvPr/>
            </p:nvGrpSpPr>
            <p:grpSpPr>
              <a:xfrm>
                <a:off x="5973875" y="2690293"/>
                <a:ext cx="2031579" cy="1581070"/>
                <a:chOff x="5944298" y="2636912"/>
                <a:chExt cx="2031579" cy="1581070"/>
              </a:xfrm>
            </p:grpSpPr>
            <p:sp>
              <p:nvSpPr>
                <p:cNvPr id="109" name="Oval 8">
                  <a:extLst>
                    <a:ext uri="{FF2B5EF4-FFF2-40B4-BE49-F238E27FC236}">
                      <a16:creationId xmlns="" xmlns:a16="http://schemas.microsoft.com/office/drawing/2014/main" id="{0EFF13C7-8E83-4BF7-8500-920F7F5A0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0829" y="2636912"/>
                  <a:ext cx="2018518" cy="1581070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TextBox 19">
                  <a:extLst>
                    <a:ext uri="{FF2B5EF4-FFF2-40B4-BE49-F238E27FC236}">
                      <a16:creationId xmlns="" xmlns:a16="http://schemas.microsoft.com/office/drawing/2014/main" id="{19000CC4-48E0-4720-AA2F-6351FD56F70F}"/>
                    </a:ext>
                  </a:extLst>
                </p:cNvPr>
                <p:cNvSpPr txBox="1"/>
                <p:nvPr/>
              </p:nvSpPr>
              <p:spPr>
                <a:xfrm>
                  <a:off x="5944298" y="3501008"/>
                  <a:ext cx="2031579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dirty="0" smtClean="0">
                      <a:solidFill>
                        <a:schemeClr val="bg1"/>
                      </a:solidFill>
                    </a:rPr>
                    <a:t>Gesellschaftliche Teilhabe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uppieren 11"/>
              <p:cNvGrpSpPr/>
              <p:nvPr/>
            </p:nvGrpSpPr>
            <p:grpSpPr>
              <a:xfrm>
                <a:off x="1073185" y="2690293"/>
                <a:ext cx="2047243" cy="1581070"/>
                <a:chOff x="1043608" y="2636912"/>
                <a:chExt cx="2047243" cy="1581070"/>
              </a:xfrm>
            </p:grpSpPr>
            <p:sp>
              <p:nvSpPr>
                <p:cNvPr id="116" name="Oval 23">
                  <a:extLst>
                    <a:ext uri="{FF2B5EF4-FFF2-40B4-BE49-F238E27FC236}">
                      <a16:creationId xmlns="" xmlns:a16="http://schemas.microsoft.com/office/drawing/2014/main" id="{F0C5A18A-E4BA-492E-9099-8149AEE07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608" y="2636912"/>
                  <a:ext cx="2020385" cy="1581070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TextBox 19">
                  <a:extLst>
                    <a:ext uri="{FF2B5EF4-FFF2-40B4-BE49-F238E27FC236}">
                      <a16:creationId xmlns="" xmlns:a16="http://schemas.microsoft.com/office/drawing/2014/main" id="{19000CC4-48E0-4720-AA2F-6351FD56F70F}"/>
                    </a:ext>
                  </a:extLst>
                </p:cNvPr>
                <p:cNvSpPr txBox="1"/>
                <p:nvPr/>
              </p:nvSpPr>
              <p:spPr>
                <a:xfrm>
                  <a:off x="1059272" y="3501008"/>
                  <a:ext cx="2031579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dirty="0" smtClean="0">
                      <a:solidFill>
                        <a:schemeClr val="bg1"/>
                      </a:solidFill>
                    </a:rPr>
                    <a:t>Beruflicher </a:t>
                  </a:r>
                  <a:br>
                    <a:rPr lang="de-DE" dirty="0" smtClean="0">
                      <a:solidFill>
                        <a:schemeClr val="bg1"/>
                      </a:solidFill>
                    </a:rPr>
                  </a:br>
                  <a:r>
                    <a:rPr lang="de-DE" dirty="0" smtClean="0">
                      <a:solidFill>
                        <a:schemeClr val="bg1"/>
                      </a:solidFill>
                    </a:rPr>
                    <a:t>Erfolg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uppieren 9"/>
              <p:cNvGrpSpPr/>
              <p:nvPr/>
            </p:nvGrpSpPr>
            <p:grpSpPr>
              <a:xfrm>
                <a:off x="6760269" y="4999829"/>
                <a:ext cx="2031579" cy="1572359"/>
                <a:chOff x="6730692" y="4946448"/>
                <a:chExt cx="2031579" cy="1572359"/>
              </a:xfrm>
            </p:grpSpPr>
            <p:sp>
              <p:nvSpPr>
                <p:cNvPr id="111" name="Oval 11">
                  <a:extLst>
                    <a:ext uri="{FF2B5EF4-FFF2-40B4-BE49-F238E27FC236}">
                      <a16:creationId xmlns="" xmlns:a16="http://schemas.microsoft.com/office/drawing/2014/main" id="{73BB1C9B-C0C3-42C2-8547-A5E1D00E7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0692" y="4946448"/>
                  <a:ext cx="2031578" cy="1572359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TextBox 19">
                  <a:extLst>
                    <a:ext uri="{FF2B5EF4-FFF2-40B4-BE49-F238E27FC236}">
                      <a16:creationId xmlns="" xmlns:a16="http://schemas.microsoft.com/office/drawing/2014/main" id="{19000CC4-48E0-4720-AA2F-6351FD56F70F}"/>
                    </a:ext>
                  </a:extLst>
                </p:cNvPr>
                <p:cNvSpPr txBox="1"/>
                <p:nvPr/>
              </p:nvSpPr>
              <p:spPr>
                <a:xfrm>
                  <a:off x="6730692" y="5805264"/>
                  <a:ext cx="2031579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dirty="0" smtClean="0">
                      <a:solidFill>
                        <a:schemeClr val="bg1"/>
                      </a:solidFill>
                    </a:rPr>
                    <a:t>Kulturelle Partizipation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7" name="Graphic 63" descr="Handshake">
                <a:extLst>
                  <a:ext uri="{FF2B5EF4-FFF2-40B4-BE49-F238E27FC236}">
                    <a16:creationId xmlns="" xmlns:a16="http://schemas.microsoft.com/office/drawing/2014/main" id="{AED4D885-F705-48D3-982B-56909749F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6531034" y="2746737"/>
                <a:ext cx="919015" cy="919015"/>
              </a:xfrm>
              <a:prstGeom prst="rect">
                <a:avLst/>
              </a:prstGeom>
            </p:spPr>
          </p:pic>
          <p:grpSp>
            <p:nvGrpSpPr>
              <p:cNvPr id="8" name="Gruppieren 7"/>
              <p:cNvGrpSpPr/>
              <p:nvPr/>
            </p:nvGrpSpPr>
            <p:grpSpPr>
              <a:xfrm>
                <a:off x="3543381" y="1774471"/>
                <a:ext cx="2036731" cy="1582521"/>
                <a:chOff x="3513804" y="1721090"/>
                <a:chExt cx="2036731" cy="1582521"/>
              </a:xfrm>
            </p:grpSpPr>
            <p:sp>
              <p:nvSpPr>
                <p:cNvPr id="108" name="Oval 5">
                  <a:extLst>
                    <a:ext uri="{FF2B5EF4-FFF2-40B4-BE49-F238E27FC236}">
                      <a16:creationId xmlns="" xmlns:a16="http://schemas.microsoft.com/office/drawing/2014/main" id="{D7575220-7EAC-4E0F-82E2-4C494901D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0150" y="1721090"/>
                  <a:ext cx="2020385" cy="1582521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TextBox 19">
                  <a:extLst>
                    <a:ext uri="{FF2B5EF4-FFF2-40B4-BE49-F238E27FC236}">
                      <a16:creationId xmlns="" xmlns:a16="http://schemas.microsoft.com/office/drawing/2014/main" id="{19000CC4-48E0-4720-AA2F-6351FD56F70F}"/>
                    </a:ext>
                  </a:extLst>
                </p:cNvPr>
                <p:cNvSpPr txBox="1"/>
                <p:nvPr/>
              </p:nvSpPr>
              <p:spPr>
                <a:xfrm>
                  <a:off x="3513804" y="2607316"/>
                  <a:ext cx="2031579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dirty="0" smtClean="0">
                      <a:solidFill>
                        <a:schemeClr val="bg1"/>
                      </a:solidFill>
                    </a:rPr>
                    <a:t>Lebenslanges Lernen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352152" y="4999829"/>
                <a:ext cx="2031579" cy="1572359"/>
                <a:chOff x="322575" y="4946448"/>
                <a:chExt cx="2031579" cy="1572359"/>
              </a:xfrm>
            </p:grpSpPr>
            <p:sp>
              <p:nvSpPr>
                <p:cNvPr id="113" name="Oval 20">
                  <a:extLst>
                    <a:ext uri="{FF2B5EF4-FFF2-40B4-BE49-F238E27FC236}">
                      <a16:creationId xmlns="" xmlns:a16="http://schemas.microsoft.com/office/drawing/2014/main" id="{2A968826-BD5E-450F-A9CA-0E41B538C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576" y="4946448"/>
                  <a:ext cx="2031578" cy="1572359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Box 19">
                  <a:extLst>
                    <a:ext uri="{FF2B5EF4-FFF2-40B4-BE49-F238E27FC236}">
                      <a16:creationId xmlns="" xmlns:a16="http://schemas.microsoft.com/office/drawing/2014/main" id="{19000CC4-48E0-4720-AA2F-6351FD56F70F}"/>
                    </a:ext>
                  </a:extLst>
                </p:cNvPr>
                <p:cNvSpPr txBox="1"/>
                <p:nvPr/>
              </p:nvSpPr>
              <p:spPr>
                <a:xfrm>
                  <a:off x="322575" y="5805264"/>
                  <a:ext cx="2031579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dirty="0" smtClean="0">
                      <a:solidFill>
                        <a:schemeClr val="bg1"/>
                      </a:solidFill>
                    </a:rPr>
                    <a:t>Selbstbestimmtes Leben</a:t>
                  </a:r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1266" name="Picture 2" descr="C:\Users\di57quc\AppData\Local\Temp\icon-2457934_640.png"/>
            <p:cNvPicPr>
              <a:picLocks noChangeAspect="1" noChangeArrowheads="1"/>
            </p:cNvPicPr>
            <p:nvPr/>
          </p:nvPicPr>
          <p:blipFill>
            <a:blip r:embed="rId3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058" y="513864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05" y="5109008"/>
              <a:ext cx="779273" cy="779273"/>
            </a:xfrm>
            <a:prstGeom prst="rect">
              <a:avLst/>
            </a:prstGeom>
          </p:spPr>
        </p:pic>
        <p:pic>
          <p:nvPicPr>
            <p:cNvPr id="45" name="Picture 2" descr="C:\Users\di57quc\AppData\Local\Temp\icon-1623888_1920.jpg"/>
            <p:cNvPicPr>
              <a:picLocks noChangeAspect="1" noChangeArrowheads="1"/>
            </p:cNvPicPr>
            <p:nvPr/>
          </p:nvPicPr>
          <p:blipFill rotWithShape="1">
            <a:blip r:embed="rId3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19740" b="79583" l="19375" r="80208">
                          <a14:foregroundMark x1="51406" y1="32240" x2="51406" y2="32240"/>
                          <a14:foregroundMark x1="44427" y1="24740" x2="44427" y2="24740"/>
                          <a14:foregroundMark x1="50156" y1="24583" x2="50156" y2="24583"/>
                          <a14:foregroundMark x1="56250" y1="25573" x2="56250" y2="25573"/>
                          <a14:foregroundMark x1="63490" y1="42656" x2="63490" y2="42656"/>
                          <a14:foregroundMark x1="76927" y1="44583" x2="76927" y2="44583"/>
                          <a14:foregroundMark x1="77344" y1="52760" x2="77344" y2="52760"/>
                          <a14:foregroundMark x1="63750" y1="52500" x2="63750" y2="52500"/>
                          <a14:foregroundMark x1="36406" y1="50156" x2="36406" y2="50156"/>
                          <a14:foregroundMark x1="36406" y1="42500" x2="36406" y2="42500"/>
                          <a14:foregroundMark x1="25000" y1="43906" x2="25000" y2="43906"/>
                          <a14:foregroundMark x1="24167" y1="55260" x2="24167" y2="55260"/>
                          <a14:foregroundMark x1="23490" y1="51094" x2="23490" y2="51094"/>
                          <a14:foregroundMark x1="23750" y1="44740" x2="23750" y2="44740"/>
                          <a14:foregroundMark x1="25417" y1="52240" x2="25417" y2="52240"/>
                          <a14:foregroundMark x1="24740" y1="62240" x2="24740" y2="62240"/>
                          <a14:foregroundMark x1="23594" y1="65260" x2="23594" y2="65260"/>
                          <a14:foregroundMark x1="35677" y1="59583" x2="35677" y2="59583"/>
                          <a14:foregroundMark x1="35000" y1="62344" x2="35000" y2="62344"/>
                          <a14:foregroundMark x1="34844" y1="64740" x2="34844" y2="64740"/>
                          <a14:foregroundMark x1="38750" y1="53750" x2="38750" y2="53750"/>
                          <a14:foregroundMark x1="34010" y1="53073" x2="34010" y2="53073"/>
                          <a14:foregroundMark x1="51510" y1="75573" x2="51510" y2="75573"/>
                          <a14:foregroundMark x1="51510" y1="75573" x2="51510" y2="75573"/>
                          <a14:foregroundMark x1="48333" y1="73906" x2="48333" y2="73906"/>
                          <a14:foregroundMark x1="46927" y1="73906" x2="46927" y2="73906"/>
                          <a14:foregroundMark x1="45417" y1="76250" x2="45417" y2="76250"/>
                          <a14:foregroundMark x1="66094" y1="56250" x2="66094" y2="56250"/>
                          <a14:foregroundMark x1="67917" y1="50990" x2="67917" y2="50990"/>
                          <a14:foregroundMark x1="64844" y1="63490" x2="64844" y2="63490"/>
                          <a14:foregroundMark x1="65260" y1="47760" x2="65260" y2="47760"/>
                          <a14:foregroundMark x1="75417" y1="50833" x2="75417" y2="50833"/>
                          <a14:foregroundMark x1="75990" y1="59167" x2="75990" y2="59167"/>
                          <a14:foregroundMark x1="75417" y1="64010" x2="75417" y2="64010"/>
                          <a14:foregroundMark x1="50417" y1="46094" x2="50417" y2="46094"/>
                        </a14:backgroundRemoval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5" t="20000" r="19305" b="20556"/>
            <a:stretch/>
          </p:blipFill>
          <p:spPr bwMode="auto">
            <a:xfrm>
              <a:off x="1762638" y="2867670"/>
              <a:ext cx="684000" cy="66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285" y="1941916"/>
              <a:ext cx="732197" cy="71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4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12"/>
          <p:cNvSpPr txBox="1"/>
          <p:nvPr/>
        </p:nvSpPr>
        <p:spPr>
          <a:xfrm>
            <a:off x="4331379" y="1988841"/>
            <a:ext cx="4129053" cy="418576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fr-FR"/>
            </a:defPPr>
            <a:lvl1pPr>
              <a:defRPr sz="2400" b="1" cap="sm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spcAft>
                <a:spcPts val="2400"/>
              </a:spcAft>
            </a:pPr>
            <a:r>
              <a:rPr lang="de-DE" cap="none" dirty="0" smtClean="0">
                <a:solidFill>
                  <a:schemeClr val="accent1">
                    <a:lumMod val="75000"/>
                  </a:schemeClr>
                </a:solidFill>
              </a:rPr>
              <a:t>Folgerungen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cap="none" dirty="0" smtClean="0">
                <a:solidFill>
                  <a:schemeClr val="accent1">
                    <a:lumMod val="75000"/>
                  </a:schemeClr>
                </a:solidFill>
              </a:rPr>
              <a:t>Medienkompetenz als Entwicklungsaufgabe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cap="none" dirty="0" smtClean="0">
                <a:solidFill>
                  <a:schemeClr val="accent1">
                    <a:lumMod val="75000"/>
                  </a:schemeClr>
                </a:solidFill>
              </a:rPr>
              <a:t>Sukzessive Erweiterung der Medienko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mpetenz und des eigenen (Medien-)Horizonts</a:t>
            </a:r>
            <a:endParaRPr lang="de-DE" sz="2400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cap="none" dirty="0" smtClean="0">
                <a:solidFill>
                  <a:schemeClr val="accent1">
                    <a:lumMod val="75000"/>
                  </a:schemeClr>
                </a:solidFill>
              </a:rPr>
              <a:t>Notwendigkeit eines Spiralcurriculums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2774192"/>
            <a:ext cx="3401855" cy="2615057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287888" y="528676"/>
            <a:ext cx="8748608" cy="900000"/>
            <a:chOff x="287888" y="528676"/>
            <a:chExt cx="8748608" cy="900000"/>
          </a:xfrm>
        </p:grpSpPr>
        <p:cxnSp>
          <p:nvCxnSpPr>
            <p:cNvPr id="12" name="Connecteur droit 39"/>
            <p:cNvCxnSpPr/>
            <p:nvPr/>
          </p:nvCxnSpPr>
          <p:spPr>
            <a:xfrm>
              <a:off x="287888" y="1213761"/>
              <a:ext cx="7560000" cy="5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98931" y="686289"/>
              <a:ext cx="6474849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accent1">
                      <a:lumMod val="75000"/>
                    </a:schemeClr>
                  </a:solidFill>
                </a:rPr>
                <a:t>Zukunft –</a:t>
              </a:r>
              <a:r>
                <a:rPr lang="de-DE" sz="3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In ein digitales Morgen hineinwachsen</a:t>
              </a:r>
              <a:endParaRPr lang="de-DE" sz="1400" cap="none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Halbbogen 17"/>
            <p:cNvSpPr>
              <a:spLocks noChangeAspect="1"/>
            </p:cNvSpPr>
            <p:nvPr/>
          </p:nvSpPr>
          <p:spPr>
            <a:xfrm rot="549745" flipV="1">
              <a:off x="8097223" y="528676"/>
              <a:ext cx="939273" cy="900000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19" name="Picture 4" descr="C:\Users\di57quc\AppData\Local\Temp\flat-2442462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859" y="780676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4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35268" y="1235915"/>
            <a:ext cx="8729220" cy="5289429"/>
            <a:chOff x="235268" y="1235915"/>
            <a:chExt cx="8729220" cy="528942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235268" y="1235915"/>
              <a:ext cx="8729220" cy="5289429"/>
              <a:chOff x="235268" y="1235915"/>
              <a:chExt cx="8729220" cy="5289429"/>
            </a:xfrm>
          </p:grpSpPr>
          <p:grpSp>
            <p:nvGrpSpPr>
              <p:cNvPr id="68" name="Gruppieren 67"/>
              <p:cNvGrpSpPr/>
              <p:nvPr/>
            </p:nvGrpSpPr>
            <p:grpSpPr>
              <a:xfrm>
                <a:off x="323528" y="1235915"/>
                <a:ext cx="8544561" cy="5289429"/>
                <a:chOff x="323528" y="1235915"/>
                <a:chExt cx="8544561" cy="5289429"/>
              </a:xfrm>
            </p:grpSpPr>
            <p:grpSp>
              <p:nvGrpSpPr>
                <p:cNvPr id="54" name="Gruppieren 53"/>
                <p:cNvGrpSpPr/>
                <p:nvPr/>
              </p:nvGrpSpPr>
              <p:grpSpPr>
                <a:xfrm>
                  <a:off x="1588288" y="1556793"/>
                  <a:ext cx="5967424" cy="4968551"/>
                  <a:chOff x="2358232" y="1772817"/>
                  <a:chExt cx="5598144" cy="4752527"/>
                </a:xfrm>
              </p:grpSpPr>
              <p:pic>
                <p:nvPicPr>
                  <p:cNvPr id="28" name="Ellipse 256"/>
                  <p:cNvPicPr>
                    <a:picLocks noChangeArrowheads="1"/>
                  </p:cNvPicPr>
                  <p:nvPr/>
                </p:nvPicPr>
                <p:blipFill>
                  <a:blip r:embed="rId3">
                    <a:lum bright="6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232" y="5725091"/>
                    <a:ext cx="5598144" cy="800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122" y="5845779"/>
                    <a:ext cx="3937606" cy="391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/>
                    <a:endParaRPr lang="fr-FR" noProof="1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14" name="Halbbogen 13"/>
                  <p:cNvSpPr>
                    <a:spLocks noChangeAspect="1"/>
                  </p:cNvSpPr>
                  <p:nvPr/>
                </p:nvSpPr>
                <p:spPr>
                  <a:xfrm rot="4850255">
                    <a:off x="4471906" y="1754484"/>
                    <a:ext cx="1556470" cy="1593135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Halbbogen 38"/>
                  <p:cNvSpPr>
                    <a:spLocks noChangeAspect="1"/>
                  </p:cNvSpPr>
                  <p:nvPr/>
                </p:nvSpPr>
                <p:spPr>
                  <a:xfrm rot="10250255">
                    <a:off x="5559483" y="2909403"/>
                    <a:ext cx="1593136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Halbbogen 44"/>
                  <p:cNvSpPr>
                    <a:spLocks noChangeAspect="1"/>
                  </p:cNvSpPr>
                  <p:nvPr/>
                </p:nvSpPr>
                <p:spPr>
                  <a:xfrm rot="21050255">
                    <a:off x="3161989" y="2745393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Halbbogen 41"/>
                  <p:cNvSpPr>
                    <a:spLocks noChangeAspect="1"/>
                  </p:cNvSpPr>
                  <p:nvPr/>
                </p:nvSpPr>
                <p:spPr>
                  <a:xfrm rot="549745" flipV="1">
                    <a:off x="4228813" y="3801630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ZoneTexte 12"/>
                <p:cNvSpPr txBox="1"/>
                <p:nvPr/>
              </p:nvSpPr>
              <p:spPr>
                <a:xfrm>
                  <a:off x="335027" y="1235915"/>
                  <a:ext cx="1690847" cy="523220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>
                  <a:defPPr>
                    <a:defRPr lang="fr-FR"/>
                  </a:defPPr>
                  <a:lvl1pPr>
                    <a:defRPr sz="2400" b="1" cap="small">
                      <a:solidFill>
                        <a:schemeClr val="accent6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de-DE" sz="2800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Gegenwart</a:t>
                  </a:r>
                  <a:endParaRPr lang="de-DE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6" name="Connecteur droit 39"/>
                <p:cNvCxnSpPr/>
                <p:nvPr/>
              </p:nvCxnSpPr>
              <p:spPr>
                <a:xfrm>
                  <a:off x="323984" y="1732610"/>
                  <a:ext cx="3527936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ZoneTexte 17"/>
                <p:cNvSpPr txBox="1"/>
                <p:nvPr/>
              </p:nvSpPr>
              <p:spPr>
                <a:xfrm>
                  <a:off x="7398531" y="3611264"/>
                  <a:ext cx="1462507" cy="707886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4000" b="1" cap="small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Lernen</a:t>
                  </a:r>
                  <a:endParaRPr lang="de-DE" sz="2400" b="1" cap="small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9" name="Connecteur droit 21"/>
                <p:cNvCxnSpPr/>
                <p:nvPr/>
              </p:nvCxnSpPr>
              <p:spPr>
                <a:xfrm>
                  <a:off x="6817657" y="3734373"/>
                  <a:ext cx="20504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16"/>
                <p:cNvSpPr txBox="1"/>
                <p:nvPr/>
              </p:nvSpPr>
              <p:spPr>
                <a:xfrm>
                  <a:off x="323528" y="3241931"/>
                  <a:ext cx="1320233" cy="523220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/>
                <a:p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Arbeiten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" name="ZoneTexte 18"/>
                <p:cNvSpPr txBox="1"/>
                <p:nvPr/>
              </p:nvSpPr>
              <p:spPr>
                <a:xfrm>
                  <a:off x="7584437" y="5258041"/>
                  <a:ext cx="1236035" cy="523220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Zukunft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63" name="Connecteur droit 6"/>
                <p:cNvCxnSpPr/>
                <p:nvPr/>
              </p:nvCxnSpPr>
              <p:spPr>
                <a:xfrm>
                  <a:off x="5148064" y="5288818"/>
                  <a:ext cx="3714408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35"/>
                <p:cNvCxnSpPr/>
                <p:nvPr/>
              </p:nvCxnSpPr>
              <p:spPr>
                <a:xfrm>
                  <a:off x="323528" y="3734373"/>
                  <a:ext cx="1800200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hteck 26"/>
              <p:cNvSpPr/>
              <p:nvPr/>
            </p:nvSpPr>
            <p:spPr>
              <a:xfrm>
                <a:off x="235268" y="3790781"/>
                <a:ext cx="24645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der Schule effektiv </a:t>
                </a:r>
              </a:p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(zusammen-)arbeiten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55260" y="1774557"/>
                <a:ext cx="230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einer mediatisierten Welt aufwachsen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637565" y="2996952"/>
                <a:ext cx="2326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6386312" y="4581128"/>
                <a:ext cx="25061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ein digitales Morgen hineinwachsen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34" name="Picture 2" descr="C:\Users\di57quc\AppData\Local\Temp\diagram-2008478_640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5938" y1="32188" x2="25938" y2="32188"/>
                            <a14:foregroundMark x1="26406" y1="30938" x2="26406" y2="30938"/>
                            <a14:foregroundMark x1="37656" y1="57344" x2="37656" y2="57344"/>
                            <a14:foregroundMark x1="43438" y1="56719" x2="43438" y2="56719"/>
                            <a14:foregroundMark x1="49531" y1="59531" x2="49531" y2="59531"/>
                            <a14:foregroundMark x1="56719" y1="60156" x2="56719" y2="60156"/>
                            <a14:foregroundMark x1="62031" y1="59688" x2="62031" y2="59688"/>
                            <a14:foregroundMark x1="69688" y1="59062" x2="69688" y2="59062"/>
                            <a14:foregroundMark x1="46563" y1="45781" x2="46563" y2="45781"/>
                            <a14:foregroundMark x1="71563" y1="41094" x2="71563" y2="41094"/>
                            <a14:foregroundMark x1="53906" y1="72344" x2="53906" y2="72344"/>
                            <a14:foregroundMark x1="54844" y1="72031" x2="54844" y2="72031"/>
                          </a14:backgroundRemoval>
                        </a14:imgEffect>
                        <a14:imgEffect>
                          <a14:brightnessContrast brigh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34" t="24890" r="23315" b="24882"/>
              <a:stretch/>
            </p:blipFill>
            <p:spPr bwMode="auto">
              <a:xfrm>
                <a:off x="2880178" y="3001758"/>
                <a:ext cx="828000" cy="770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9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8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87128" y="2132856"/>
            <a:ext cx="8518720" cy="4176464"/>
            <a:chOff x="387128" y="2132856"/>
            <a:chExt cx="8518720" cy="417646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87128" y="2132856"/>
              <a:ext cx="8518720" cy="4176464"/>
              <a:chOff x="387128" y="2132856"/>
              <a:chExt cx="8518720" cy="4176464"/>
            </a:xfrm>
          </p:grpSpPr>
          <p:cxnSp>
            <p:nvCxnSpPr>
              <p:cNvPr id="35" name="Straight Connector 9">
                <a:extLst>
                  <a:ext uri="{FF2B5EF4-FFF2-40B4-BE49-F238E27FC236}">
                    <a16:creationId xmlns="" xmlns:a16="http://schemas.microsoft.com/office/drawing/2014/main" id="{90EC1C39-6125-405C-80EF-E17D655E13F3}"/>
                  </a:ext>
                </a:extLst>
              </p:cNvPr>
              <p:cNvCxnSpPr>
                <a:stCxn id="45" idx="0"/>
                <a:endCxn id="46" idx="2"/>
              </p:cNvCxnSpPr>
              <p:nvPr/>
            </p:nvCxnSpPr>
            <p:spPr>
              <a:xfrm rot="16200000" flipV="1">
                <a:off x="4154736" y="3229862"/>
                <a:ext cx="910849" cy="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2">
                <a:extLst>
                  <a:ext uri="{FF2B5EF4-FFF2-40B4-BE49-F238E27FC236}">
                    <a16:creationId xmlns="" xmlns:a16="http://schemas.microsoft.com/office/drawing/2014/main" id="{CB1DB716-5E36-4469-B63E-73556A3191E8}"/>
                  </a:ext>
                </a:extLst>
              </p:cNvPr>
              <p:cNvCxnSpPr>
                <a:cxnSpLocks/>
                <a:stCxn id="122" idx="0"/>
                <a:endCxn id="45" idx="4"/>
              </p:cNvCxnSpPr>
              <p:nvPr/>
            </p:nvCxnSpPr>
            <p:spPr>
              <a:xfrm flipH="1" flipV="1">
                <a:off x="4610160" y="4815634"/>
                <a:ext cx="7579" cy="85210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3">
                <a:extLst>
                  <a:ext uri="{FF2B5EF4-FFF2-40B4-BE49-F238E27FC236}">
                    <a16:creationId xmlns="" xmlns:a16="http://schemas.microsoft.com/office/drawing/2014/main" id="{2206D1B5-D5A4-468D-8C7E-FA1517BF980F}"/>
                  </a:ext>
                </a:extLst>
              </p:cNvPr>
              <p:cNvCxnSpPr>
                <a:cxnSpLocks/>
                <a:stCxn id="132" idx="3"/>
                <a:endCxn id="45" idx="3"/>
              </p:cNvCxnSpPr>
              <p:nvPr/>
            </p:nvCxnSpPr>
            <p:spPr>
              <a:xfrm flipV="1">
                <a:off x="3418218" y="4650099"/>
                <a:ext cx="792303" cy="467844"/>
              </a:xfrm>
              <a:prstGeom prst="curvedConnector2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8">
                <a:extLst>
                  <a:ext uri="{FF2B5EF4-FFF2-40B4-BE49-F238E27FC236}">
                    <a16:creationId xmlns="" xmlns:a16="http://schemas.microsoft.com/office/drawing/2014/main" id="{FA97BFF2-880E-4F07-9949-98F8EB8CC569}"/>
                  </a:ext>
                </a:extLst>
              </p:cNvPr>
              <p:cNvSpPr/>
              <p:nvPr/>
            </p:nvSpPr>
            <p:spPr>
              <a:xfrm>
                <a:off x="4044986" y="3685287"/>
                <a:ext cx="1130347" cy="11303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45" name="Gruppieren 6144"/>
              <p:cNvGrpSpPr/>
              <p:nvPr/>
            </p:nvGrpSpPr>
            <p:grpSpPr>
              <a:xfrm>
                <a:off x="3410638" y="2132856"/>
                <a:ext cx="2399041" cy="641582"/>
                <a:chOff x="3393989" y="2119706"/>
                <a:chExt cx="2399041" cy="641582"/>
              </a:xfr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grpSpPr>
            <p:sp>
              <p:nvSpPr>
                <p:cNvPr id="46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3989" y="2119706"/>
                  <a:ext cx="2399041" cy="6415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Methoden- und Werkzeugvielfalt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6" name="Freeform 410"/>
                <p:cNvSpPr>
                  <a:spLocks noChangeAspect="1"/>
                </p:cNvSpPr>
                <p:nvPr/>
              </p:nvSpPr>
              <p:spPr>
                <a:xfrm>
                  <a:off x="5275431" y="2242497"/>
                  <a:ext cx="395192" cy="396000"/>
                </a:xfrm>
                <a:custGeom>
                  <a:avLst/>
                  <a:gdLst>
                    <a:gd name="connsiteX0" fmla="*/ 84231 w 462284"/>
                    <a:gd name="connsiteY0" fmla="*/ 360589 h 462850"/>
                    <a:gd name="connsiteX1" fmla="*/ 71553 w 462284"/>
                    <a:gd name="connsiteY1" fmla="*/ 365942 h 462850"/>
                    <a:gd name="connsiteX2" fmla="*/ 66201 w 462284"/>
                    <a:gd name="connsiteY2" fmla="*/ 378619 h 462850"/>
                    <a:gd name="connsiteX3" fmla="*/ 71553 w 462284"/>
                    <a:gd name="connsiteY3" fmla="*/ 391296 h 462850"/>
                    <a:gd name="connsiteX4" fmla="*/ 84231 w 462284"/>
                    <a:gd name="connsiteY4" fmla="*/ 396648 h 462850"/>
                    <a:gd name="connsiteX5" fmla="*/ 96908 w 462284"/>
                    <a:gd name="connsiteY5" fmla="*/ 391296 h 462850"/>
                    <a:gd name="connsiteX6" fmla="*/ 102260 w 462284"/>
                    <a:gd name="connsiteY6" fmla="*/ 378619 h 462850"/>
                    <a:gd name="connsiteX7" fmla="*/ 96908 w 462284"/>
                    <a:gd name="connsiteY7" fmla="*/ 365942 h 462850"/>
                    <a:gd name="connsiteX8" fmla="*/ 84231 w 462284"/>
                    <a:gd name="connsiteY8" fmla="*/ 360589 h 462850"/>
                    <a:gd name="connsiteX9" fmla="*/ 202549 w 462284"/>
                    <a:gd name="connsiteY9" fmla="*/ 179168 h 462850"/>
                    <a:gd name="connsiteX10" fmla="*/ 234805 w 462284"/>
                    <a:gd name="connsiteY10" fmla="*/ 228045 h 462850"/>
                    <a:gd name="connsiteX11" fmla="*/ 283681 w 462284"/>
                    <a:gd name="connsiteY11" fmla="*/ 260300 h 462850"/>
                    <a:gd name="connsiteX12" fmla="*/ 91555 w 462284"/>
                    <a:gd name="connsiteY12" fmla="*/ 452427 h 462850"/>
                    <a:gd name="connsiteX13" fmla="*/ 66201 w 462284"/>
                    <a:gd name="connsiteY13" fmla="*/ 462850 h 462850"/>
                    <a:gd name="connsiteX14" fmla="*/ 40566 w 462284"/>
                    <a:gd name="connsiteY14" fmla="*/ 452427 h 462850"/>
                    <a:gd name="connsiteX15" fmla="*/ 10705 w 462284"/>
                    <a:gd name="connsiteY15" fmla="*/ 422002 h 462850"/>
                    <a:gd name="connsiteX16" fmla="*/ 0 w 462284"/>
                    <a:gd name="connsiteY16" fmla="*/ 396648 h 462850"/>
                    <a:gd name="connsiteX17" fmla="*/ 10705 w 462284"/>
                    <a:gd name="connsiteY17" fmla="*/ 371013 h 462850"/>
                    <a:gd name="connsiteX18" fmla="*/ 336642 w 462284"/>
                    <a:gd name="connsiteY18" fmla="*/ 0 h 462850"/>
                    <a:gd name="connsiteX19" fmla="*/ 370870 w 462284"/>
                    <a:gd name="connsiteY19" fmla="*/ 4648 h 462850"/>
                    <a:gd name="connsiteX20" fmla="*/ 401153 w 462284"/>
                    <a:gd name="connsiteY20" fmla="*/ 17748 h 462850"/>
                    <a:gd name="connsiteX21" fmla="*/ 405661 w 462284"/>
                    <a:gd name="connsiteY21" fmla="*/ 25636 h 462850"/>
                    <a:gd name="connsiteX22" fmla="*/ 401153 w 462284"/>
                    <a:gd name="connsiteY22" fmla="*/ 33524 h 462850"/>
                    <a:gd name="connsiteX23" fmla="*/ 318613 w 462284"/>
                    <a:gd name="connsiteY23" fmla="*/ 81133 h 462850"/>
                    <a:gd name="connsiteX24" fmla="*/ 318613 w 462284"/>
                    <a:gd name="connsiteY24" fmla="*/ 144236 h 462850"/>
                    <a:gd name="connsiteX25" fmla="*/ 372983 w 462284"/>
                    <a:gd name="connsiteY25" fmla="*/ 174379 h 462850"/>
                    <a:gd name="connsiteX26" fmla="*/ 395237 w 462284"/>
                    <a:gd name="connsiteY26" fmla="*/ 160716 h 462850"/>
                    <a:gd name="connsiteX27" fmla="*/ 433409 w 462284"/>
                    <a:gd name="connsiteY27" fmla="*/ 137897 h 462850"/>
                    <a:gd name="connsiteX28" fmla="*/ 453270 w 462284"/>
                    <a:gd name="connsiteY28" fmla="*/ 127896 h 462850"/>
                    <a:gd name="connsiteX29" fmla="*/ 459890 w 462284"/>
                    <a:gd name="connsiteY29" fmla="*/ 130714 h 462850"/>
                    <a:gd name="connsiteX30" fmla="*/ 462284 w 462284"/>
                    <a:gd name="connsiteY30" fmla="*/ 137756 h 462850"/>
                    <a:gd name="connsiteX31" fmla="*/ 455806 w 462284"/>
                    <a:gd name="connsiteY31" fmla="*/ 167618 h 462850"/>
                    <a:gd name="connsiteX32" fmla="*/ 409464 w 462284"/>
                    <a:gd name="connsiteY32" fmla="*/ 228890 h 462850"/>
                    <a:gd name="connsiteX33" fmla="*/ 336642 w 462284"/>
                    <a:gd name="connsiteY33" fmla="*/ 252412 h 462850"/>
                    <a:gd name="connsiteX34" fmla="*/ 247481 w 462284"/>
                    <a:gd name="connsiteY34" fmla="*/ 215368 h 462850"/>
                    <a:gd name="connsiteX35" fmla="*/ 210436 w 462284"/>
                    <a:gd name="connsiteY35" fmla="*/ 126206 h 462850"/>
                    <a:gd name="connsiteX36" fmla="*/ 247481 w 462284"/>
                    <a:gd name="connsiteY36" fmla="*/ 37045 h 462850"/>
                    <a:gd name="connsiteX37" fmla="*/ 336642 w 462284"/>
                    <a:gd name="connsiteY37" fmla="*/ 0 h 462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62284" h="462850">
                      <a:moveTo>
                        <a:pt x="84231" y="360589"/>
                      </a:moveTo>
                      <a:cubicBezTo>
                        <a:pt x="79348" y="360589"/>
                        <a:pt x="75122" y="362373"/>
                        <a:pt x="71553" y="365942"/>
                      </a:cubicBezTo>
                      <a:cubicBezTo>
                        <a:pt x="67986" y="369510"/>
                        <a:pt x="66201" y="373736"/>
                        <a:pt x="66201" y="378619"/>
                      </a:cubicBezTo>
                      <a:cubicBezTo>
                        <a:pt x="66201" y="383502"/>
                        <a:pt x="67986" y="387727"/>
                        <a:pt x="71553" y="391296"/>
                      </a:cubicBezTo>
                      <a:cubicBezTo>
                        <a:pt x="75122" y="394864"/>
                        <a:pt x="79348" y="396648"/>
                        <a:pt x="84231" y="396648"/>
                      </a:cubicBezTo>
                      <a:cubicBezTo>
                        <a:pt x="89114" y="396648"/>
                        <a:pt x="93340" y="394864"/>
                        <a:pt x="96908" y="391296"/>
                      </a:cubicBezTo>
                      <a:cubicBezTo>
                        <a:pt x="100476" y="387727"/>
                        <a:pt x="102260" y="383502"/>
                        <a:pt x="102260" y="378619"/>
                      </a:cubicBezTo>
                      <a:cubicBezTo>
                        <a:pt x="102260" y="373736"/>
                        <a:pt x="100476" y="369510"/>
                        <a:pt x="96908" y="365942"/>
                      </a:cubicBezTo>
                      <a:cubicBezTo>
                        <a:pt x="93340" y="362373"/>
                        <a:pt x="89114" y="360589"/>
                        <a:pt x="84231" y="360589"/>
                      </a:cubicBezTo>
                      <a:close/>
                      <a:moveTo>
                        <a:pt x="202549" y="179168"/>
                      </a:moveTo>
                      <a:cubicBezTo>
                        <a:pt x="209873" y="197573"/>
                        <a:pt x="220626" y="213865"/>
                        <a:pt x="234805" y="228045"/>
                      </a:cubicBezTo>
                      <a:cubicBezTo>
                        <a:pt x="248984" y="242224"/>
                        <a:pt x="265277" y="252976"/>
                        <a:pt x="283681" y="260300"/>
                      </a:cubicBezTo>
                      <a:lnTo>
                        <a:pt x="91555" y="452427"/>
                      </a:lnTo>
                      <a:cubicBezTo>
                        <a:pt x="84607" y="459376"/>
                        <a:pt x="76156" y="462850"/>
                        <a:pt x="66201" y="462850"/>
                      </a:cubicBezTo>
                      <a:cubicBezTo>
                        <a:pt x="56436" y="462850"/>
                        <a:pt x="47890" y="459376"/>
                        <a:pt x="40566" y="452427"/>
                      </a:cubicBezTo>
                      <a:lnTo>
                        <a:pt x="10705" y="422002"/>
                      </a:lnTo>
                      <a:cubicBezTo>
                        <a:pt x="3568" y="415241"/>
                        <a:pt x="0" y="406790"/>
                        <a:pt x="0" y="396648"/>
                      </a:cubicBezTo>
                      <a:cubicBezTo>
                        <a:pt x="0" y="386694"/>
                        <a:pt x="3568" y="378149"/>
                        <a:pt x="10705" y="371013"/>
                      </a:cubicBezTo>
                      <a:close/>
                      <a:moveTo>
                        <a:pt x="336642" y="0"/>
                      </a:moveTo>
                      <a:cubicBezTo>
                        <a:pt x="347536" y="0"/>
                        <a:pt x="358944" y="1549"/>
                        <a:pt x="370870" y="4648"/>
                      </a:cubicBezTo>
                      <a:cubicBezTo>
                        <a:pt x="382796" y="7747"/>
                        <a:pt x="392891" y="12114"/>
                        <a:pt x="401153" y="17748"/>
                      </a:cubicBezTo>
                      <a:cubicBezTo>
                        <a:pt x="404159" y="19814"/>
                        <a:pt x="405661" y="22443"/>
                        <a:pt x="405661" y="25636"/>
                      </a:cubicBezTo>
                      <a:cubicBezTo>
                        <a:pt x="405661" y="28828"/>
                        <a:pt x="404159" y="31458"/>
                        <a:pt x="401153" y="33524"/>
                      </a:cubicBezTo>
                      <a:lnTo>
                        <a:pt x="318613" y="81133"/>
                      </a:lnTo>
                      <a:lnTo>
                        <a:pt x="318613" y="144236"/>
                      </a:lnTo>
                      <a:lnTo>
                        <a:pt x="372983" y="174379"/>
                      </a:lnTo>
                      <a:cubicBezTo>
                        <a:pt x="373922" y="173815"/>
                        <a:pt x="381341" y="169261"/>
                        <a:pt x="395237" y="160716"/>
                      </a:cubicBezTo>
                      <a:cubicBezTo>
                        <a:pt x="409137" y="152171"/>
                        <a:pt x="421859" y="144564"/>
                        <a:pt x="433409" y="137897"/>
                      </a:cubicBezTo>
                      <a:cubicBezTo>
                        <a:pt x="444960" y="131230"/>
                        <a:pt x="451580" y="127896"/>
                        <a:pt x="453270" y="127896"/>
                      </a:cubicBezTo>
                      <a:cubicBezTo>
                        <a:pt x="456087" y="127896"/>
                        <a:pt x="458295" y="128835"/>
                        <a:pt x="459890" y="130714"/>
                      </a:cubicBezTo>
                      <a:cubicBezTo>
                        <a:pt x="461487" y="132592"/>
                        <a:pt x="462284" y="134939"/>
                        <a:pt x="462284" y="137756"/>
                      </a:cubicBezTo>
                      <a:cubicBezTo>
                        <a:pt x="462284" y="145081"/>
                        <a:pt x="460126" y="155035"/>
                        <a:pt x="455806" y="167618"/>
                      </a:cubicBezTo>
                      <a:cubicBezTo>
                        <a:pt x="446980" y="192784"/>
                        <a:pt x="431533" y="213208"/>
                        <a:pt x="409464" y="228890"/>
                      </a:cubicBezTo>
                      <a:cubicBezTo>
                        <a:pt x="387397" y="244572"/>
                        <a:pt x="363123" y="252412"/>
                        <a:pt x="336642" y="252412"/>
                      </a:cubicBezTo>
                      <a:cubicBezTo>
                        <a:pt x="301898" y="252412"/>
                        <a:pt x="272177" y="240064"/>
                        <a:pt x="247481" y="215368"/>
                      </a:cubicBezTo>
                      <a:cubicBezTo>
                        <a:pt x="222785" y="190671"/>
                        <a:pt x="210436" y="160951"/>
                        <a:pt x="210436" y="126206"/>
                      </a:cubicBezTo>
                      <a:cubicBezTo>
                        <a:pt x="210436" y="91462"/>
                        <a:pt x="222785" y="61741"/>
                        <a:pt x="247481" y="37045"/>
                      </a:cubicBezTo>
                      <a:cubicBezTo>
                        <a:pt x="272177" y="12348"/>
                        <a:pt x="301898" y="0"/>
                        <a:pt x="336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  <p:cxnSp>
            <p:nvCxnSpPr>
              <p:cNvPr id="104" name="Straight Connector 9">
                <a:extLst>
                  <a:ext uri="{FF2B5EF4-FFF2-40B4-BE49-F238E27FC236}">
                    <a16:creationId xmlns="" xmlns:a16="http://schemas.microsoft.com/office/drawing/2014/main" id="{90EC1C39-6125-405C-80EF-E17D655E13F3}"/>
                  </a:ext>
                </a:extLst>
              </p:cNvPr>
              <p:cNvCxnSpPr>
                <a:stCxn id="45" idx="6"/>
                <a:endCxn id="106" idx="1"/>
              </p:cNvCxnSpPr>
              <p:nvPr/>
            </p:nvCxnSpPr>
            <p:spPr>
              <a:xfrm flipV="1">
                <a:off x="5175333" y="4250460"/>
                <a:ext cx="1331474" cy="1"/>
              </a:xfrm>
              <a:prstGeom prst="straightConnector1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55" name="Gruppieren 6154"/>
              <p:cNvGrpSpPr/>
              <p:nvPr/>
            </p:nvGrpSpPr>
            <p:grpSpPr>
              <a:xfrm>
                <a:off x="6506807" y="3929669"/>
                <a:ext cx="2399041" cy="641582"/>
                <a:chOff x="6286756" y="3906192"/>
                <a:chExt cx="2399041" cy="641582"/>
              </a:xfrm>
            </p:grpSpPr>
            <p:sp>
              <p:nvSpPr>
                <p:cNvPr id="106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6756" y="3906192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marL="1611313" indent="-1611313"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Kommunikation</a:t>
                  </a:r>
                  <a:endParaRPr lang="de-DE" sz="1600" dirty="0" smtClean="0"/>
                </a:p>
                <a:p>
                  <a:pPr algn="ctr"/>
                  <a:r>
                    <a:rPr lang="de-DE" sz="1600" dirty="0" smtClean="0"/>
                    <a:t>und Kollaboration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" name="Freeform 305">
                  <a:extLst>
                    <a:ext uri="{FF2B5EF4-FFF2-40B4-BE49-F238E27FC236}">
                      <a16:creationId xmlns="" xmlns:a16="http://schemas.microsoft.com/office/drawing/2014/main" id="{25EE97ED-C6D9-4520-8BA8-5107F2072231}"/>
                    </a:ext>
                  </a:extLst>
                </p:cNvPr>
                <p:cNvSpPr/>
                <p:nvPr/>
              </p:nvSpPr>
              <p:spPr>
                <a:xfrm>
                  <a:off x="8087675" y="4071972"/>
                  <a:ext cx="453928" cy="356978"/>
                </a:xfrm>
                <a:custGeom>
                  <a:avLst/>
                  <a:gdLst>
                    <a:gd name="connsiteX0" fmla="*/ 426228 w 504826"/>
                    <a:gd name="connsiteY0" fmla="*/ 101417 h 396680"/>
                    <a:gd name="connsiteX1" fmla="*/ 483697 w 504826"/>
                    <a:gd name="connsiteY1" fmla="*/ 151561 h 396680"/>
                    <a:gd name="connsiteX2" fmla="*/ 504826 w 504826"/>
                    <a:gd name="connsiteY2" fmla="*/ 216354 h 396680"/>
                    <a:gd name="connsiteX3" fmla="*/ 484824 w 504826"/>
                    <a:gd name="connsiteY3" fmla="*/ 279598 h 396680"/>
                    <a:gd name="connsiteX4" fmla="*/ 429891 w 504826"/>
                    <a:gd name="connsiteY4" fmla="*/ 329320 h 396680"/>
                    <a:gd name="connsiteX5" fmla="*/ 435666 w 504826"/>
                    <a:gd name="connsiteY5" fmla="*/ 341716 h 396680"/>
                    <a:gd name="connsiteX6" fmla="*/ 442709 w 504826"/>
                    <a:gd name="connsiteY6" fmla="*/ 352561 h 396680"/>
                    <a:gd name="connsiteX7" fmla="*/ 449047 w 504826"/>
                    <a:gd name="connsiteY7" fmla="*/ 360731 h 396680"/>
                    <a:gd name="connsiteX8" fmla="*/ 456371 w 504826"/>
                    <a:gd name="connsiteY8" fmla="*/ 369042 h 396680"/>
                    <a:gd name="connsiteX9" fmla="*/ 462851 w 504826"/>
                    <a:gd name="connsiteY9" fmla="*/ 376084 h 396680"/>
                    <a:gd name="connsiteX10" fmla="*/ 463977 w 504826"/>
                    <a:gd name="connsiteY10" fmla="*/ 377352 h 396680"/>
                    <a:gd name="connsiteX11" fmla="*/ 465245 w 504826"/>
                    <a:gd name="connsiteY11" fmla="*/ 378761 h 396680"/>
                    <a:gd name="connsiteX12" fmla="*/ 466373 w 504826"/>
                    <a:gd name="connsiteY12" fmla="*/ 380169 h 396680"/>
                    <a:gd name="connsiteX13" fmla="*/ 467359 w 504826"/>
                    <a:gd name="connsiteY13" fmla="*/ 381718 h 396680"/>
                    <a:gd name="connsiteX14" fmla="*/ 468063 w 504826"/>
                    <a:gd name="connsiteY14" fmla="*/ 383127 h 396680"/>
                    <a:gd name="connsiteX15" fmla="*/ 468625 w 504826"/>
                    <a:gd name="connsiteY15" fmla="*/ 384817 h 396680"/>
                    <a:gd name="connsiteX16" fmla="*/ 468767 w 504826"/>
                    <a:gd name="connsiteY16" fmla="*/ 386648 h 396680"/>
                    <a:gd name="connsiteX17" fmla="*/ 468485 w 504826"/>
                    <a:gd name="connsiteY17" fmla="*/ 388479 h 396680"/>
                    <a:gd name="connsiteX18" fmla="*/ 464823 w 504826"/>
                    <a:gd name="connsiteY18" fmla="*/ 394677 h 396680"/>
                    <a:gd name="connsiteX19" fmla="*/ 458625 w 504826"/>
                    <a:gd name="connsiteY19" fmla="*/ 396649 h 396680"/>
                    <a:gd name="connsiteX20" fmla="*/ 434398 w 504826"/>
                    <a:gd name="connsiteY20" fmla="*/ 392142 h 396680"/>
                    <a:gd name="connsiteX21" fmla="*/ 356083 w 504826"/>
                    <a:gd name="connsiteY21" fmla="*/ 356083 h 396680"/>
                    <a:gd name="connsiteX22" fmla="*/ 306502 w 504826"/>
                    <a:gd name="connsiteY22" fmla="*/ 360590 h 396680"/>
                    <a:gd name="connsiteX23" fmla="*/ 173535 w 504826"/>
                    <a:gd name="connsiteY23" fmla="*/ 323404 h 396680"/>
                    <a:gd name="connsiteX24" fmla="*/ 198325 w 504826"/>
                    <a:gd name="connsiteY24" fmla="*/ 324531 h 396680"/>
                    <a:gd name="connsiteX25" fmla="*/ 285373 w 504826"/>
                    <a:gd name="connsiteY25" fmla="*/ 311854 h 396680"/>
                    <a:gd name="connsiteX26" fmla="*/ 359745 w 504826"/>
                    <a:gd name="connsiteY26" fmla="*/ 275514 h 396680"/>
                    <a:gd name="connsiteX27" fmla="*/ 413833 w 504826"/>
                    <a:gd name="connsiteY27" fmla="*/ 215791 h 396680"/>
                    <a:gd name="connsiteX28" fmla="*/ 432708 w 504826"/>
                    <a:gd name="connsiteY28" fmla="*/ 144237 h 396680"/>
                    <a:gd name="connsiteX29" fmla="*/ 426228 w 504826"/>
                    <a:gd name="connsiteY29" fmla="*/ 101417 h 396680"/>
                    <a:gd name="connsiteX30" fmla="*/ 198324 w 504826"/>
                    <a:gd name="connsiteY30" fmla="*/ 0 h 396680"/>
                    <a:gd name="connsiteX31" fmla="*/ 297908 w 504826"/>
                    <a:gd name="connsiteY31" fmla="*/ 19297 h 396680"/>
                    <a:gd name="connsiteX32" fmla="*/ 370168 w 504826"/>
                    <a:gd name="connsiteY32" fmla="*/ 71836 h 396680"/>
                    <a:gd name="connsiteX33" fmla="*/ 396648 w 504826"/>
                    <a:gd name="connsiteY33" fmla="*/ 144236 h 396680"/>
                    <a:gd name="connsiteX34" fmla="*/ 370168 w 504826"/>
                    <a:gd name="connsiteY34" fmla="*/ 216635 h 396680"/>
                    <a:gd name="connsiteX35" fmla="*/ 297908 w 504826"/>
                    <a:gd name="connsiteY35" fmla="*/ 269174 h 396680"/>
                    <a:gd name="connsiteX36" fmla="*/ 198324 w 504826"/>
                    <a:gd name="connsiteY36" fmla="*/ 288471 h 396680"/>
                    <a:gd name="connsiteX37" fmla="*/ 148743 w 504826"/>
                    <a:gd name="connsiteY37" fmla="*/ 283964 h 396680"/>
                    <a:gd name="connsiteX38" fmla="*/ 70428 w 504826"/>
                    <a:gd name="connsiteY38" fmla="*/ 320023 h 396680"/>
                    <a:gd name="connsiteX39" fmla="*/ 46201 w 504826"/>
                    <a:gd name="connsiteY39" fmla="*/ 324530 h 396680"/>
                    <a:gd name="connsiteX40" fmla="*/ 45355 w 504826"/>
                    <a:gd name="connsiteY40" fmla="*/ 324530 h 396680"/>
                    <a:gd name="connsiteX41" fmla="*/ 39580 w 504826"/>
                    <a:gd name="connsiteY41" fmla="*/ 322277 h 396680"/>
                    <a:gd name="connsiteX42" fmla="*/ 36341 w 504826"/>
                    <a:gd name="connsiteY42" fmla="*/ 316361 h 396680"/>
                    <a:gd name="connsiteX43" fmla="*/ 36059 w 504826"/>
                    <a:gd name="connsiteY43" fmla="*/ 314530 h 396680"/>
                    <a:gd name="connsiteX44" fmla="*/ 36200 w 504826"/>
                    <a:gd name="connsiteY44" fmla="*/ 312698 h 396680"/>
                    <a:gd name="connsiteX45" fmla="*/ 36763 w 504826"/>
                    <a:gd name="connsiteY45" fmla="*/ 311008 h 396680"/>
                    <a:gd name="connsiteX46" fmla="*/ 37467 w 504826"/>
                    <a:gd name="connsiteY46" fmla="*/ 309600 h 396680"/>
                    <a:gd name="connsiteX47" fmla="*/ 38453 w 504826"/>
                    <a:gd name="connsiteY47" fmla="*/ 308050 h 396680"/>
                    <a:gd name="connsiteX48" fmla="*/ 39580 w 504826"/>
                    <a:gd name="connsiteY48" fmla="*/ 306642 h 396680"/>
                    <a:gd name="connsiteX49" fmla="*/ 40848 w 504826"/>
                    <a:gd name="connsiteY49" fmla="*/ 305233 h 396680"/>
                    <a:gd name="connsiteX50" fmla="*/ 41975 w 504826"/>
                    <a:gd name="connsiteY50" fmla="*/ 303965 h 396680"/>
                    <a:gd name="connsiteX51" fmla="*/ 48454 w 504826"/>
                    <a:gd name="connsiteY51" fmla="*/ 296923 h 396680"/>
                    <a:gd name="connsiteX52" fmla="*/ 55779 w 504826"/>
                    <a:gd name="connsiteY52" fmla="*/ 288612 h 396680"/>
                    <a:gd name="connsiteX53" fmla="*/ 62117 w 504826"/>
                    <a:gd name="connsiteY53" fmla="*/ 280443 h 396680"/>
                    <a:gd name="connsiteX54" fmla="*/ 69160 w 504826"/>
                    <a:gd name="connsiteY54" fmla="*/ 269597 h 396680"/>
                    <a:gd name="connsiteX55" fmla="*/ 74935 w 504826"/>
                    <a:gd name="connsiteY55" fmla="*/ 257202 h 396680"/>
                    <a:gd name="connsiteX56" fmla="*/ 20001 w 504826"/>
                    <a:gd name="connsiteY56" fmla="*/ 207339 h 396680"/>
                    <a:gd name="connsiteX57" fmla="*/ 0 w 504826"/>
                    <a:gd name="connsiteY57" fmla="*/ 144236 h 396680"/>
                    <a:gd name="connsiteX58" fmla="*/ 26481 w 504826"/>
                    <a:gd name="connsiteY58" fmla="*/ 71836 h 396680"/>
                    <a:gd name="connsiteX59" fmla="*/ 98739 w 504826"/>
                    <a:gd name="connsiteY59" fmla="*/ 19297 h 396680"/>
                    <a:gd name="connsiteX60" fmla="*/ 198324 w 504826"/>
                    <a:gd name="connsiteY60" fmla="*/ 0 h 39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504826" h="396680">
                      <a:moveTo>
                        <a:pt x="426228" y="101417"/>
                      </a:moveTo>
                      <a:cubicBezTo>
                        <a:pt x="450456" y="114751"/>
                        <a:pt x="469611" y="131466"/>
                        <a:pt x="483697" y="151561"/>
                      </a:cubicBezTo>
                      <a:cubicBezTo>
                        <a:pt x="497783" y="171656"/>
                        <a:pt x="504826" y="193254"/>
                        <a:pt x="504826" y="216354"/>
                      </a:cubicBezTo>
                      <a:cubicBezTo>
                        <a:pt x="504826" y="238891"/>
                        <a:pt x="498159" y="259973"/>
                        <a:pt x="484824" y="279598"/>
                      </a:cubicBezTo>
                      <a:cubicBezTo>
                        <a:pt x="471490" y="299224"/>
                        <a:pt x="453179" y="315798"/>
                        <a:pt x="429891" y="329320"/>
                      </a:cubicBezTo>
                      <a:cubicBezTo>
                        <a:pt x="431769" y="333828"/>
                        <a:pt x="433694" y="337960"/>
                        <a:pt x="435666" y="341716"/>
                      </a:cubicBezTo>
                      <a:cubicBezTo>
                        <a:pt x="437638" y="345472"/>
                        <a:pt x="439985" y="349087"/>
                        <a:pt x="442709" y="352561"/>
                      </a:cubicBezTo>
                      <a:cubicBezTo>
                        <a:pt x="445431" y="356036"/>
                        <a:pt x="447545" y="358759"/>
                        <a:pt x="449047" y="360731"/>
                      </a:cubicBezTo>
                      <a:cubicBezTo>
                        <a:pt x="450549" y="362703"/>
                        <a:pt x="452991" y="365473"/>
                        <a:pt x="456371" y="369042"/>
                      </a:cubicBezTo>
                      <a:cubicBezTo>
                        <a:pt x="459752" y="372610"/>
                        <a:pt x="461911" y="374958"/>
                        <a:pt x="462851" y="376084"/>
                      </a:cubicBezTo>
                      <a:cubicBezTo>
                        <a:pt x="463038" y="376272"/>
                        <a:pt x="463415" y="376695"/>
                        <a:pt x="463977" y="377352"/>
                      </a:cubicBezTo>
                      <a:cubicBezTo>
                        <a:pt x="464541" y="378010"/>
                        <a:pt x="464963" y="378479"/>
                        <a:pt x="465245" y="378761"/>
                      </a:cubicBezTo>
                      <a:cubicBezTo>
                        <a:pt x="465527" y="379042"/>
                        <a:pt x="465903" y="379512"/>
                        <a:pt x="466373" y="380169"/>
                      </a:cubicBezTo>
                      <a:cubicBezTo>
                        <a:pt x="466841" y="380827"/>
                        <a:pt x="467171" y="381343"/>
                        <a:pt x="467359" y="381718"/>
                      </a:cubicBezTo>
                      <a:cubicBezTo>
                        <a:pt x="467546" y="382094"/>
                        <a:pt x="467781" y="382564"/>
                        <a:pt x="468063" y="383127"/>
                      </a:cubicBezTo>
                      <a:cubicBezTo>
                        <a:pt x="468345" y="383690"/>
                        <a:pt x="468532" y="384254"/>
                        <a:pt x="468625" y="384817"/>
                      </a:cubicBezTo>
                      <a:cubicBezTo>
                        <a:pt x="468720" y="385381"/>
                        <a:pt x="468767" y="385991"/>
                        <a:pt x="468767" y="386648"/>
                      </a:cubicBezTo>
                      <a:cubicBezTo>
                        <a:pt x="468767" y="387306"/>
                        <a:pt x="468673" y="387916"/>
                        <a:pt x="468485" y="388479"/>
                      </a:cubicBezTo>
                      <a:cubicBezTo>
                        <a:pt x="467921" y="391109"/>
                        <a:pt x="466701" y="393175"/>
                        <a:pt x="464823" y="394677"/>
                      </a:cubicBezTo>
                      <a:cubicBezTo>
                        <a:pt x="462945" y="396180"/>
                        <a:pt x="460879" y="396837"/>
                        <a:pt x="458625" y="396649"/>
                      </a:cubicBezTo>
                      <a:cubicBezTo>
                        <a:pt x="449235" y="395334"/>
                        <a:pt x="441159" y="393832"/>
                        <a:pt x="434398" y="392142"/>
                      </a:cubicBezTo>
                      <a:cubicBezTo>
                        <a:pt x="405476" y="384629"/>
                        <a:pt x="379371" y="372610"/>
                        <a:pt x="356083" y="356083"/>
                      </a:cubicBezTo>
                      <a:cubicBezTo>
                        <a:pt x="339180" y="359088"/>
                        <a:pt x="322653" y="360590"/>
                        <a:pt x="306502" y="360590"/>
                      </a:cubicBezTo>
                      <a:cubicBezTo>
                        <a:pt x="255606" y="360590"/>
                        <a:pt x="211283" y="348195"/>
                        <a:pt x="173535" y="323404"/>
                      </a:cubicBezTo>
                      <a:cubicBezTo>
                        <a:pt x="184427" y="324156"/>
                        <a:pt x="192691" y="324531"/>
                        <a:pt x="198325" y="324531"/>
                      </a:cubicBezTo>
                      <a:cubicBezTo>
                        <a:pt x="228562" y="324531"/>
                        <a:pt x="257578" y="320306"/>
                        <a:pt x="285373" y="311854"/>
                      </a:cubicBezTo>
                      <a:cubicBezTo>
                        <a:pt x="313169" y="303403"/>
                        <a:pt x="337959" y="291290"/>
                        <a:pt x="359745" y="275514"/>
                      </a:cubicBezTo>
                      <a:cubicBezTo>
                        <a:pt x="383221" y="258235"/>
                        <a:pt x="401250" y="238328"/>
                        <a:pt x="413833" y="215791"/>
                      </a:cubicBezTo>
                      <a:cubicBezTo>
                        <a:pt x="426416" y="193254"/>
                        <a:pt x="432708" y="169403"/>
                        <a:pt x="432708" y="144237"/>
                      </a:cubicBezTo>
                      <a:cubicBezTo>
                        <a:pt x="432708" y="129776"/>
                        <a:pt x="430549" y="115502"/>
                        <a:pt x="426228" y="101417"/>
                      </a:cubicBezTo>
                      <a:close/>
                      <a:moveTo>
                        <a:pt x="198324" y="0"/>
                      </a:moveTo>
                      <a:cubicBezTo>
                        <a:pt x="234196" y="0"/>
                        <a:pt x="267390" y="6432"/>
                        <a:pt x="297908" y="19297"/>
                      </a:cubicBezTo>
                      <a:cubicBezTo>
                        <a:pt x="328428" y="32162"/>
                        <a:pt x="352514" y="49675"/>
                        <a:pt x="370168" y="71836"/>
                      </a:cubicBezTo>
                      <a:cubicBezTo>
                        <a:pt x="387821" y="93997"/>
                        <a:pt x="396648" y="118130"/>
                        <a:pt x="396648" y="144236"/>
                      </a:cubicBezTo>
                      <a:cubicBezTo>
                        <a:pt x="396648" y="170341"/>
                        <a:pt x="387821" y="194474"/>
                        <a:pt x="370168" y="216635"/>
                      </a:cubicBezTo>
                      <a:cubicBezTo>
                        <a:pt x="352514" y="238796"/>
                        <a:pt x="328428" y="256310"/>
                        <a:pt x="297908" y="269174"/>
                      </a:cubicBezTo>
                      <a:cubicBezTo>
                        <a:pt x="267390" y="282039"/>
                        <a:pt x="234196" y="288471"/>
                        <a:pt x="198324" y="288471"/>
                      </a:cubicBezTo>
                      <a:cubicBezTo>
                        <a:pt x="182173" y="288471"/>
                        <a:pt x="165646" y="286969"/>
                        <a:pt x="148743" y="283964"/>
                      </a:cubicBezTo>
                      <a:cubicBezTo>
                        <a:pt x="125455" y="300491"/>
                        <a:pt x="99350" y="312511"/>
                        <a:pt x="70428" y="320023"/>
                      </a:cubicBezTo>
                      <a:cubicBezTo>
                        <a:pt x="63666" y="321713"/>
                        <a:pt x="55591" y="323216"/>
                        <a:pt x="46201" y="324530"/>
                      </a:cubicBezTo>
                      <a:lnTo>
                        <a:pt x="45355" y="324530"/>
                      </a:lnTo>
                      <a:cubicBezTo>
                        <a:pt x="43289" y="324530"/>
                        <a:pt x="41364" y="323779"/>
                        <a:pt x="39580" y="322277"/>
                      </a:cubicBezTo>
                      <a:cubicBezTo>
                        <a:pt x="37796" y="320774"/>
                        <a:pt x="36716" y="318802"/>
                        <a:pt x="36341" y="316361"/>
                      </a:cubicBezTo>
                      <a:cubicBezTo>
                        <a:pt x="36153" y="315797"/>
                        <a:pt x="36059" y="315187"/>
                        <a:pt x="36059" y="314530"/>
                      </a:cubicBezTo>
                      <a:cubicBezTo>
                        <a:pt x="36059" y="313872"/>
                        <a:pt x="36105" y="313262"/>
                        <a:pt x="36200" y="312698"/>
                      </a:cubicBezTo>
                      <a:cubicBezTo>
                        <a:pt x="36294" y="312135"/>
                        <a:pt x="36482" y="311571"/>
                        <a:pt x="36763" y="311008"/>
                      </a:cubicBezTo>
                      <a:cubicBezTo>
                        <a:pt x="37045" y="310445"/>
                        <a:pt x="37280" y="309975"/>
                        <a:pt x="37467" y="309600"/>
                      </a:cubicBezTo>
                      <a:cubicBezTo>
                        <a:pt x="37655" y="309224"/>
                        <a:pt x="37984" y="308707"/>
                        <a:pt x="38453" y="308050"/>
                      </a:cubicBezTo>
                      <a:cubicBezTo>
                        <a:pt x="38923" y="307393"/>
                        <a:pt x="39299" y="306923"/>
                        <a:pt x="39580" y="306642"/>
                      </a:cubicBezTo>
                      <a:cubicBezTo>
                        <a:pt x="39862" y="306360"/>
                        <a:pt x="40285" y="305890"/>
                        <a:pt x="40848" y="305233"/>
                      </a:cubicBezTo>
                      <a:cubicBezTo>
                        <a:pt x="41411" y="304576"/>
                        <a:pt x="41787" y="304153"/>
                        <a:pt x="41975" y="303965"/>
                      </a:cubicBezTo>
                      <a:cubicBezTo>
                        <a:pt x="42914" y="302839"/>
                        <a:pt x="45073" y="300491"/>
                        <a:pt x="48454" y="296923"/>
                      </a:cubicBezTo>
                      <a:cubicBezTo>
                        <a:pt x="51835" y="293354"/>
                        <a:pt x="54276" y="290584"/>
                        <a:pt x="55779" y="288612"/>
                      </a:cubicBezTo>
                      <a:cubicBezTo>
                        <a:pt x="57281" y="286640"/>
                        <a:pt x="59394" y="283917"/>
                        <a:pt x="62117" y="280443"/>
                      </a:cubicBezTo>
                      <a:cubicBezTo>
                        <a:pt x="64840" y="276968"/>
                        <a:pt x="67188" y="273353"/>
                        <a:pt x="69160" y="269597"/>
                      </a:cubicBezTo>
                      <a:cubicBezTo>
                        <a:pt x="71132" y="265840"/>
                        <a:pt x="73057" y="261709"/>
                        <a:pt x="74935" y="257202"/>
                      </a:cubicBezTo>
                      <a:cubicBezTo>
                        <a:pt x="51647" y="243680"/>
                        <a:pt x="33336" y="227058"/>
                        <a:pt x="20001" y="207339"/>
                      </a:cubicBezTo>
                      <a:cubicBezTo>
                        <a:pt x="6667" y="187619"/>
                        <a:pt x="0" y="166585"/>
                        <a:pt x="0" y="144236"/>
                      </a:cubicBezTo>
                      <a:cubicBezTo>
                        <a:pt x="0" y="118130"/>
                        <a:pt x="8827" y="93997"/>
                        <a:pt x="26481" y="71836"/>
                      </a:cubicBezTo>
                      <a:cubicBezTo>
                        <a:pt x="44135" y="49675"/>
                        <a:pt x="68221" y="32162"/>
                        <a:pt x="98739" y="19297"/>
                      </a:cubicBezTo>
                      <a:cubicBezTo>
                        <a:pt x="129258" y="6432"/>
                        <a:pt x="162453" y="0"/>
                        <a:pt x="19832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115" name="Straight Connector 9">
                <a:extLst>
                  <a:ext uri="{FF2B5EF4-FFF2-40B4-BE49-F238E27FC236}">
                    <a16:creationId xmlns="" xmlns:a16="http://schemas.microsoft.com/office/drawing/2014/main" id="{90EC1C39-6125-405C-80EF-E17D655E13F3}"/>
                  </a:ext>
                </a:extLst>
              </p:cNvPr>
              <p:cNvCxnSpPr>
                <a:stCxn id="45" idx="5"/>
                <a:endCxn id="117" idx="1"/>
              </p:cNvCxnSpPr>
              <p:nvPr/>
            </p:nvCxnSpPr>
            <p:spPr>
              <a:xfrm rot="16200000" flipH="1">
                <a:off x="5168177" y="4491720"/>
                <a:ext cx="490702" cy="807460"/>
              </a:xfrm>
              <a:prstGeom prst="curvedConnector2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">
                <a:extLst>
                  <a:ext uri="{FF2B5EF4-FFF2-40B4-BE49-F238E27FC236}">
                    <a16:creationId xmlns="" xmlns:a16="http://schemas.microsoft.com/office/drawing/2014/main" id="{2206D1B5-D5A4-468D-8C7E-FA1517BF980F}"/>
                  </a:ext>
                </a:extLst>
              </p:cNvPr>
              <p:cNvCxnSpPr>
                <a:cxnSpLocks/>
                <a:stCxn id="45" idx="7"/>
                <a:endCxn id="138" idx="1"/>
              </p:cNvCxnSpPr>
              <p:nvPr/>
            </p:nvCxnSpPr>
            <p:spPr>
              <a:xfrm rot="5400000" flipH="1" flipV="1">
                <a:off x="5144694" y="3178260"/>
                <a:ext cx="537667" cy="807459"/>
              </a:xfrm>
              <a:prstGeom prst="curvedConnector2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ieren 98"/>
              <p:cNvGrpSpPr/>
              <p:nvPr/>
            </p:nvGrpSpPr>
            <p:grpSpPr>
              <a:xfrm>
                <a:off x="5817257" y="2992364"/>
                <a:ext cx="2399041" cy="641582"/>
                <a:chOff x="5688634" y="2986855"/>
                <a:chExt cx="2399041" cy="641582"/>
              </a:xfrm>
            </p:grpSpPr>
            <p:sp>
              <p:nvSpPr>
                <p:cNvPr id="138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8634" y="2986855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(Aktuelle) Informationen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6172" name="Picture 21" descr="Bildergebnis für information ico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0461" y="3065101"/>
                  <a:ext cx="485090" cy="4850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7" name="Gruppieren 96"/>
              <p:cNvGrpSpPr/>
              <p:nvPr/>
            </p:nvGrpSpPr>
            <p:grpSpPr>
              <a:xfrm>
                <a:off x="1019177" y="4797152"/>
                <a:ext cx="2399041" cy="641582"/>
                <a:chOff x="960499" y="3323587"/>
                <a:chExt cx="2399041" cy="641582"/>
              </a:xfrm>
            </p:grpSpPr>
            <p:sp>
              <p:nvSpPr>
                <p:cNvPr id="132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499" y="3323587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Feedback-Kultur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6174" name="Picture 23" descr="Bildergebnis für return icons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5130" y="3451173"/>
                  <a:ext cx="386409" cy="3864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2" name="Straight Connector 13">
                <a:extLst>
                  <a:ext uri="{FF2B5EF4-FFF2-40B4-BE49-F238E27FC236}">
                    <a16:creationId xmlns="" xmlns:a16="http://schemas.microsoft.com/office/drawing/2014/main" id="{2206D1B5-D5A4-468D-8C7E-FA1517BF980F}"/>
                  </a:ext>
                </a:extLst>
              </p:cNvPr>
              <p:cNvCxnSpPr>
                <a:cxnSpLocks/>
                <a:stCxn id="154" idx="3"/>
                <a:endCxn id="45" idx="2"/>
              </p:cNvCxnSpPr>
              <p:nvPr/>
            </p:nvCxnSpPr>
            <p:spPr>
              <a:xfrm>
                <a:off x="2786169" y="4247998"/>
                <a:ext cx="1258817" cy="2463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uppieren 111"/>
              <p:cNvGrpSpPr/>
              <p:nvPr/>
            </p:nvGrpSpPr>
            <p:grpSpPr>
              <a:xfrm>
                <a:off x="387128" y="3927207"/>
                <a:ext cx="2399041" cy="641582"/>
                <a:chOff x="1005670" y="3267719"/>
                <a:chExt cx="2399041" cy="641582"/>
              </a:xfrm>
            </p:grpSpPr>
            <p:sp>
              <p:nvSpPr>
                <p:cNvPr id="154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670" y="3267719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Individualisierung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110" name="Picture 27" descr="File:Simpleicons Places map-marker-with-a-person-shape.sv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5111" y="3373441"/>
                  <a:ext cx="433703" cy="433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62" name="Straight Connector 13">
                <a:extLst>
                  <a:ext uri="{FF2B5EF4-FFF2-40B4-BE49-F238E27FC236}">
                    <a16:creationId xmlns="" xmlns:a16="http://schemas.microsoft.com/office/drawing/2014/main" id="{2206D1B5-D5A4-468D-8C7E-FA1517BF980F}"/>
                  </a:ext>
                </a:extLst>
              </p:cNvPr>
              <p:cNvCxnSpPr>
                <a:cxnSpLocks/>
                <a:stCxn id="164" idx="3"/>
                <a:endCxn id="45" idx="1"/>
              </p:cNvCxnSpPr>
              <p:nvPr/>
            </p:nvCxnSpPr>
            <p:spPr>
              <a:xfrm>
                <a:off x="3404183" y="3313155"/>
                <a:ext cx="806338" cy="537667"/>
              </a:xfrm>
              <a:prstGeom prst="curvedConnector2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uppieren 128"/>
              <p:cNvGrpSpPr/>
              <p:nvPr/>
            </p:nvGrpSpPr>
            <p:grpSpPr>
              <a:xfrm>
                <a:off x="1005142" y="2992364"/>
                <a:ext cx="2399041" cy="641582"/>
                <a:chOff x="890573" y="3007604"/>
                <a:chExt cx="2399041" cy="641582"/>
              </a:xfrm>
            </p:grpSpPr>
            <p:sp>
              <p:nvSpPr>
                <p:cNvPr id="164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0573" y="3007604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Anschaulichkeit durch Simulation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114" name="Picture 29" descr="File:U+269B.sv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911" y="3112133"/>
                  <a:ext cx="432524" cy="432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uppieren 133"/>
              <p:cNvGrpSpPr/>
              <p:nvPr/>
            </p:nvGrpSpPr>
            <p:grpSpPr>
              <a:xfrm>
                <a:off x="3418218" y="5667738"/>
                <a:ext cx="2399041" cy="641582"/>
                <a:chOff x="3418218" y="5667738"/>
                <a:chExt cx="2399041" cy="641582"/>
              </a:xfrm>
            </p:grpSpPr>
            <p:sp>
              <p:nvSpPr>
                <p:cNvPr id="122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8218" y="5667738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/>
                    <a:t>Förderung der Motivation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178" name="Graphic 70" descr="Bullseye">
                  <a:extLst>
                    <a:ext uri="{FF2B5EF4-FFF2-40B4-BE49-F238E27FC236}">
                      <a16:creationId xmlns="" xmlns:a16="http://schemas.microsoft.com/office/drawing/2014/main" id="{79C4F3CE-99E3-472D-A4B4-33987A50D51D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8008" y="5745469"/>
                  <a:ext cx="486120" cy="486120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uppieren 1"/>
              <p:cNvGrpSpPr/>
              <p:nvPr/>
            </p:nvGrpSpPr>
            <p:grpSpPr>
              <a:xfrm>
                <a:off x="5817258" y="4820010"/>
                <a:ext cx="2399041" cy="641582"/>
                <a:chOff x="5817258" y="4820010"/>
                <a:chExt cx="2399041" cy="641582"/>
              </a:xfrm>
            </p:grpSpPr>
            <p:sp>
              <p:nvSpPr>
                <p:cNvPr id="117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7258" y="4820010"/>
                  <a:ext cx="2399041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Multimediale</a:t>
                  </a:r>
                </a:p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Präsentation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2050" name="Picture 2" descr="C:\Users\di57quc\AppData\Local\Temp\presentation-icon-png-16920.pn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6336" y="4942801"/>
                  <a:ext cx="396000" cy="3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033" y="3943973"/>
              <a:ext cx="672249" cy="659930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287888" y="528675"/>
            <a:ext cx="8748608" cy="900000"/>
            <a:chOff x="287888" y="528675"/>
            <a:chExt cx="8748608" cy="900000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287888" y="528675"/>
              <a:ext cx="8748608" cy="900000"/>
              <a:chOff x="287888" y="528675"/>
              <a:chExt cx="8748608" cy="900000"/>
            </a:xfrm>
          </p:grpSpPr>
          <p:cxnSp>
            <p:nvCxnSpPr>
              <p:cNvPr id="50" name="Connecteur droit 39"/>
              <p:cNvCxnSpPr/>
              <p:nvPr/>
            </p:nvCxnSpPr>
            <p:spPr>
              <a:xfrm>
                <a:off x="287888" y="1213761"/>
                <a:ext cx="7560000" cy="5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12"/>
              <p:cNvSpPr txBox="1"/>
              <p:nvPr/>
            </p:nvSpPr>
            <p:spPr>
              <a:xfrm>
                <a:off x="298931" y="686289"/>
                <a:ext cx="7051802" cy="584775"/>
              </a:xfrm>
              <a:prstGeom prst="rect">
                <a:avLst/>
              </a:prstGeom>
              <a:noFill/>
            </p:spPr>
            <p:txBody>
              <a:bodyPr wrap="none" lIns="0" rtlCol="0" anchor="ctr">
                <a:spAutoFit/>
              </a:bodyPr>
              <a:lstStyle>
                <a:defPPr>
                  <a:defRPr lang="fr-FR"/>
                </a:defPPr>
                <a:lvl1pPr>
                  <a:defRPr sz="2400" b="1" cap="small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de-DE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Lernen – </a:t>
                </a:r>
                <a:r>
                  <a:rPr lang="de-D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sz="1400" cap="non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Halbbogen 52"/>
              <p:cNvSpPr>
                <a:spLocks noChangeAspect="1"/>
              </p:cNvSpPr>
              <p:nvPr/>
            </p:nvSpPr>
            <p:spPr>
              <a:xfrm rot="10250255">
                <a:off x="8097222" y="528675"/>
                <a:ext cx="939274" cy="900000"/>
              </a:xfrm>
              <a:prstGeom prst="blockArc">
                <a:avLst>
                  <a:gd name="adj1" fmla="val 5498138"/>
                  <a:gd name="adj2" fmla="val 124643"/>
                  <a:gd name="adj3" fmla="val 10614"/>
                </a:avLst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553" y="774795"/>
              <a:ext cx="268611" cy="40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463338" y="1772816"/>
            <a:ext cx="7565046" cy="1015663"/>
            <a:chOff x="703040" y="2426194"/>
            <a:chExt cx="7565046" cy="1015663"/>
          </a:xfrm>
        </p:grpSpPr>
        <p:sp>
          <p:nvSpPr>
            <p:cNvPr id="2" name="Textfeld 1"/>
            <p:cNvSpPr txBox="1"/>
            <p:nvPr/>
          </p:nvSpPr>
          <p:spPr>
            <a:xfrm>
              <a:off x="1990081" y="2426194"/>
              <a:ext cx="6278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accent5">
                      <a:lumMod val="75000"/>
                    </a:schemeClr>
                  </a:solidFill>
                </a:rPr>
                <a:t>Digitalisierung des Unterrichts alleine bringt wenig. Eine Verstärkung von Lerneffekten entsteht erst durch eine sinnvolle Kombination von Inhalt, Methode und Medium.</a:t>
              </a:r>
              <a:endParaRPr lang="de-DE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8434" name="Picture 2" descr="Bildergebnis für ausrufezeiche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40" y="2459544"/>
              <a:ext cx="1082978" cy="94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feld 16"/>
          <p:cNvSpPr txBox="1"/>
          <p:nvPr/>
        </p:nvSpPr>
        <p:spPr>
          <a:xfrm>
            <a:off x="5215520" y="3356992"/>
            <a:ext cx="38209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John Hattie – </a:t>
            </a:r>
            <a:r>
              <a:rPr lang="de-DE" i="1" dirty="0" smtClean="0">
                <a:solidFill>
                  <a:schemeClr val="accent5">
                    <a:lumMod val="75000"/>
                  </a:schemeClr>
                </a:solidFill>
              </a:rPr>
              <a:t>Visible Learning (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2009):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Computereinsatz mit mittlerer Effektstärke (d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cs typeface="Arial"/>
              </a:rPr>
              <a:t>≈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0.37)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Deutliche Steigerung durch Individualisierung des Lernens, Unterstützung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kollaborativen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Arbeitens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Feedbackmöglichkeiten,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Selbstkontrolle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des Lernprozesses u.a.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39553" y="3429000"/>
            <a:ext cx="4464496" cy="2736304"/>
            <a:chOff x="4256321" y="3284984"/>
            <a:chExt cx="4664043" cy="2957510"/>
          </a:xfrm>
        </p:grpSpPr>
        <p:pic>
          <p:nvPicPr>
            <p:cNvPr id="28674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71"/>
            <a:stretch/>
          </p:blipFill>
          <p:spPr bwMode="auto">
            <a:xfrm>
              <a:off x="4256321" y="3284984"/>
              <a:ext cx="4664043" cy="2713098"/>
            </a:xfrm>
            <a:prstGeom prst="rect">
              <a:avLst/>
            </a:prstGeom>
            <a:noFill/>
            <a:ln>
              <a:solidFill>
                <a:srgbClr val="007E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feil nach oben 15"/>
            <p:cNvSpPr/>
            <p:nvPr/>
          </p:nvSpPr>
          <p:spPr>
            <a:xfrm>
              <a:off x="6501210" y="5753670"/>
              <a:ext cx="162358" cy="488824"/>
            </a:xfrm>
            <a:prstGeom prst="upArrow">
              <a:avLst>
                <a:gd name="adj1" fmla="val 23188"/>
                <a:gd name="adj2" fmla="val 76812"/>
              </a:avLst>
            </a:prstGeom>
            <a:solidFill>
              <a:srgbClr val="007EB3"/>
            </a:solidFill>
            <a:ln>
              <a:solidFill>
                <a:srgbClr val="007EB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87888" y="528675"/>
            <a:ext cx="8748608" cy="900000"/>
            <a:chOff x="287888" y="528675"/>
            <a:chExt cx="8748608" cy="900000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287888" y="528675"/>
              <a:ext cx="8748608" cy="900000"/>
              <a:chOff x="287888" y="528675"/>
              <a:chExt cx="8748608" cy="900000"/>
            </a:xfrm>
          </p:grpSpPr>
          <p:cxnSp>
            <p:nvCxnSpPr>
              <p:cNvPr id="22" name="Connecteur droit 39"/>
              <p:cNvCxnSpPr/>
              <p:nvPr/>
            </p:nvCxnSpPr>
            <p:spPr>
              <a:xfrm>
                <a:off x="287888" y="1213761"/>
                <a:ext cx="7560000" cy="5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12"/>
              <p:cNvSpPr txBox="1"/>
              <p:nvPr/>
            </p:nvSpPr>
            <p:spPr>
              <a:xfrm>
                <a:off x="298931" y="686289"/>
                <a:ext cx="7051802" cy="584775"/>
              </a:xfrm>
              <a:prstGeom prst="rect">
                <a:avLst/>
              </a:prstGeom>
              <a:noFill/>
            </p:spPr>
            <p:txBody>
              <a:bodyPr wrap="none" lIns="0" rtlCol="0" anchor="ctr">
                <a:spAutoFit/>
              </a:bodyPr>
              <a:lstStyle>
                <a:defPPr>
                  <a:defRPr lang="fr-FR"/>
                </a:defPPr>
                <a:lvl1pPr>
                  <a:defRPr sz="2400" b="1" cap="small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de-DE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Lernen – </a:t>
                </a:r>
                <a:r>
                  <a:rPr lang="de-D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sz="1400" cap="non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Halbbogen 27"/>
              <p:cNvSpPr>
                <a:spLocks noChangeAspect="1"/>
              </p:cNvSpPr>
              <p:nvPr/>
            </p:nvSpPr>
            <p:spPr>
              <a:xfrm rot="10250255">
                <a:off x="8097222" y="528675"/>
                <a:ext cx="939274" cy="900000"/>
              </a:xfrm>
              <a:prstGeom prst="blockArc">
                <a:avLst>
                  <a:gd name="adj1" fmla="val 5498138"/>
                  <a:gd name="adj2" fmla="val 124643"/>
                  <a:gd name="adj3" fmla="val 10614"/>
                </a:avLst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553" y="774795"/>
              <a:ext cx="268611" cy="40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9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/>
          <p:cNvGrpSpPr/>
          <p:nvPr/>
        </p:nvGrpSpPr>
        <p:grpSpPr>
          <a:xfrm>
            <a:off x="467544" y="1804381"/>
            <a:ext cx="7236344" cy="948961"/>
            <a:chOff x="703040" y="2459544"/>
            <a:chExt cx="7236344" cy="948961"/>
          </a:xfrm>
        </p:grpSpPr>
        <p:sp>
          <p:nvSpPr>
            <p:cNvPr id="48" name="Textfeld 47"/>
            <p:cNvSpPr txBox="1"/>
            <p:nvPr/>
          </p:nvSpPr>
          <p:spPr>
            <a:xfrm>
              <a:off x="1990081" y="2571995"/>
              <a:ext cx="5949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accent5">
                      <a:lumMod val="75000"/>
                    </a:schemeClr>
                  </a:solidFill>
                </a:rPr>
                <a:t>Das Potential der Digitalisierung liegt in der Umgestaltung (vgl. SAMR-Modell von R. </a:t>
              </a:r>
              <a:r>
                <a:rPr lang="de-DE" sz="2000" dirty="0" err="1" smtClean="0">
                  <a:solidFill>
                    <a:schemeClr val="accent5">
                      <a:lumMod val="75000"/>
                    </a:schemeClr>
                  </a:solidFill>
                </a:rPr>
                <a:t>Puentedura</a:t>
              </a:r>
              <a:r>
                <a:rPr lang="de-DE" sz="2000" dirty="0" smtClean="0">
                  <a:solidFill>
                    <a:schemeClr val="accent5">
                      <a:lumMod val="75000"/>
                    </a:schemeClr>
                  </a:solidFill>
                </a:rPr>
                <a:t>).</a:t>
              </a:r>
              <a:endParaRPr lang="de-DE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49" name="Picture 2" descr="Bildergebnis für ausrufezeiche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40" y="2459544"/>
              <a:ext cx="1082978" cy="94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feld 13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582401" y="3068960"/>
            <a:ext cx="5979198" cy="3456384"/>
            <a:chOff x="2411760" y="3068960"/>
            <a:chExt cx="5979198" cy="345638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2411760" y="3068960"/>
              <a:ext cx="3888432" cy="3456384"/>
              <a:chOff x="3694230" y="1224367"/>
              <a:chExt cx="3426964" cy="2996721"/>
            </a:xfrm>
          </p:grpSpPr>
          <p:pic>
            <p:nvPicPr>
              <p:cNvPr id="16" name="Picture 2" descr="Bildergebnis für sam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1396" b="14786"/>
              <a:stretch/>
            </p:blipFill>
            <p:spPr bwMode="auto">
              <a:xfrm>
                <a:off x="4458117" y="1224367"/>
                <a:ext cx="2562155" cy="2510726"/>
              </a:xfrm>
              <a:prstGeom prst="rect">
                <a:avLst/>
              </a:prstGeom>
              <a:noFill/>
              <a:ln>
                <a:solidFill>
                  <a:srgbClr val="007EB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Bildergebnis für sam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7" t="85518" r="4302"/>
              <a:stretch/>
            </p:blipFill>
            <p:spPr bwMode="auto">
              <a:xfrm>
                <a:off x="3694230" y="3861049"/>
                <a:ext cx="3426964" cy="360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" name="Gerade Verbindung mit Pfeil 2"/>
            <p:cNvCxnSpPr/>
            <p:nvPr/>
          </p:nvCxnSpPr>
          <p:spPr>
            <a:xfrm flipV="1">
              <a:off x="6516216" y="3068960"/>
              <a:ext cx="0" cy="2895843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ot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6684607" y="3076580"/>
              <a:ext cx="1706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accent5">
                      <a:lumMod val="75000"/>
                    </a:schemeClr>
                  </a:solidFill>
                </a:rPr>
                <a:t>stärkere kognitive und kommunikative Vernetzung</a:t>
              </a:r>
              <a:endParaRPr lang="de-DE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7888" y="528675"/>
            <a:ext cx="8748608" cy="900000"/>
            <a:chOff x="287888" y="528675"/>
            <a:chExt cx="8748608" cy="900000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87888" y="528675"/>
              <a:ext cx="8748608" cy="900000"/>
              <a:chOff x="287888" y="528675"/>
              <a:chExt cx="8748608" cy="900000"/>
            </a:xfrm>
          </p:grpSpPr>
          <p:cxnSp>
            <p:nvCxnSpPr>
              <p:cNvPr id="24" name="Connecteur droit 39"/>
              <p:cNvCxnSpPr/>
              <p:nvPr/>
            </p:nvCxnSpPr>
            <p:spPr>
              <a:xfrm>
                <a:off x="287888" y="1213761"/>
                <a:ext cx="7560000" cy="5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12"/>
              <p:cNvSpPr txBox="1"/>
              <p:nvPr/>
            </p:nvSpPr>
            <p:spPr>
              <a:xfrm>
                <a:off x="298931" y="686289"/>
                <a:ext cx="7051802" cy="584775"/>
              </a:xfrm>
              <a:prstGeom prst="rect">
                <a:avLst/>
              </a:prstGeom>
              <a:noFill/>
            </p:spPr>
            <p:txBody>
              <a:bodyPr wrap="none" lIns="0" rtlCol="0" anchor="ctr">
                <a:spAutoFit/>
              </a:bodyPr>
              <a:lstStyle>
                <a:defPPr>
                  <a:defRPr lang="fr-FR"/>
                </a:defPPr>
                <a:lvl1pPr>
                  <a:defRPr sz="2400" b="1" cap="small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de-DE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Lernen – </a:t>
                </a:r>
                <a:r>
                  <a:rPr lang="de-DE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sz="1400" cap="non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Halbbogen 25"/>
              <p:cNvSpPr>
                <a:spLocks noChangeAspect="1"/>
              </p:cNvSpPr>
              <p:nvPr/>
            </p:nvSpPr>
            <p:spPr>
              <a:xfrm rot="10250255">
                <a:off x="8097222" y="528675"/>
                <a:ext cx="939274" cy="900000"/>
              </a:xfrm>
              <a:prstGeom prst="blockArc">
                <a:avLst>
                  <a:gd name="adj1" fmla="val 5498138"/>
                  <a:gd name="adj2" fmla="val 124643"/>
                  <a:gd name="adj3" fmla="val 10614"/>
                </a:avLst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553" y="774795"/>
              <a:ext cx="268611" cy="40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5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35268" y="1235915"/>
            <a:ext cx="8729220" cy="5289429"/>
            <a:chOff x="235268" y="1235915"/>
            <a:chExt cx="8729220" cy="528942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235268" y="1235915"/>
              <a:ext cx="8729220" cy="5289429"/>
              <a:chOff x="235268" y="1235915"/>
              <a:chExt cx="8729220" cy="5289429"/>
            </a:xfrm>
          </p:grpSpPr>
          <p:grpSp>
            <p:nvGrpSpPr>
              <p:cNvPr id="68" name="Gruppieren 67"/>
              <p:cNvGrpSpPr/>
              <p:nvPr/>
            </p:nvGrpSpPr>
            <p:grpSpPr>
              <a:xfrm>
                <a:off x="323528" y="1235915"/>
                <a:ext cx="8544561" cy="5289429"/>
                <a:chOff x="323528" y="1235915"/>
                <a:chExt cx="8544561" cy="5289429"/>
              </a:xfrm>
            </p:grpSpPr>
            <p:grpSp>
              <p:nvGrpSpPr>
                <p:cNvPr id="54" name="Gruppieren 53"/>
                <p:cNvGrpSpPr/>
                <p:nvPr/>
              </p:nvGrpSpPr>
              <p:grpSpPr>
                <a:xfrm>
                  <a:off x="1588288" y="1556793"/>
                  <a:ext cx="5967424" cy="4968551"/>
                  <a:chOff x="2358232" y="1772817"/>
                  <a:chExt cx="5598144" cy="4752527"/>
                </a:xfrm>
              </p:grpSpPr>
              <p:pic>
                <p:nvPicPr>
                  <p:cNvPr id="28" name="Ellipse 256"/>
                  <p:cNvPicPr>
                    <a:picLocks noChangeArrowheads="1"/>
                  </p:cNvPicPr>
                  <p:nvPr/>
                </p:nvPicPr>
                <p:blipFill>
                  <a:blip r:embed="rId3">
                    <a:lum bright="6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232" y="5725091"/>
                    <a:ext cx="5598144" cy="800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122" y="5845779"/>
                    <a:ext cx="3937606" cy="391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/>
                    <a:endParaRPr lang="fr-FR" noProof="1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14" name="Halbbogen 13"/>
                  <p:cNvSpPr>
                    <a:spLocks noChangeAspect="1"/>
                  </p:cNvSpPr>
                  <p:nvPr/>
                </p:nvSpPr>
                <p:spPr>
                  <a:xfrm rot="4850255">
                    <a:off x="4471906" y="1754484"/>
                    <a:ext cx="1556470" cy="1593135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Halbbogen 38"/>
                  <p:cNvSpPr>
                    <a:spLocks noChangeAspect="1"/>
                  </p:cNvSpPr>
                  <p:nvPr/>
                </p:nvSpPr>
                <p:spPr>
                  <a:xfrm rot="10250255">
                    <a:off x="5559483" y="2909403"/>
                    <a:ext cx="1593136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Halbbogen 44"/>
                  <p:cNvSpPr>
                    <a:spLocks noChangeAspect="1"/>
                  </p:cNvSpPr>
                  <p:nvPr/>
                </p:nvSpPr>
                <p:spPr>
                  <a:xfrm rot="21050255">
                    <a:off x="3161989" y="2745393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rgbClr val="007EB3">
                          <a:shade val="30000"/>
                          <a:satMod val="115000"/>
                        </a:srgbClr>
                      </a:gs>
                      <a:gs pos="50000">
                        <a:srgbClr val="007EB3">
                          <a:shade val="67500"/>
                          <a:satMod val="115000"/>
                        </a:srgbClr>
                      </a:gs>
                      <a:gs pos="100000">
                        <a:srgbClr val="007EB3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Halbbogen 41"/>
                  <p:cNvSpPr>
                    <a:spLocks noChangeAspect="1"/>
                  </p:cNvSpPr>
                  <p:nvPr/>
                </p:nvSpPr>
                <p:spPr>
                  <a:xfrm rot="549745" flipV="1">
                    <a:off x="4228813" y="3801630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ZoneTexte 12"/>
                <p:cNvSpPr txBox="1"/>
                <p:nvPr/>
              </p:nvSpPr>
              <p:spPr>
                <a:xfrm>
                  <a:off x="335027" y="1235915"/>
                  <a:ext cx="1690847" cy="523220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>
                  <a:defPPr>
                    <a:defRPr lang="fr-FR"/>
                  </a:defPPr>
                  <a:lvl1pPr>
                    <a:defRPr sz="2400" b="1" cap="small">
                      <a:solidFill>
                        <a:schemeClr val="accent6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de-DE" sz="2800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Gegenwart</a:t>
                  </a:r>
                  <a:endParaRPr lang="de-DE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6" name="Connecteur droit 39"/>
                <p:cNvCxnSpPr/>
                <p:nvPr/>
              </p:nvCxnSpPr>
              <p:spPr>
                <a:xfrm>
                  <a:off x="323984" y="1732610"/>
                  <a:ext cx="3527936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ZoneTexte 17"/>
                <p:cNvSpPr txBox="1"/>
                <p:nvPr/>
              </p:nvSpPr>
              <p:spPr>
                <a:xfrm>
                  <a:off x="7816915" y="3703596"/>
                  <a:ext cx="1044123" cy="523220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Lernen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9" name="Connecteur droit 21"/>
                <p:cNvCxnSpPr/>
                <p:nvPr/>
              </p:nvCxnSpPr>
              <p:spPr>
                <a:xfrm>
                  <a:off x="6817657" y="3734373"/>
                  <a:ext cx="2050432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16"/>
                <p:cNvSpPr txBox="1"/>
                <p:nvPr/>
              </p:nvSpPr>
              <p:spPr>
                <a:xfrm>
                  <a:off x="323528" y="3149599"/>
                  <a:ext cx="1849224" cy="707886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/>
                <a:p>
                  <a:r>
                    <a:rPr lang="de-DE" sz="4000" b="1" cap="small" dirty="0" smtClean="0">
                      <a:solidFill>
                        <a:srgbClr val="007EB3"/>
                      </a:solidFill>
                    </a:rPr>
                    <a:t>Arbeiten</a:t>
                  </a:r>
                  <a:endParaRPr lang="de-DE" sz="2400" b="1" cap="small" dirty="0">
                    <a:solidFill>
                      <a:srgbClr val="007EB3"/>
                    </a:solidFill>
                  </a:endParaRPr>
                </a:p>
              </p:txBody>
            </p:sp>
            <p:sp>
              <p:nvSpPr>
                <p:cNvPr id="62" name="ZoneTexte 18"/>
                <p:cNvSpPr txBox="1"/>
                <p:nvPr/>
              </p:nvSpPr>
              <p:spPr>
                <a:xfrm>
                  <a:off x="7584437" y="5258041"/>
                  <a:ext cx="1236035" cy="523220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Zukunft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63" name="Connecteur droit 6"/>
                <p:cNvCxnSpPr/>
                <p:nvPr/>
              </p:nvCxnSpPr>
              <p:spPr>
                <a:xfrm>
                  <a:off x="5148064" y="5288818"/>
                  <a:ext cx="371440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35"/>
                <p:cNvCxnSpPr/>
                <p:nvPr/>
              </p:nvCxnSpPr>
              <p:spPr>
                <a:xfrm>
                  <a:off x="323528" y="3734373"/>
                  <a:ext cx="1800200" cy="0"/>
                </a:xfrm>
                <a:prstGeom prst="line">
                  <a:avLst/>
                </a:prstGeom>
                <a:ln>
                  <a:solidFill>
                    <a:srgbClr val="007EB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hteck 26"/>
              <p:cNvSpPr/>
              <p:nvPr/>
            </p:nvSpPr>
            <p:spPr>
              <a:xfrm>
                <a:off x="235268" y="3790781"/>
                <a:ext cx="24645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rgbClr val="007EB3"/>
                    </a:solidFill>
                  </a:rPr>
                  <a:t>In der Schule effektiv </a:t>
                </a:r>
              </a:p>
              <a:p>
                <a:r>
                  <a:rPr lang="de-DE" dirty="0" smtClean="0">
                    <a:solidFill>
                      <a:srgbClr val="007EB3"/>
                    </a:solidFill>
                  </a:rPr>
                  <a:t>(zusammen-)arbeiten</a:t>
                </a:r>
                <a:endParaRPr lang="de-DE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55260" y="1774557"/>
                <a:ext cx="230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einer mediatisierten Welt aufwachsen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637565" y="2996952"/>
                <a:ext cx="2326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6386312" y="4581128"/>
                <a:ext cx="25061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ein digitales Morgen hineinwachsen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34" name="Picture 2" descr="C:\Users\di57quc\AppData\Local\Temp\diagram-2008478_640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5938" y1="32188" x2="25938" y2="32188"/>
                            <a14:foregroundMark x1="26406" y1="30938" x2="26406" y2="30938"/>
                            <a14:foregroundMark x1="37656" y1="57344" x2="37656" y2="57344"/>
                            <a14:foregroundMark x1="43438" y1="56719" x2="43438" y2="56719"/>
                            <a14:foregroundMark x1="49531" y1="59531" x2="49531" y2="59531"/>
                            <a14:foregroundMark x1="56719" y1="60156" x2="56719" y2="60156"/>
                            <a14:foregroundMark x1="62031" y1="59688" x2="62031" y2="59688"/>
                            <a14:foregroundMark x1="69688" y1="59062" x2="69688" y2="59062"/>
                            <a14:foregroundMark x1="46563" y1="45781" x2="46563" y2="45781"/>
                            <a14:foregroundMark x1="71563" y1="41094" x2="71563" y2="41094"/>
                            <a14:foregroundMark x1="53906" y1="72344" x2="53906" y2="72344"/>
                            <a14:foregroundMark x1="54844" y1="72031" x2="54844" y2="72031"/>
                          </a14:backgroundRemoval>
                        </a14:imgEffect>
                        <a14:imgEffect>
                          <a14:brightnessContrast brigh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34" t="24890" r="23315" b="24882"/>
              <a:stretch/>
            </p:blipFill>
            <p:spPr bwMode="auto">
              <a:xfrm>
                <a:off x="2880178" y="3001758"/>
                <a:ext cx="828000" cy="770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8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39"/>
          <p:cNvCxnSpPr/>
          <p:nvPr/>
        </p:nvCxnSpPr>
        <p:spPr>
          <a:xfrm>
            <a:off x="287888" y="1213761"/>
            <a:ext cx="7560000" cy="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2"/>
          <p:cNvSpPr txBox="1"/>
          <p:nvPr/>
        </p:nvSpPr>
        <p:spPr>
          <a:xfrm>
            <a:off x="298931" y="686288"/>
            <a:ext cx="7094443" cy="584775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>
            <a:defPPr>
              <a:defRPr lang="fr-FR"/>
            </a:defPPr>
            <a:lvl1pPr>
              <a:defRPr sz="2400" b="1" cap="sm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 sz="3200" dirty="0" smtClean="0">
                <a:solidFill>
                  <a:srgbClr val="007EB3"/>
                </a:solidFill>
              </a:rPr>
              <a:t>Arbeiten – </a:t>
            </a:r>
            <a:r>
              <a:rPr lang="de-DE" dirty="0" smtClean="0">
                <a:solidFill>
                  <a:srgbClr val="007EB3"/>
                </a:solidFill>
              </a:rPr>
              <a:t>In der Schule effektiv </a:t>
            </a:r>
            <a:r>
              <a:rPr lang="de-DE" sz="2000" cap="none" dirty="0" smtClean="0">
                <a:solidFill>
                  <a:srgbClr val="007EB3"/>
                </a:solidFill>
              </a:rPr>
              <a:t>(</a:t>
            </a:r>
            <a:r>
              <a:rPr lang="de-DE" dirty="0" smtClean="0">
                <a:solidFill>
                  <a:srgbClr val="007EB3"/>
                </a:solidFill>
              </a:rPr>
              <a:t>zusammen-</a:t>
            </a:r>
            <a:r>
              <a:rPr lang="de-DE" sz="2000" dirty="0" smtClean="0">
                <a:solidFill>
                  <a:srgbClr val="007EB3"/>
                </a:solidFill>
              </a:rPr>
              <a:t>)</a:t>
            </a:r>
            <a:r>
              <a:rPr lang="de-DE" dirty="0" smtClean="0">
                <a:solidFill>
                  <a:srgbClr val="007EB3"/>
                </a:solidFill>
              </a:rPr>
              <a:t>arbeiten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702710"/>
            <a:ext cx="8567872" cy="4736109"/>
            <a:chOff x="251520" y="1702710"/>
            <a:chExt cx="8567872" cy="473610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251520" y="1702710"/>
              <a:ext cx="5352080" cy="2446370"/>
              <a:chOff x="251520" y="1702710"/>
              <a:chExt cx="5352080" cy="2446370"/>
            </a:xfrm>
          </p:grpSpPr>
          <p:grpSp>
            <p:nvGrpSpPr>
              <p:cNvPr id="171" name="Gruppieren 170"/>
              <p:cNvGrpSpPr/>
              <p:nvPr/>
            </p:nvGrpSpPr>
            <p:grpSpPr>
              <a:xfrm>
                <a:off x="251520" y="1702710"/>
                <a:ext cx="4756193" cy="2446370"/>
                <a:chOff x="-170171" y="1578249"/>
                <a:chExt cx="4756193" cy="2446370"/>
              </a:xfrm>
            </p:grpSpPr>
            <p:cxnSp>
              <p:nvCxnSpPr>
                <p:cNvPr id="60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83" idx="3"/>
                </p:cNvCxnSpPr>
                <p:nvPr/>
              </p:nvCxnSpPr>
              <p:spPr>
                <a:xfrm flipV="1">
                  <a:off x="3017878" y="2833883"/>
                  <a:ext cx="1568144" cy="86994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78" y="3383037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Verfügbarkeit von Hilfsmitteln (Kamera, Stoppuhr etc.)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2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81" idx="3"/>
                </p:cNvCxnSpPr>
                <p:nvPr/>
              </p:nvCxnSpPr>
              <p:spPr>
                <a:xfrm>
                  <a:off x="2385829" y="2833883"/>
                  <a:ext cx="1098722" cy="0"/>
                </a:xfrm>
                <a:prstGeom prst="line">
                  <a:avLst/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70171" y="2513092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Austausch von Unterrichtsmaterialien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4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79" idx="3"/>
                </p:cNvCxnSpPr>
                <p:nvPr/>
              </p:nvCxnSpPr>
              <p:spPr>
                <a:xfrm>
                  <a:off x="3003843" y="1899040"/>
                  <a:ext cx="1496118" cy="881888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843" y="1578249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Überarbeitungs-möglichkeiten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39" name="Groupe 39"/>
              <p:cNvGrpSpPr>
                <a:grpSpLocks noChangeAspect="1"/>
              </p:cNvGrpSpPr>
              <p:nvPr/>
            </p:nvGrpSpPr>
            <p:grpSpPr>
              <a:xfrm>
                <a:off x="3817591" y="2314437"/>
                <a:ext cx="1786009" cy="1381103"/>
                <a:chOff x="502144" y="4009086"/>
                <a:chExt cx="2363185" cy="2387008"/>
              </a:xfrm>
              <a:gradFill flip="none" rotWithShape="1">
                <a:gsLst>
                  <a:gs pos="0">
                    <a:srgbClr val="007EB3">
                      <a:tint val="66000"/>
                      <a:satMod val="160000"/>
                    </a:srgbClr>
                  </a:gs>
                  <a:gs pos="50000">
                    <a:srgbClr val="007EB3">
                      <a:tint val="44500"/>
                      <a:satMod val="160000"/>
                    </a:srgbClr>
                  </a:gs>
                  <a:gs pos="100000">
                    <a:srgbClr val="007EB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141" name="Rectangle 3"/>
                <p:cNvSpPr/>
                <p:nvPr/>
              </p:nvSpPr>
              <p:spPr>
                <a:xfrm>
                  <a:off x="525538" y="4168008"/>
                  <a:ext cx="2234044" cy="2173783"/>
                </a:xfrm>
                <a:custGeom>
                  <a:avLst/>
                  <a:gdLst>
                    <a:gd name="connsiteX0" fmla="*/ 0 w 2798440"/>
                    <a:gd name="connsiteY0" fmla="*/ 0 h 2808312"/>
                    <a:gd name="connsiteX1" fmla="*/ 2798440 w 2798440"/>
                    <a:gd name="connsiteY1" fmla="*/ 0 h 2808312"/>
                    <a:gd name="connsiteX2" fmla="*/ 2798440 w 2798440"/>
                    <a:gd name="connsiteY2" fmla="*/ 2808312 h 2808312"/>
                    <a:gd name="connsiteX3" fmla="*/ 0 w 2798440"/>
                    <a:gd name="connsiteY3" fmla="*/ 2808312 h 2808312"/>
                    <a:gd name="connsiteX4" fmla="*/ 0 w 2798440"/>
                    <a:gd name="connsiteY4" fmla="*/ 0 h 2808312"/>
                    <a:gd name="connsiteX0" fmla="*/ 0 w 2900040"/>
                    <a:gd name="connsiteY0" fmla="*/ 0 h 2808312"/>
                    <a:gd name="connsiteX1" fmla="*/ 2900040 w 2900040"/>
                    <a:gd name="connsiteY1" fmla="*/ 76200 h 2808312"/>
                    <a:gd name="connsiteX2" fmla="*/ 2798440 w 2900040"/>
                    <a:gd name="connsiteY2" fmla="*/ 2808312 h 2808312"/>
                    <a:gd name="connsiteX3" fmla="*/ 0 w 2900040"/>
                    <a:gd name="connsiteY3" fmla="*/ 2808312 h 2808312"/>
                    <a:gd name="connsiteX4" fmla="*/ 0 w 2900040"/>
                    <a:gd name="connsiteY4" fmla="*/ 0 h 2808312"/>
                    <a:gd name="connsiteX0" fmla="*/ 171450 w 2900040"/>
                    <a:gd name="connsiteY0" fmla="*/ 0 h 2827362"/>
                    <a:gd name="connsiteX1" fmla="*/ 2900040 w 2900040"/>
                    <a:gd name="connsiteY1" fmla="*/ 95250 h 2827362"/>
                    <a:gd name="connsiteX2" fmla="*/ 2798440 w 2900040"/>
                    <a:gd name="connsiteY2" fmla="*/ 2827362 h 2827362"/>
                    <a:gd name="connsiteX3" fmla="*/ 0 w 2900040"/>
                    <a:gd name="connsiteY3" fmla="*/ 2827362 h 2827362"/>
                    <a:gd name="connsiteX4" fmla="*/ 171450 w 2900040"/>
                    <a:gd name="connsiteY4" fmla="*/ 0 h 2827362"/>
                    <a:gd name="connsiteX0" fmla="*/ 0 w 2728590"/>
                    <a:gd name="connsiteY0" fmla="*/ 0 h 2827362"/>
                    <a:gd name="connsiteX1" fmla="*/ 2728590 w 2728590"/>
                    <a:gd name="connsiteY1" fmla="*/ 95250 h 2827362"/>
                    <a:gd name="connsiteX2" fmla="*/ 2626990 w 2728590"/>
                    <a:gd name="connsiteY2" fmla="*/ 2827362 h 2827362"/>
                    <a:gd name="connsiteX3" fmla="*/ 0 w 2728590"/>
                    <a:gd name="connsiteY3" fmla="*/ 2586062 h 2827362"/>
                    <a:gd name="connsiteX4" fmla="*/ 0 w 2728590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175198 w 2776580"/>
                    <a:gd name="connsiteY0" fmla="*/ 0 h 2827362"/>
                    <a:gd name="connsiteX1" fmla="*/ 2776580 w 2776580"/>
                    <a:gd name="connsiteY1" fmla="*/ 95250 h 2827362"/>
                    <a:gd name="connsiteX2" fmla="*/ 2674980 w 2776580"/>
                    <a:gd name="connsiteY2" fmla="*/ 2827362 h 2827362"/>
                    <a:gd name="connsiteX3" fmla="*/ 47990 w 2776580"/>
                    <a:gd name="connsiteY3" fmla="*/ 2586062 h 2827362"/>
                    <a:gd name="connsiteX4" fmla="*/ 175198 w 2776580"/>
                    <a:gd name="connsiteY4" fmla="*/ 0 h 2827362"/>
                    <a:gd name="connsiteX0" fmla="*/ 175198 w 2776580"/>
                    <a:gd name="connsiteY0" fmla="*/ 0 h 2782269"/>
                    <a:gd name="connsiteX1" fmla="*/ 2776580 w 2776580"/>
                    <a:gd name="connsiteY1" fmla="*/ 95250 h 2782269"/>
                    <a:gd name="connsiteX2" fmla="*/ 2690881 w 2776580"/>
                    <a:gd name="connsiteY2" fmla="*/ 2771708 h 2782269"/>
                    <a:gd name="connsiteX3" fmla="*/ 47990 w 2776580"/>
                    <a:gd name="connsiteY3" fmla="*/ 2586062 h 2782269"/>
                    <a:gd name="connsiteX4" fmla="*/ 175198 w 2776580"/>
                    <a:gd name="connsiteY4" fmla="*/ 0 h 2782269"/>
                    <a:gd name="connsiteX0" fmla="*/ 175198 w 2776580"/>
                    <a:gd name="connsiteY0" fmla="*/ 0 h 2773467"/>
                    <a:gd name="connsiteX1" fmla="*/ 2776580 w 2776580"/>
                    <a:gd name="connsiteY1" fmla="*/ 95250 h 2773467"/>
                    <a:gd name="connsiteX2" fmla="*/ 2762436 w 2776580"/>
                    <a:gd name="connsiteY2" fmla="*/ 2755807 h 2773467"/>
                    <a:gd name="connsiteX3" fmla="*/ 47990 w 2776580"/>
                    <a:gd name="connsiteY3" fmla="*/ 2586062 h 2773467"/>
                    <a:gd name="connsiteX4" fmla="*/ 175198 w 2776580"/>
                    <a:gd name="connsiteY4" fmla="*/ 0 h 2773467"/>
                    <a:gd name="connsiteX0" fmla="*/ 175198 w 2794791"/>
                    <a:gd name="connsiteY0" fmla="*/ 0 h 2777766"/>
                    <a:gd name="connsiteX1" fmla="*/ 2776580 w 2794791"/>
                    <a:gd name="connsiteY1" fmla="*/ 95250 h 2777766"/>
                    <a:gd name="connsiteX2" fmla="*/ 2794238 w 2794791"/>
                    <a:gd name="connsiteY2" fmla="*/ 2763757 h 2777766"/>
                    <a:gd name="connsiteX3" fmla="*/ 47990 w 2794791"/>
                    <a:gd name="connsiteY3" fmla="*/ 2586062 h 2777766"/>
                    <a:gd name="connsiteX4" fmla="*/ 175198 w 2794791"/>
                    <a:gd name="connsiteY4" fmla="*/ 0 h 2777766"/>
                    <a:gd name="connsiteX0" fmla="*/ 175198 w 2834230"/>
                    <a:gd name="connsiteY0" fmla="*/ 0 h 2777766"/>
                    <a:gd name="connsiteX1" fmla="*/ 2776580 w 2834230"/>
                    <a:gd name="connsiteY1" fmla="*/ 95250 h 2777766"/>
                    <a:gd name="connsiteX2" fmla="*/ 2833991 w 2834230"/>
                    <a:gd name="connsiteY2" fmla="*/ 2763757 h 2777766"/>
                    <a:gd name="connsiteX3" fmla="*/ 47990 w 2834230"/>
                    <a:gd name="connsiteY3" fmla="*/ 2586062 h 2777766"/>
                    <a:gd name="connsiteX4" fmla="*/ 175198 w 2834230"/>
                    <a:gd name="connsiteY4" fmla="*/ 0 h 2777766"/>
                    <a:gd name="connsiteX0" fmla="*/ 175198 w 2881835"/>
                    <a:gd name="connsiteY0" fmla="*/ 0 h 2782269"/>
                    <a:gd name="connsiteX1" fmla="*/ 2776580 w 2881835"/>
                    <a:gd name="connsiteY1" fmla="*/ 95250 h 2782269"/>
                    <a:gd name="connsiteX2" fmla="*/ 2881694 w 2881835"/>
                    <a:gd name="connsiteY2" fmla="*/ 2771707 h 2782269"/>
                    <a:gd name="connsiteX3" fmla="*/ 47990 w 2881835"/>
                    <a:gd name="connsiteY3" fmla="*/ 2586062 h 2782269"/>
                    <a:gd name="connsiteX4" fmla="*/ 175198 w 2881835"/>
                    <a:gd name="connsiteY4" fmla="*/ 0 h 2782269"/>
                    <a:gd name="connsiteX0" fmla="*/ 175198 w 2858020"/>
                    <a:gd name="connsiteY0" fmla="*/ 0 h 2769357"/>
                    <a:gd name="connsiteX1" fmla="*/ 2776580 w 2858020"/>
                    <a:gd name="connsiteY1" fmla="*/ 95250 h 2769357"/>
                    <a:gd name="connsiteX2" fmla="*/ 2857843 w 2858020"/>
                    <a:gd name="connsiteY2" fmla="*/ 2747855 h 2769357"/>
                    <a:gd name="connsiteX3" fmla="*/ 47990 w 2858020"/>
                    <a:gd name="connsiteY3" fmla="*/ 2586062 h 2769357"/>
                    <a:gd name="connsiteX4" fmla="*/ 175198 w 2858020"/>
                    <a:gd name="connsiteY4" fmla="*/ 0 h 2769357"/>
                    <a:gd name="connsiteX0" fmla="*/ 215022 w 2853154"/>
                    <a:gd name="connsiteY0" fmla="*/ 0 h 2769357"/>
                    <a:gd name="connsiteX1" fmla="*/ 2771714 w 2853154"/>
                    <a:gd name="connsiteY1" fmla="*/ 95250 h 2769357"/>
                    <a:gd name="connsiteX2" fmla="*/ 2852977 w 2853154"/>
                    <a:gd name="connsiteY2" fmla="*/ 2747855 h 2769357"/>
                    <a:gd name="connsiteX3" fmla="*/ 43124 w 2853154"/>
                    <a:gd name="connsiteY3" fmla="*/ 2586062 h 2769357"/>
                    <a:gd name="connsiteX4" fmla="*/ 215022 w 2853154"/>
                    <a:gd name="connsiteY4" fmla="*/ 0 h 2769357"/>
                    <a:gd name="connsiteX0" fmla="*/ 210546 w 2853644"/>
                    <a:gd name="connsiteY0" fmla="*/ 0 h 2810809"/>
                    <a:gd name="connsiteX1" fmla="*/ 2772204 w 2853644"/>
                    <a:gd name="connsiteY1" fmla="*/ 136702 h 2810809"/>
                    <a:gd name="connsiteX2" fmla="*/ 2853467 w 2853644"/>
                    <a:gd name="connsiteY2" fmla="*/ 2789307 h 2810809"/>
                    <a:gd name="connsiteX3" fmla="*/ 43614 w 2853644"/>
                    <a:gd name="connsiteY3" fmla="*/ 2627514 h 2810809"/>
                    <a:gd name="connsiteX4" fmla="*/ 210546 w 2853644"/>
                    <a:gd name="connsiteY4" fmla="*/ 0 h 2810809"/>
                    <a:gd name="connsiteX0" fmla="*/ 186033 w 2829131"/>
                    <a:gd name="connsiteY0" fmla="*/ 0 h 2801315"/>
                    <a:gd name="connsiteX1" fmla="*/ 2747691 w 2829131"/>
                    <a:gd name="connsiteY1" fmla="*/ 136702 h 2801315"/>
                    <a:gd name="connsiteX2" fmla="*/ 2828954 w 2829131"/>
                    <a:gd name="connsiteY2" fmla="*/ 2789307 h 2801315"/>
                    <a:gd name="connsiteX3" fmla="*/ 46548 w 2829131"/>
                    <a:gd name="connsiteY3" fmla="*/ 2607057 h 2801315"/>
                    <a:gd name="connsiteX4" fmla="*/ 186033 w 2829131"/>
                    <a:gd name="connsiteY4" fmla="*/ 0 h 2801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131" h="2801315">
                      <a:moveTo>
                        <a:pt x="186033" y="0"/>
                      </a:moveTo>
                      <a:lnTo>
                        <a:pt x="2747691" y="136702"/>
                      </a:lnTo>
                      <a:cubicBezTo>
                        <a:pt x="2742976" y="1023554"/>
                        <a:pt x="2833669" y="1902455"/>
                        <a:pt x="2828954" y="2789307"/>
                      </a:cubicBezTo>
                      <a:cubicBezTo>
                        <a:pt x="1927891" y="2766024"/>
                        <a:pt x="1233361" y="2903390"/>
                        <a:pt x="46548" y="2607057"/>
                      </a:cubicBezTo>
                      <a:cubicBezTo>
                        <a:pt x="-112202" y="1776786"/>
                        <a:pt x="186033" y="862021"/>
                        <a:pt x="1860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39700" dist="139700" dir="8100000" algn="tr" rotWithShape="0">
                    <a:prstClr val="black">
                      <a:alpha val="3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42" name="Rectangle 3"/>
                <p:cNvSpPr/>
                <p:nvPr/>
              </p:nvSpPr>
              <p:spPr>
                <a:xfrm>
                  <a:off x="502144" y="4009086"/>
                  <a:ext cx="2363185" cy="2387008"/>
                </a:xfrm>
                <a:custGeom>
                  <a:avLst/>
                  <a:gdLst>
                    <a:gd name="connsiteX0" fmla="*/ 0 w 2798440"/>
                    <a:gd name="connsiteY0" fmla="*/ 0 h 2808312"/>
                    <a:gd name="connsiteX1" fmla="*/ 2798440 w 2798440"/>
                    <a:gd name="connsiteY1" fmla="*/ 0 h 2808312"/>
                    <a:gd name="connsiteX2" fmla="*/ 2798440 w 2798440"/>
                    <a:gd name="connsiteY2" fmla="*/ 2808312 h 2808312"/>
                    <a:gd name="connsiteX3" fmla="*/ 0 w 2798440"/>
                    <a:gd name="connsiteY3" fmla="*/ 2808312 h 2808312"/>
                    <a:gd name="connsiteX4" fmla="*/ 0 w 2798440"/>
                    <a:gd name="connsiteY4" fmla="*/ 0 h 2808312"/>
                    <a:gd name="connsiteX0" fmla="*/ 0 w 2900040"/>
                    <a:gd name="connsiteY0" fmla="*/ 0 h 2808312"/>
                    <a:gd name="connsiteX1" fmla="*/ 2900040 w 2900040"/>
                    <a:gd name="connsiteY1" fmla="*/ 76200 h 2808312"/>
                    <a:gd name="connsiteX2" fmla="*/ 2798440 w 2900040"/>
                    <a:gd name="connsiteY2" fmla="*/ 2808312 h 2808312"/>
                    <a:gd name="connsiteX3" fmla="*/ 0 w 2900040"/>
                    <a:gd name="connsiteY3" fmla="*/ 2808312 h 2808312"/>
                    <a:gd name="connsiteX4" fmla="*/ 0 w 2900040"/>
                    <a:gd name="connsiteY4" fmla="*/ 0 h 2808312"/>
                    <a:gd name="connsiteX0" fmla="*/ 171450 w 2900040"/>
                    <a:gd name="connsiteY0" fmla="*/ 0 h 2827362"/>
                    <a:gd name="connsiteX1" fmla="*/ 2900040 w 2900040"/>
                    <a:gd name="connsiteY1" fmla="*/ 95250 h 2827362"/>
                    <a:gd name="connsiteX2" fmla="*/ 2798440 w 2900040"/>
                    <a:gd name="connsiteY2" fmla="*/ 2827362 h 2827362"/>
                    <a:gd name="connsiteX3" fmla="*/ 0 w 2900040"/>
                    <a:gd name="connsiteY3" fmla="*/ 2827362 h 2827362"/>
                    <a:gd name="connsiteX4" fmla="*/ 171450 w 2900040"/>
                    <a:gd name="connsiteY4" fmla="*/ 0 h 2827362"/>
                    <a:gd name="connsiteX0" fmla="*/ 0 w 2728590"/>
                    <a:gd name="connsiteY0" fmla="*/ 0 h 2827362"/>
                    <a:gd name="connsiteX1" fmla="*/ 2728590 w 2728590"/>
                    <a:gd name="connsiteY1" fmla="*/ 95250 h 2827362"/>
                    <a:gd name="connsiteX2" fmla="*/ 2626990 w 2728590"/>
                    <a:gd name="connsiteY2" fmla="*/ 2827362 h 2827362"/>
                    <a:gd name="connsiteX3" fmla="*/ 0 w 2728590"/>
                    <a:gd name="connsiteY3" fmla="*/ 2586062 h 2827362"/>
                    <a:gd name="connsiteX4" fmla="*/ 0 w 2728590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45" h="2827362">
                      <a:moveTo>
                        <a:pt x="70555" y="0"/>
                      </a:moveTo>
                      <a:lnTo>
                        <a:pt x="2799145" y="95250"/>
                      </a:lnTo>
                      <a:lnTo>
                        <a:pt x="2697545" y="2827362"/>
                      </a:lnTo>
                      <a:cubicBezTo>
                        <a:pt x="1796482" y="2804079"/>
                        <a:pt x="1257368" y="2882395"/>
                        <a:pt x="70555" y="2586062"/>
                      </a:cubicBezTo>
                      <a:cubicBezTo>
                        <a:pt x="-88195" y="1755791"/>
                        <a:pt x="70555" y="862021"/>
                        <a:pt x="705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de-DE" sz="2000" b="1" dirty="0" smtClean="0">
                      <a:solidFill>
                        <a:schemeClr val="tx1"/>
                      </a:solidFill>
                    </a:rPr>
                    <a:t>Im Unterricht</a:t>
                  </a:r>
                  <a:endParaRPr lang="de-DE" sz="20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3787403" y="3992449"/>
              <a:ext cx="5031989" cy="2446370"/>
              <a:chOff x="3787403" y="3992449"/>
              <a:chExt cx="5031989" cy="2446370"/>
            </a:xfrm>
          </p:grpSpPr>
          <p:grpSp>
            <p:nvGrpSpPr>
              <p:cNvPr id="170" name="Gruppieren 169"/>
              <p:cNvGrpSpPr/>
              <p:nvPr/>
            </p:nvGrpSpPr>
            <p:grpSpPr>
              <a:xfrm flipH="1">
                <a:off x="4173593" y="3992449"/>
                <a:ext cx="4645799" cy="2446370"/>
                <a:chOff x="-789841" y="4345058"/>
                <a:chExt cx="4645799" cy="2446370"/>
              </a:xfrm>
            </p:grpSpPr>
            <p:cxnSp>
              <p:nvCxnSpPr>
                <p:cNvPr id="164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165" idx="3"/>
                </p:cNvCxnSpPr>
                <p:nvPr/>
              </p:nvCxnSpPr>
              <p:spPr>
                <a:xfrm rot="10800000" flipH="1">
                  <a:off x="2398208" y="5600693"/>
                  <a:ext cx="1457750" cy="869945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57792" y="6149846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Planung &amp; Verwaltung: Noten, Absenzen, Termine etc.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66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167" idx="3"/>
                </p:cNvCxnSpPr>
                <p:nvPr/>
              </p:nvCxnSpPr>
              <p:spPr>
                <a:xfrm>
                  <a:off x="1766159" y="5600692"/>
                  <a:ext cx="1255679" cy="0"/>
                </a:xfrm>
                <a:prstGeom prst="line">
                  <a:avLst/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789841" y="5279901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de-DE" sz="1600" dirty="0" smtClean="0">
                      <a:solidFill>
                        <a:schemeClr val="lt1"/>
                      </a:solidFill>
                    </a:rPr>
                    <a:t>Kommunikation mit Eltern &amp; </a:t>
                  </a:r>
                  <a:r>
                    <a:rPr lang="de-DE" sz="1600" dirty="0" err="1" smtClean="0">
                      <a:solidFill>
                        <a:schemeClr val="lt1"/>
                      </a:solidFill>
                    </a:rPr>
                    <a:t>SchülerInnen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68" name="Straight Connector 13">
                  <a:extLst>
                    <a:ext uri="{FF2B5EF4-FFF2-40B4-BE49-F238E27FC236}">
                      <a16:creationId xmlns="" xmlns:a16="http://schemas.microsoft.com/office/drawing/2014/main" id="{2206D1B5-D5A4-468D-8C7E-FA1517BF980F}"/>
                    </a:ext>
                  </a:extLst>
                </p:cNvPr>
                <p:cNvCxnSpPr>
                  <a:cxnSpLocks/>
                  <a:stCxn id="169" idx="3"/>
                </p:cNvCxnSpPr>
                <p:nvPr/>
              </p:nvCxnSpPr>
              <p:spPr>
                <a:xfrm rot="10800000" flipH="1" flipV="1">
                  <a:off x="2384172" y="4665849"/>
                  <a:ext cx="1471785" cy="92697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007EB3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Oval 5">
                  <a:extLst>
                    <a:ext uri="{FF2B5EF4-FFF2-40B4-BE49-F238E27FC236}">
                      <a16:creationId xmlns="" xmlns:a16="http://schemas.microsoft.com/office/drawing/2014/main" id="{65E92E75-453C-482E-8E46-5CED71BF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71827" y="4345058"/>
                  <a:ext cx="2556000" cy="6415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7EB3">
                        <a:shade val="30000"/>
                        <a:satMod val="115000"/>
                      </a:srgbClr>
                    </a:gs>
                    <a:gs pos="50000">
                      <a:srgbClr val="007EB3">
                        <a:shade val="67500"/>
                        <a:satMod val="115000"/>
                      </a:srgbClr>
                    </a:gs>
                    <a:gs pos="100000">
                      <a:srgbClr val="007EB3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de-DE" sz="1600" dirty="0" smtClean="0"/>
                    <a:t>Kollaboratives Arbeiten</a:t>
                  </a:r>
                  <a:endParaRPr lang="de-DE" sz="1600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83" name="Groupe 12"/>
              <p:cNvGrpSpPr/>
              <p:nvPr/>
            </p:nvGrpSpPr>
            <p:grpSpPr>
              <a:xfrm rot="488840">
                <a:off x="3787403" y="4540292"/>
                <a:ext cx="1746597" cy="1421557"/>
                <a:chOff x="902280" y="2205374"/>
                <a:chExt cx="3116187" cy="2921236"/>
              </a:xfrm>
            </p:grpSpPr>
            <p:sp>
              <p:nvSpPr>
                <p:cNvPr id="186" name="Rectangle 5"/>
                <p:cNvSpPr/>
                <p:nvPr/>
              </p:nvSpPr>
              <p:spPr>
                <a:xfrm rot="21074577">
                  <a:off x="999776" y="2356260"/>
                  <a:ext cx="3011760" cy="2770350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  <a:gd name="connsiteX0" fmla="*/ 0 w 3083363"/>
                    <a:gd name="connsiteY0" fmla="*/ 0 h 2875403"/>
                    <a:gd name="connsiteX1" fmla="*/ 2885378 w 3083363"/>
                    <a:gd name="connsiteY1" fmla="*/ 56216 h 2875403"/>
                    <a:gd name="connsiteX2" fmla="*/ 2879470 w 3083363"/>
                    <a:gd name="connsiteY2" fmla="*/ 2334344 h 2875403"/>
                    <a:gd name="connsiteX3" fmla="*/ 187196 w 3083363"/>
                    <a:gd name="connsiteY3" fmla="*/ 2860388 h 2875403"/>
                    <a:gd name="connsiteX4" fmla="*/ 0 w 3083363"/>
                    <a:gd name="connsiteY4" fmla="*/ 0 h 2875403"/>
                    <a:gd name="connsiteX0" fmla="*/ 0 w 3096263"/>
                    <a:gd name="connsiteY0" fmla="*/ 0 h 2875403"/>
                    <a:gd name="connsiteX1" fmla="*/ 2937628 w 3096263"/>
                    <a:gd name="connsiteY1" fmla="*/ 51384 h 2875403"/>
                    <a:gd name="connsiteX2" fmla="*/ 2879470 w 3096263"/>
                    <a:gd name="connsiteY2" fmla="*/ 2334344 h 2875403"/>
                    <a:gd name="connsiteX3" fmla="*/ 187196 w 3096263"/>
                    <a:gd name="connsiteY3" fmla="*/ 2860388 h 2875403"/>
                    <a:gd name="connsiteX4" fmla="*/ 0 w 3096263"/>
                    <a:gd name="connsiteY4" fmla="*/ 0 h 2875403"/>
                    <a:gd name="connsiteX0" fmla="*/ 0 w 3094279"/>
                    <a:gd name="connsiteY0" fmla="*/ 0 h 2875403"/>
                    <a:gd name="connsiteX1" fmla="*/ 2930002 w 3094279"/>
                    <a:gd name="connsiteY1" fmla="*/ 101565 h 2875403"/>
                    <a:gd name="connsiteX2" fmla="*/ 2879470 w 3094279"/>
                    <a:gd name="connsiteY2" fmla="*/ 2334344 h 2875403"/>
                    <a:gd name="connsiteX3" fmla="*/ 187196 w 3094279"/>
                    <a:gd name="connsiteY3" fmla="*/ 2860388 h 2875403"/>
                    <a:gd name="connsiteX4" fmla="*/ 0 w 3094279"/>
                    <a:gd name="connsiteY4" fmla="*/ 0 h 2875403"/>
                    <a:gd name="connsiteX0" fmla="*/ 0 w 3102449"/>
                    <a:gd name="connsiteY0" fmla="*/ 0 h 2875403"/>
                    <a:gd name="connsiteX1" fmla="*/ 2960524 w 3102449"/>
                    <a:gd name="connsiteY1" fmla="*/ 112644 h 2875403"/>
                    <a:gd name="connsiteX2" fmla="*/ 2879470 w 3102449"/>
                    <a:gd name="connsiteY2" fmla="*/ 2334344 h 2875403"/>
                    <a:gd name="connsiteX3" fmla="*/ 187196 w 3102449"/>
                    <a:gd name="connsiteY3" fmla="*/ 2860388 h 2875403"/>
                    <a:gd name="connsiteX4" fmla="*/ 0 w 3102449"/>
                    <a:gd name="connsiteY4" fmla="*/ 0 h 2875403"/>
                    <a:gd name="connsiteX0" fmla="*/ 0 w 3104921"/>
                    <a:gd name="connsiteY0" fmla="*/ 0 h 2875403"/>
                    <a:gd name="connsiteX1" fmla="*/ 2969318 w 3104921"/>
                    <a:gd name="connsiteY1" fmla="*/ 139644 h 2875403"/>
                    <a:gd name="connsiteX2" fmla="*/ 2879470 w 3104921"/>
                    <a:gd name="connsiteY2" fmla="*/ 2334344 h 2875403"/>
                    <a:gd name="connsiteX3" fmla="*/ 187196 w 3104921"/>
                    <a:gd name="connsiteY3" fmla="*/ 2860388 h 2875403"/>
                    <a:gd name="connsiteX4" fmla="*/ 0 w 3104921"/>
                    <a:gd name="connsiteY4" fmla="*/ 0 h 2875403"/>
                    <a:gd name="connsiteX0" fmla="*/ 0 w 3097647"/>
                    <a:gd name="connsiteY0" fmla="*/ 0 h 2875403"/>
                    <a:gd name="connsiteX1" fmla="*/ 2942864 w 3097647"/>
                    <a:gd name="connsiteY1" fmla="*/ 186902 h 2875403"/>
                    <a:gd name="connsiteX2" fmla="*/ 2879470 w 3097647"/>
                    <a:gd name="connsiteY2" fmla="*/ 2334344 h 2875403"/>
                    <a:gd name="connsiteX3" fmla="*/ 187196 w 3097647"/>
                    <a:gd name="connsiteY3" fmla="*/ 2860388 h 2875403"/>
                    <a:gd name="connsiteX4" fmla="*/ 0 w 3097647"/>
                    <a:gd name="connsiteY4" fmla="*/ 0 h 2875403"/>
                    <a:gd name="connsiteX0" fmla="*/ 0 w 3053237"/>
                    <a:gd name="connsiteY0" fmla="*/ 0 h 2830026"/>
                    <a:gd name="connsiteX1" fmla="*/ 2898454 w 3053237"/>
                    <a:gd name="connsiteY1" fmla="*/ 141525 h 2830026"/>
                    <a:gd name="connsiteX2" fmla="*/ 2835060 w 3053237"/>
                    <a:gd name="connsiteY2" fmla="*/ 2288967 h 2830026"/>
                    <a:gd name="connsiteX3" fmla="*/ 142786 w 3053237"/>
                    <a:gd name="connsiteY3" fmla="*/ 2815011 h 2830026"/>
                    <a:gd name="connsiteX4" fmla="*/ 0 w 3053237"/>
                    <a:gd name="connsiteY4" fmla="*/ 0 h 2830026"/>
                    <a:gd name="connsiteX0" fmla="*/ 0 w 3002552"/>
                    <a:gd name="connsiteY0" fmla="*/ 0 h 2783683"/>
                    <a:gd name="connsiteX1" fmla="*/ 2847769 w 3002552"/>
                    <a:gd name="connsiteY1" fmla="*/ 95182 h 2783683"/>
                    <a:gd name="connsiteX2" fmla="*/ 2784375 w 3002552"/>
                    <a:gd name="connsiteY2" fmla="*/ 2242624 h 2783683"/>
                    <a:gd name="connsiteX3" fmla="*/ 92101 w 3002552"/>
                    <a:gd name="connsiteY3" fmla="*/ 2768668 h 2783683"/>
                    <a:gd name="connsiteX4" fmla="*/ 0 w 3002552"/>
                    <a:gd name="connsiteY4" fmla="*/ 0 h 2783683"/>
                    <a:gd name="connsiteX0" fmla="*/ 0 w 3002552"/>
                    <a:gd name="connsiteY0" fmla="*/ 0 h 2780993"/>
                    <a:gd name="connsiteX1" fmla="*/ 2847769 w 3002552"/>
                    <a:gd name="connsiteY1" fmla="*/ 95182 h 2780993"/>
                    <a:gd name="connsiteX2" fmla="*/ 2784375 w 3002552"/>
                    <a:gd name="connsiteY2" fmla="*/ 2242624 h 2780993"/>
                    <a:gd name="connsiteX3" fmla="*/ 92101 w 3002552"/>
                    <a:gd name="connsiteY3" fmla="*/ 2768668 h 2780993"/>
                    <a:gd name="connsiteX4" fmla="*/ 0 w 3002552"/>
                    <a:gd name="connsiteY4" fmla="*/ 0 h 2780993"/>
                    <a:gd name="connsiteX0" fmla="*/ 0 w 3008312"/>
                    <a:gd name="connsiteY0" fmla="*/ 0 h 2781844"/>
                    <a:gd name="connsiteX1" fmla="*/ 2847769 w 3008312"/>
                    <a:gd name="connsiteY1" fmla="*/ 95182 h 2781844"/>
                    <a:gd name="connsiteX2" fmla="*/ 2792196 w 3008312"/>
                    <a:gd name="connsiteY2" fmla="*/ 2275334 h 2781844"/>
                    <a:gd name="connsiteX3" fmla="*/ 92101 w 3008312"/>
                    <a:gd name="connsiteY3" fmla="*/ 2768668 h 2781844"/>
                    <a:gd name="connsiteX4" fmla="*/ 0 w 3008312"/>
                    <a:gd name="connsiteY4" fmla="*/ 0 h 2781844"/>
                    <a:gd name="connsiteX0" fmla="*/ 0 w 2989495"/>
                    <a:gd name="connsiteY0" fmla="*/ 0 h 2781844"/>
                    <a:gd name="connsiteX1" fmla="*/ 2847769 w 2989495"/>
                    <a:gd name="connsiteY1" fmla="*/ 95182 h 2781844"/>
                    <a:gd name="connsiteX2" fmla="*/ 2792196 w 2989495"/>
                    <a:gd name="connsiteY2" fmla="*/ 2275334 h 2781844"/>
                    <a:gd name="connsiteX3" fmla="*/ 92101 w 2989495"/>
                    <a:gd name="connsiteY3" fmla="*/ 2768668 h 2781844"/>
                    <a:gd name="connsiteX4" fmla="*/ 0 w 2989495"/>
                    <a:gd name="connsiteY4" fmla="*/ 0 h 2781844"/>
                    <a:gd name="connsiteX0" fmla="*/ 0 w 3011870"/>
                    <a:gd name="connsiteY0" fmla="*/ 0 h 2781844"/>
                    <a:gd name="connsiteX1" fmla="*/ 2847769 w 3011870"/>
                    <a:gd name="connsiteY1" fmla="*/ 95182 h 2781844"/>
                    <a:gd name="connsiteX2" fmla="*/ 2792196 w 3011870"/>
                    <a:gd name="connsiteY2" fmla="*/ 2275334 h 2781844"/>
                    <a:gd name="connsiteX3" fmla="*/ 92101 w 3011870"/>
                    <a:gd name="connsiteY3" fmla="*/ 2768668 h 2781844"/>
                    <a:gd name="connsiteX4" fmla="*/ 0 w 3011870"/>
                    <a:gd name="connsiteY4" fmla="*/ 0 h 2781844"/>
                    <a:gd name="connsiteX0" fmla="*/ 0 w 3011870"/>
                    <a:gd name="connsiteY0" fmla="*/ 0 h 2783262"/>
                    <a:gd name="connsiteX1" fmla="*/ 2847769 w 3011870"/>
                    <a:gd name="connsiteY1" fmla="*/ 95182 h 2783262"/>
                    <a:gd name="connsiteX2" fmla="*/ 2792196 w 3011870"/>
                    <a:gd name="connsiteY2" fmla="*/ 2275334 h 2783262"/>
                    <a:gd name="connsiteX3" fmla="*/ 92101 w 3011870"/>
                    <a:gd name="connsiteY3" fmla="*/ 2768668 h 2783262"/>
                    <a:gd name="connsiteX4" fmla="*/ 0 w 3011870"/>
                    <a:gd name="connsiteY4" fmla="*/ 0 h 2783262"/>
                    <a:gd name="connsiteX0" fmla="*/ 0 w 3011870"/>
                    <a:gd name="connsiteY0" fmla="*/ 0 h 2767189"/>
                    <a:gd name="connsiteX1" fmla="*/ 2847769 w 3011870"/>
                    <a:gd name="connsiteY1" fmla="*/ 95182 h 2767189"/>
                    <a:gd name="connsiteX2" fmla="*/ 2792196 w 3011870"/>
                    <a:gd name="connsiteY2" fmla="*/ 2275334 h 2767189"/>
                    <a:gd name="connsiteX3" fmla="*/ 113833 w 3011870"/>
                    <a:gd name="connsiteY3" fmla="*/ 2752010 h 2767189"/>
                    <a:gd name="connsiteX4" fmla="*/ 0 w 3011870"/>
                    <a:gd name="connsiteY4" fmla="*/ 0 h 2767189"/>
                    <a:gd name="connsiteX0" fmla="*/ 0 w 3011870"/>
                    <a:gd name="connsiteY0" fmla="*/ 0 h 2764048"/>
                    <a:gd name="connsiteX1" fmla="*/ 2847769 w 3011870"/>
                    <a:gd name="connsiteY1" fmla="*/ 95182 h 2764048"/>
                    <a:gd name="connsiteX2" fmla="*/ 2792196 w 3011870"/>
                    <a:gd name="connsiteY2" fmla="*/ 2275334 h 2764048"/>
                    <a:gd name="connsiteX3" fmla="*/ 128682 w 3011870"/>
                    <a:gd name="connsiteY3" fmla="*/ 2748749 h 2764048"/>
                    <a:gd name="connsiteX4" fmla="*/ 0 w 3011870"/>
                    <a:gd name="connsiteY4" fmla="*/ 0 h 2764048"/>
                    <a:gd name="connsiteX0" fmla="*/ 0 w 3011870"/>
                    <a:gd name="connsiteY0" fmla="*/ 0 h 2766482"/>
                    <a:gd name="connsiteX1" fmla="*/ 2847769 w 3011870"/>
                    <a:gd name="connsiteY1" fmla="*/ 95182 h 2766482"/>
                    <a:gd name="connsiteX2" fmla="*/ 2792196 w 3011870"/>
                    <a:gd name="connsiteY2" fmla="*/ 2275334 h 2766482"/>
                    <a:gd name="connsiteX3" fmla="*/ 118548 w 3011870"/>
                    <a:gd name="connsiteY3" fmla="*/ 2751276 h 2766482"/>
                    <a:gd name="connsiteX4" fmla="*/ 0 w 3011870"/>
                    <a:gd name="connsiteY4" fmla="*/ 0 h 2766482"/>
                    <a:gd name="connsiteX0" fmla="*/ 0 w 3011870"/>
                    <a:gd name="connsiteY0" fmla="*/ 0 h 2769615"/>
                    <a:gd name="connsiteX1" fmla="*/ 2847769 w 3011870"/>
                    <a:gd name="connsiteY1" fmla="*/ 95182 h 2769615"/>
                    <a:gd name="connsiteX2" fmla="*/ 2792196 w 3011870"/>
                    <a:gd name="connsiteY2" fmla="*/ 2275334 h 2769615"/>
                    <a:gd name="connsiteX3" fmla="*/ 113120 w 3011870"/>
                    <a:gd name="connsiteY3" fmla="*/ 2754527 h 2769615"/>
                    <a:gd name="connsiteX4" fmla="*/ 0 w 3011870"/>
                    <a:gd name="connsiteY4" fmla="*/ 0 h 276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1870" h="2769615">
                      <a:moveTo>
                        <a:pt x="0" y="0"/>
                      </a:moveTo>
                      <a:cubicBezTo>
                        <a:pt x="1127017" y="85961"/>
                        <a:pt x="1845297" y="76592"/>
                        <a:pt x="2847769" y="95182"/>
                      </a:cubicBezTo>
                      <a:cubicBezTo>
                        <a:pt x="2777291" y="1004083"/>
                        <a:pt x="3289279" y="2013053"/>
                        <a:pt x="2792196" y="2275334"/>
                      </a:cubicBezTo>
                      <a:cubicBezTo>
                        <a:pt x="2409503" y="2508287"/>
                        <a:pt x="1123783" y="2845055"/>
                        <a:pt x="113120" y="2754527"/>
                      </a:cubicBezTo>
                      <a:cubicBezTo>
                        <a:pt x="-60175" y="1676365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215900" dist="114300" dir="4800000" sx="99000" sy="99000" algn="tr" rotWithShape="0">
                    <a:prstClr val="black">
                      <a:alpha val="4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dirty="0"/>
                </a:p>
              </p:txBody>
            </p:sp>
            <p:sp>
              <p:nvSpPr>
                <p:cNvPr id="188" name="Rectangle 5"/>
                <p:cNvSpPr/>
                <p:nvPr/>
              </p:nvSpPr>
              <p:spPr>
                <a:xfrm rot="21074577">
                  <a:off x="902280" y="2205374"/>
                  <a:ext cx="3116187" cy="2876166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de-DE" b="1" dirty="0" smtClean="0">
                      <a:solidFill>
                        <a:schemeClr val="tx1"/>
                      </a:solidFill>
                    </a:rPr>
                    <a:t>Außerhalb des Unterrichts</a:t>
                  </a:r>
                  <a:endParaRPr lang="de-DE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0" name="Textfeld 29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Halbbogen 31"/>
          <p:cNvSpPr>
            <a:spLocks noChangeAspect="1"/>
          </p:cNvSpPr>
          <p:nvPr/>
        </p:nvSpPr>
        <p:spPr>
          <a:xfrm rot="21050255">
            <a:off x="8097222" y="528675"/>
            <a:ext cx="939273" cy="900000"/>
          </a:xfrm>
          <a:prstGeom prst="blockArc">
            <a:avLst>
              <a:gd name="adj1" fmla="val 5498138"/>
              <a:gd name="adj2" fmla="val 124643"/>
              <a:gd name="adj3" fmla="val 10614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4" name="Picture 2" descr="C:\Users\di57quc\AppData\Local\Temp\diagram-2008478_64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938" y1="32188" x2="25938" y2="32188"/>
                        <a14:foregroundMark x1="26406" y1="30938" x2="26406" y2="30938"/>
                        <a14:foregroundMark x1="37656" y1="57344" x2="37656" y2="57344"/>
                        <a14:foregroundMark x1="43438" y1="56719" x2="43438" y2="56719"/>
                        <a14:foregroundMark x1="49531" y1="59531" x2="49531" y2="59531"/>
                        <a14:foregroundMark x1="56719" y1="60156" x2="56719" y2="60156"/>
                        <a14:foregroundMark x1="62031" y1="59688" x2="62031" y2="59688"/>
                        <a14:foregroundMark x1="69688" y1="59062" x2="69688" y2="59062"/>
                        <a14:foregroundMark x1="46563" y1="45781" x2="46563" y2="45781"/>
                        <a14:foregroundMark x1="71563" y1="41094" x2="71563" y2="41094"/>
                        <a14:foregroundMark x1="53906" y1="72344" x2="53906" y2="72344"/>
                        <a14:foregroundMark x1="54844" y1="72031" x2="54844" y2="72031"/>
                      </a14:backgroundRemoval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24890" r="23315" b="24882"/>
          <a:stretch/>
        </p:blipFill>
        <p:spPr bwMode="auto">
          <a:xfrm>
            <a:off x="8350858" y="777582"/>
            <a:ext cx="432000" cy="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23528" y="1235915"/>
            <a:ext cx="8544561" cy="5289429"/>
            <a:chOff x="323528" y="1235915"/>
            <a:chExt cx="8544561" cy="528942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23528" y="1235915"/>
              <a:ext cx="8544561" cy="5289429"/>
              <a:chOff x="323528" y="1235915"/>
              <a:chExt cx="8544561" cy="5289429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323528" y="1235915"/>
                <a:ext cx="8544561" cy="5289429"/>
                <a:chOff x="323528" y="1235915"/>
                <a:chExt cx="8544561" cy="5289429"/>
              </a:xfrm>
            </p:grpSpPr>
            <p:grpSp>
              <p:nvGrpSpPr>
                <p:cNvPr id="68" name="Gruppieren 67"/>
                <p:cNvGrpSpPr/>
                <p:nvPr/>
              </p:nvGrpSpPr>
              <p:grpSpPr>
                <a:xfrm>
                  <a:off x="323528" y="1235915"/>
                  <a:ext cx="8544561" cy="5289429"/>
                  <a:chOff x="323528" y="1235915"/>
                  <a:chExt cx="8544561" cy="5289429"/>
                </a:xfrm>
              </p:grpSpPr>
              <p:grpSp>
                <p:nvGrpSpPr>
                  <p:cNvPr id="54" name="Gruppieren 53"/>
                  <p:cNvGrpSpPr/>
                  <p:nvPr/>
                </p:nvGrpSpPr>
                <p:grpSpPr>
                  <a:xfrm>
                    <a:off x="1588288" y="1556793"/>
                    <a:ext cx="5967424" cy="4968551"/>
                    <a:chOff x="2358232" y="1772817"/>
                    <a:chExt cx="5598144" cy="4752527"/>
                  </a:xfrm>
                </p:grpSpPr>
                <p:pic>
                  <p:nvPicPr>
                    <p:cNvPr id="28" name="Ellipse 256"/>
                    <p:cNvPicPr>
                      <a:picLocks noChangeArrowheads="1"/>
                    </p:cNvPicPr>
                    <p:nvPr/>
                  </p:nvPicPr>
                  <p:blipFill>
                    <a:blip r:embed="rId3">
                      <a:lum bright="6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58232" y="5725091"/>
                      <a:ext cx="5598144" cy="800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2" name="Text Box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6122" y="5845779"/>
                      <a:ext cx="3937606" cy="391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endParaRPr lang="fr-FR" noProof="1">
                        <a:solidFill>
                          <a:srgbClr val="FFFFFF"/>
                        </a:solidFill>
                        <a:latin typeface="Calibri" pitchFamily="34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14" name="Halbbogen 13"/>
                    <p:cNvSpPr>
                      <a:spLocks noChangeAspect="1"/>
                    </p:cNvSpPr>
                    <p:nvPr/>
                  </p:nvSpPr>
                  <p:spPr>
                    <a:xfrm rot="4850255">
                      <a:off x="4471906" y="1754484"/>
                      <a:ext cx="1556470" cy="1593135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" name="Halbbogen 38"/>
                    <p:cNvSpPr>
                      <a:spLocks noChangeAspect="1"/>
                    </p:cNvSpPr>
                    <p:nvPr/>
                  </p:nvSpPr>
                  <p:spPr>
                    <a:xfrm rot="10250255">
                      <a:off x="5559483" y="2909403"/>
                      <a:ext cx="1593136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" name="Halbbogen 44"/>
                    <p:cNvSpPr>
                      <a:spLocks noChangeAspect="1"/>
                    </p:cNvSpPr>
                    <p:nvPr/>
                  </p:nvSpPr>
                  <p:spPr>
                    <a:xfrm rot="21050255">
                      <a:off x="3161989" y="2745393"/>
                      <a:ext cx="1593135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" name="Halbbogen 41"/>
                    <p:cNvSpPr>
                      <a:spLocks noChangeAspect="1"/>
                    </p:cNvSpPr>
                    <p:nvPr/>
                  </p:nvSpPr>
                  <p:spPr>
                    <a:xfrm rot="549745" flipV="1">
                      <a:off x="4228816" y="3801627"/>
                      <a:ext cx="1593136" cy="1556469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5" name="ZoneTexte 12"/>
                  <p:cNvSpPr txBox="1"/>
                  <p:nvPr/>
                </p:nvSpPr>
                <p:spPr>
                  <a:xfrm>
                    <a:off x="335027" y="1235915"/>
                    <a:ext cx="1690847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>
                    <a:defPPr>
                      <a:defRPr lang="fr-FR"/>
                    </a:defPPr>
                    <a:lvl1pPr>
                      <a:defRPr sz="2400" b="1" cap="small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lvl1pPr>
                  </a:lstStyle>
                  <a:p>
                    <a:r>
                      <a:rPr lang="de-DE" sz="28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Gegenwart</a:t>
                    </a:r>
                    <a:endParaRPr lang="de-DE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6" name="Connecteur droit 39"/>
                  <p:cNvCxnSpPr/>
                  <p:nvPr/>
                </p:nvCxnSpPr>
                <p:spPr>
                  <a:xfrm>
                    <a:off x="323984" y="1732610"/>
                    <a:ext cx="352793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ZoneTexte 17"/>
                  <p:cNvSpPr txBox="1"/>
                  <p:nvPr/>
                </p:nvSpPr>
                <p:spPr>
                  <a:xfrm>
                    <a:off x="7816915" y="3703596"/>
                    <a:ext cx="104412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Lernen</a:t>
                    </a:r>
                    <a:endParaRPr lang="de-DE" sz="2400" b="1" cap="small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9" name="Connecteur droit 21"/>
                  <p:cNvCxnSpPr/>
                  <p:nvPr/>
                </p:nvCxnSpPr>
                <p:spPr>
                  <a:xfrm>
                    <a:off x="6817657" y="3734373"/>
                    <a:ext cx="20504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ZoneTexte 16"/>
                  <p:cNvSpPr txBox="1"/>
                  <p:nvPr/>
                </p:nvSpPr>
                <p:spPr>
                  <a:xfrm>
                    <a:off x="323528" y="3241931"/>
                    <a:ext cx="132023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/>
                  <a:p>
                    <a:r>
                      <a:rPr lang="de-DE" sz="2800" b="1" cap="small" dirty="0" smtClean="0">
                        <a:solidFill>
                          <a:srgbClr val="007EB3"/>
                        </a:solidFill>
                      </a:rPr>
                      <a:t>Arbeiten</a:t>
                    </a:r>
                    <a:endParaRPr lang="de-DE" sz="2400" b="1" cap="small" dirty="0">
                      <a:solidFill>
                        <a:srgbClr val="007EB3"/>
                      </a:solidFill>
                    </a:endParaRPr>
                  </a:p>
                </p:txBody>
              </p:sp>
              <p:sp>
                <p:nvSpPr>
                  <p:cNvPr id="62" name="ZoneTexte 18"/>
                  <p:cNvSpPr txBox="1"/>
                  <p:nvPr/>
                </p:nvSpPr>
                <p:spPr>
                  <a:xfrm>
                    <a:off x="7584437" y="5258041"/>
                    <a:ext cx="1236035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Zukunft</a:t>
                    </a:r>
                    <a:endParaRPr lang="de-DE" sz="2400" b="1" cap="small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3" name="Connecteur droit 6"/>
                  <p:cNvCxnSpPr/>
                  <p:nvPr/>
                </p:nvCxnSpPr>
                <p:spPr>
                  <a:xfrm>
                    <a:off x="5148064" y="5288818"/>
                    <a:ext cx="371440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35"/>
                  <p:cNvCxnSpPr/>
                  <p:nvPr/>
                </p:nvCxnSpPr>
                <p:spPr>
                  <a:xfrm>
                    <a:off x="323528" y="3734373"/>
                    <a:ext cx="1800200" cy="0"/>
                  </a:xfrm>
                  <a:prstGeom prst="line">
                    <a:avLst/>
                  </a:prstGeom>
                  <a:ln>
                    <a:solidFill>
                      <a:srgbClr val="007EB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9" name="Picture 2" descr="C:\Users\di57quc\AppData\Local\Temp\diagram-2008478_640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25938" y1="32188" x2="25938" y2="32188"/>
                              <a14:foregroundMark x1="26406" y1="30938" x2="26406" y2="30938"/>
                              <a14:foregroundMark x1="37656" y1="57344" x2="37656" y2="57344"/>
                              <a14:foregroundMark x1="43438" y1="56719" x2="43438" y2="56719"/>
                              <a14:foregroundMark x1="49531" y1="59531" x2="49531" y2="59531"/>
                              <a14:foregroundMark x1="56719" y1="60156" x2="56719" y2="60156"/>
                              <a14:foregroundMark x1="62031" y1="59688" x2="62031" y2="59688"/>
                              <a14:foregroundMark x1="69688" y1="59062" x2="69688" y2="59062"/>
                              <a14:foregroundMark x1="46563" y1="45781" x2="46563" y2="45781"/>
                              <a14:foregroundMark x1="71563" y1="41094" x2="71563" y2="41094"/>
                              <a14:foregroundMark x1="53906" y1="72344" x2="53906" y2="72344"/>
                              <a14:foregroundMark x1="54844" y1="72031" x2="54844" y2="72031"/>
                            </a14:backgroundRemoval>
                          </a14:imgEffect>
                          <a14:imgEffect>
                            <a14:brightnessContrast bright="3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734" t="24890" r="23315" b="24882"/>
                <a:stretch/>
              </p:blipFill>
              <p:spPr bwMode="auto">
                <a:xfrm>
                  <a:off x="2880178" y="3001758"/>
                  <a:ext cx="828000" cy="770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8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23528" y="1235915"/>
            <a:ext cx="8544561" cy="5289429"/>
            <a:chOff x="323528" y="1235915"/>
            <a:chExt cx="8544561" cy="5289429"/>
          </a:xfrm>
        </p:grpSpPr>
        <p:grpSp>
          <p:nvGrpSpPr>
            <p:cNvPr id="70" name="Gruppieren 69"/>
            <p:cNvGrpSpPr/>
            <p:nvPr/>
          </p:nvGrpSpPr>
          <p:grpSpPr>
            <a:xfrm>
              <a:off x="323528" y="1235915"/>
              <a:ext cx="8544561" cy="5289429"/>
              <a:chOff x="323528" y="1235915"/>
              <a:chExt cx="8544561" cy="5289429"/>
            </a:xfrm>
          </p:grpSpPr>
          <p:grpSp>
            <p:nvGrpSpPr>
              <p:cNvPr id="71" name="Gruppieren 70"/>
              <p:cNvGrpSpPr/>
              <p:nvPr/>
            </p:nvGrpSpPr>
            <p:grpSpPr>
              <a:xfrm>
                <a:off x="323528" y="1235915"/>
                <a:ext cx="8544561" cy="5289429"/>
                <a:chOff x="323528" y="1235915"/>
                <a:chExt cx="8544561" cy="5289429"/>
              </a:xfrm>
            </p:grpSpPr>
            <p:grpSp>
              <p:nvGrpSpPr>
                <p:cNvPr id="74" name="Gruppieren 73"/>
                <p:cNvGrpSpPr/>
                <p:nvPr/>
              </p:nvGrpSpPr>
              <p:grpSpPr>
                <a:xfrm>
                  <a:off x="323528" y="1235915"/>
                  <a:ext cx="8544561" cy="5289429"/>
                  <a:chOff x="323528" y="1235915"/>
                  <a:chExt cx="8544561" cy="5289429"/>
                </a:xfrm>
              </p:grpSpPr>
              <p:grpSp>
                <p:nvGrpSpPr>
                  <p:cNvPr id="77" name="Gruppieren 76"/>
                  <p:cNvGrpSpPr/>
                  <p:nvPr/>
                </p:nvGrpSpPr>
                <p:grpSpPr>
                  <a:xfrm>
                    <a:off x="1588288" y="1556793"/>
                    <a:ext cx="5967424" cy="4968551"/>
                    <a:chOff x="2358232" y="1772817"/>
                    <a:chExt cx="5598144" cy="4752527"/>
                  </a:xfrm>
                </p:grpSpPr>
                <p:pic>
                  <p:nvPicPr>
                    <p:cNvPr id="86" name="Ellipse 256"/>
                    <p:cNvPicPr>
                      <a:picLocks noChangeArrowheads="1"/>
                    </p:cNvPicPr>
                    <p:nvPr/>
                  </p:nvPicPr>
                  <p:blipFill>
                    <a:blip r:embed="rId3">
                      <a:lum bright="6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58232" y="5725091"/>
                      <a:ext cx="5598144" cy="800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7" name="Text Box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6122" y="5845779"/>
                      <a:ext cx="3937606" cy="391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endParaRPr lang="fr-FR" noProof="1">
                        <a:solidFill>
                          <a:srgbClr val="FFFFFF"/>
                        </a:solidFill>
                        <a:latin typeface="Calibri" pitchFamily="34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8" name="Halbbogen 87"/>
                    <p:cNvSpPr>
                      <a:spLocks noChangeAspect="1"/>
                    </p:cNvSpPr>
                    <p:nvPr/>
                  </p:nvSpPr>
                  <p:spPr>
                    <a:xfrm rot="4850255">
                      <a:off x="4471906" y="1754484"/>
                      <a:ext cx="1556470" cy="1593135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9" name="Halbbogen 88"/>
                    <p:cNvSpPr>
                      <a:spLocks noChangeAspect="1"/>
                    </p:cNvSpPr>
                    <p:nvPr/>
                  </p:nvSpPr>
                  <p:spPr>
                    <a:xfrm rot="10250255">
                      <a:off x="5559483" y="2909403"/>
                      <a:ext cx="1593136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" name="Halbbogen 89"/>
                    <p:cNvSpPr>
                      <a:spLocks noChangeAspect="1"/>
                    </p:cNvSpPr>
                    <p:nvPr/>
                  </p:nvSpPr>
                  <p:spPr>
                    <a:xfrm rot="21050255">
                      <a:off x="3161989" y="2745393"/>
                      <a:ext cx="1593135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" name="Halbbogen 90"/>
                    <p:cNvSpPr>
                      <a:spLocks noChangeAspect="1"/>
                    </p:cNvSpPr>
                    <p:nvPr/>
                  </p:nvSpPr>
                  <p:spPr>
                    <a:xfrm rot="549745" flipV="1">
                      <a:off x="4228816" y="3801627"/>
                      <a:ext cx="1593136" cy="1556469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8" name="ZoneTexte 12"/>
                  <p:cNvSpPr txBox="1"/>
                  <p:nvPr/>
                </p:nvSpPr>
                <p:spPr>
                  <a:xfrm>
                    <a:off x="335027" y="1235915"/>
                    <a:ext cx="1690847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>
                    <a:defPPr>
                      <a:defRPr lang="fr-FR"/>
                    </a:defPPr>
                    <a:lvl1pPr>
                      <a:defRPr sz="2400" b="1" cap="small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lvl1pPr>
                  </a:lstStyle>
                  <a:p>
                    <a:r>
                      <a:rPr lang="de-DE" sz="28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Gegenwart</a:t>
                    </a:r>
                    <a:endParaRPr lang="de-DE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9" name="Connecteur droit 39"/>
                  <p:cNvCxnSpPr/>
                  <p:nvPr/>
                </p:nvCxnSpPr>
                <p:spPr>
                  <a:xfrm>
                    <a:off x="323984" y="1732610"/>
                    <a:ext cx="352793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ZoneTexte 17"/>
                  <p:cNvSpPr txBox="1"/>
                  <p:nvPr/>
                </p:nvSpPr>
                <p:spPr>
                  <a:xfrm>
                    <a:off x="7816915" y="3703596"/>
                    <a:ext cx="104412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Lernen</a:t>
                    </a:r>
                    <a:endParaRPr lang="de-DE" sz="2400" b="1" cap="small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1" name="Connecteur droit 21"/>
                  <p:cNvCxnSpPr/>
                  <p:nvPr/>
                </p:nvCxnSpPr>
                <p:spPr>
                  <a:xfrm>
                    <a:off x="6817657" y="3734373"/>
                    <a:ext cx="20504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ZoneTexte 16"/>
                  <p:cNvSpPr txBox="1"/>
                  <p:nvPr/>
                </p:nvSpPr>
                <p:spPr>
                  <a:xfrm>
                    <a:off x="323528" y="3241931"/>
                    <a:ext cx="132023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/>
                  <a:p>
                    <a:r>
                      <a:rPr lang="de-DE" sz="2800" b="1" cap="small" dirty="0" smtClean="0">
                        <a:solidFill>
                          <a:srgbClr val="007EB3"/>
                        </a:solidFill>
                      </a:rPr>
                      <a:t>Arbeiten</a:t>
                    </a:r>
                    <a:endParaRPr lang="de-DE" sz="2400" b="1" cap="small" dirty="0">
                      <a:solidFill>
                        <a:srgbClr val="007EB3"/>
                      </a:solidFill>
                    </a:endParaRPr>
                  </a:p>
                </p:txBody>
              </p:sp>
              <p:sp>
                <p:nvSpPr>
                  <p:cNvPr id="83" name="ZoneTexte 18"/>
                  <p:cNvSpPr txBox="1"/>
                  <p:nvPr/>
                </p:nvSpPr>
                <p:spPr>
                  <a:xfrm>
                    <a:off x="7584437" y="5258041"/>
                    <a:ext cx="1236035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Zukunft</a:t>
                    </a:r>
                    <a:endParaRPr lang="de-DE" sz="2400" b="1" cap="small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4" name="Connecteur droit 6"/>
                  <p:cNvCxnSpPr/>
                  <p:nvPr/>
                </p:nvCxnSpPr>
                <p:spPr>
                  <a:xfrm>
                    <a:off x="5148064" y="5288818"/>
                    <a:ext cx="371440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necteur droit 35"/>
                  <p:cNvCxnSpPr/>
                  <p:nvPr/>
                </p:nvCxnSpPr>
                <p:spPr>
                  <a:xfrm>
                    <a:off x="323528" y="3734373"/>
                    <a:ext cx="1800200" cy="0"/>
                  </a:xfrm>
                  <a:prstGeom prst="line">
                    <a:avLst/>
                  </a:prstGeom>
                  <a:ln>
                    <a:solidFill>
                      <a:srgbClr val="007EB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5" name="Picture 2" descr="C:\Users\di57quc\AppData\Local\Temp\diagram-2008478_640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25938" y1="32188" x2="25938" y2="32188"/>
                              <a14:foregroundMark x1="26406" y1="30938" x2="26406" y2="30938"/>
                              <a14:foregroundMark x1="37656" y1="57344" x2="37656" y2="57344"/>
                              <a14:foregroundMark x1="43438" y1="56719" x2="43438" y2="56719"/>
                              <a14:foregroundMark x1="49531" y1="59531" x2="49531" y2="59531"/>
                              <a14:foregroundMark x1="56719" y1="60156" x2="56719" y2="60156"/>
                              <a14:foregroundMark x1="62031" y1="59688" x2="62031" y2="59688"/>
                              <a14:foregroundMark x1="69688" y1="59062" x2="69688" y2="59062"/>
                              <a14:foregroundMark x1="46563" y1="45781" x2="46563" y2="45781"/>
                              <a14:foregroundMark x1="71563" y1="41094" x2="71563" y2="41094"/>
                              <a14:foregroundMark x1="53906" y1="72344" x2="53906" y2="72344"/>
                              <a14:foregroundMark x1="54844" y1="72031" x2="54844" y2="72031"/>
                            </a14:backgroundRemoval>
                          </a14:imgEffect>
                          <a14:imgEffect>
                            <a14:brightnessContrast bright="3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734" t="24890" r="23315" b="24882"/>
                <a:stretch/>
              </p:blipFill>
              <p:spPr bwMode="auto">
                <a:xfrm>
                  <a:off x="2880178" y="3001758"/>
                  <a:ext cx="828000" cy="770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2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39"/>
          <p:cNvCxnSpPr/>
          <p:nvPr/>
        </p:nvCxnSpPr>
        <p:spPr>
          <a:xfrm>
            <a:off x="287888" y="1213761"/>
            <a:ext cx="7380456" cy="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2"/>
          <p:cNvSpPr txBox="1"/>
          <p:nvPr/>
        </p:nvSpPr>
        <p:spPr>
          <a:xfrm>
            <a:off x="298931" y="655511"/>
            <a:ext cx="1783502" cy="64633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>
            <a:defPPr>
              <a:defRPr lang="fr-FR"/>
            </a:defPPr>
            <a:lvl1pPr>
              <a:defRPr sz="2400" b="1" cap="sm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Literatur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7" y="2217638"/>
            <a:ext cx="858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1200"/>
              </a:spcAft>
            </a:pPr>
            <a:r>
              <a:rPr lang="de-DE" sz="1400" dirty="0" smtClean="0"/>
              <a:t>DIVSI U25-Studie: Kinder, Jugendliche und junge Erwachsene in der digitalen Welt, abrufbar unter </a:t>
            </a:r>
            <a:r>
              <a:rPr lang="de-DE" sz="1400" dirty="0" smtClean="0">
                <a:hlinkClick r:id="rId3"/>
              </a:rPr>
              <a:t>https://www.divsi.de/wp-content/uploads/2014/02/DIVSI-U25-Studie.pdf</a:t>
            </a:r>
            <a:endParaRPr lang="de-DE" sz="1400" dirty="0" smtClean="0"/>
          </a:p>
          <a:p>
            <a:pPr marL="288000" indent="-288000">
              <a:spcAft>
                <a:spcPts val="1200"/>
              </a:spcAft>
            </a:pPr>
            <a:r>
              <a:rPr lang="de-DE" sz="1400" dirty="0" err="1" smtClean="0"/>
              <a:t>Döbeli</a:t>
            </a:r>
            <a:r>
              <a:rPr lang="de-DE" sz="1400" dirty="0" smtClean="0"/>
              <a:t> Honegger, B.: Mehr als 0 und 1. Schule in einer digitalisierten Welt, Bern 2016.</a:t>
            </a:r>
          </a:p>
          <a:p>
            <a:pPr marL="288000" indent="-288000">
              <a:spcAft>
                <a:spcPts val="1200"/>
              </a:spcAft>
            </a:pPr>
            <a:r>
              <a:rPr lang="en-US" sz="1400" dirty="0"/>
              <a:t>Hattie, </a:t>
            </a:r>
            <a:r>
              <a:rPr lang="en-US" sz="1400" dirty="0" smtClean="0"/>
              <a:t>J.: </a:t>
            </a:r>
            <a:r>
              <a:rPr lang="en-US" sz="1400" dirty="0"/>
              <a:t>Visible learning. A synthesis of over 800 meta-analyses relating to achievement. </a:t>
            </a:r>
            <a:r>
              <a:rPr lang="en-US" sz="1400" dirty="0" smtClean="0"/>
              <a:t>London/New York </a:t>
            </a:r>
            <a:r>
              <a:rPr lang="en-US" sz="1400" dirty="0"/>
              <a:t>2009</a:t>
            </a:r>
            <a:r>
              <a:rPr lang="en-US" sz="1400" dirty="0" smtClean="0"/>
              <a:t>.</a:t>
            </a:r>
          </a:p>
          <a:p>
            <a:pPr marL="288000" indent="-288000">
              <a:spcAft>
                <a:spcPts val="1200"/>
              </a:spcAft>
            </a:pPr>
            <a:r>
              <a:rPr lang="de-DE" sz="1400" dirty="0" smtClean="0"/>
              <a:t>JIM-Studie 2017, abrufbar unter </a:t>
            </a:r>
            <a:r>
              <a:rPr lang="de-DE" sz="1400" dirty="0" smtClean="0">
                <a:hlinkClick r:id="rId4"/>
              </a:rPr>
              <a:t>https://www.mpfs.de/fileadmin/files/Studien/JIM/2017/JIM_2017.pdf</a:t>
            </a:r>
            <a:endParaRPr lang="de-DE" sz="1400" dirty="0" smtClean="0"/>
          </a:p>
          <a:p>
            <a:pPr marL="288000" indent="-288000">
              <a:spcAft>
                <a:spcPts val="1200"/>
              </a:spcAft>
            </a:pPr>
            <a:r>
              <a:rPr lang="de-DE" sz="1400" dirty="0" err="1" smtClean="0"/>
              <a:t>Kerres</a:t>
            </a:r>
            <a:r>
              <a:rPr lang="de-DE" sz="1400" dirty="0" smtClean="0"/>
              <a:t>, M.: Digitalisierung als Herausforderung für die Medienpädagogik: „Bildung in einer digital geprägten Welt“, in: Pädagogischer Mehrwert? Digitale Medien in Schule und Unterricht (</a:t>
            </a:r>
            <a:r>
              <a:rPr lang="de-DE" sz="1400" dirty="0" err="1" smtClean="0"/>
              <a:t>Münstersche</a:t>
            </a:r>
            <a:r>
              <a:rPr lang="de-DE" sz="1400" dirty="0" smtClean="0"/>
              <a:t> Gespräche zur Pädagogik, Bd. 33), </a:t>
            </a:r>
            <a:r>
              <a:rPr lang="de-DE" sz="1400" dirty="0" err="1" smtClean="0"/>
              <a:t>hg</a:t>
            </a:r>
            <a:r>
              <a:rPr lang="de-DE" sz="1400" dirty="0" smtClean="0"/>
              <a:t>. v. </a:t>
            </a:r>
            <a:r>
              <a:rPr lang="de-DE" sz="1400" dirty="0" err="1" smtClean="0"/>
              <a:t>Ch</a:t>
            </a:r>
            <a:r>
              <a:rPr lang="de-DE" sz="1400" dirty="0" smtClean="0"/>
              <a:t>. Fischer, 2017</a:t>
            </a:r>
            <a:r>
              <a:rPr lang="de-DE" sz="1400" dirty="0"/>
              <a:t>. </a:t>
            </a:r>
            <a:endParaRPr lang="de-DE" sz="1400" dirty="0" smtClean="0"/>
          </a:p>
          <a:p>
            <a:pPr marL="288000" indent="-288000">
              <a:spcAft>
                <a:spcPts val="1200"/>
              </a:spcAft>
            </a:pPr>
            <a:r>
              <a:rPr lang="de-DE" sz="1400" dirty="0" smtClean="0"/>
              <a:t>KIM-Studie </a:t>
            </a:r>
            <a:r>
              <a:rPr lang="de-DE" sz="1400" dirty="0"/>
              <a:t>2016, abrufbar unter </a:t>
            </a:r>
            <a:r>
              <a:rPr lang="de-DE" sz="1400" dirty="0">
                <a:hlinkClick r:id="rId5"/>
              </a:rPr>
              <a:t>https://www.mpfs.de/fileadmin/files/Studien/KIM/2016/KIM_2016_Web-PDF.pdf</a:t>
            </a:r>
            <a:endParaRPr lang="de-DE" sz="1400" dirty="0"/>
          </a:p>
          <a:p>
            <a:pPr marL="288000" indent="-288000">
              <a:spcAft>
                <a:spcPts val="1200"/>
              </a:spcAft>
            </a:pPr>
            <a:r>
              <a:rPr lang="de-DE" sz="1400" dirty="0" smtClean="0"/>
              <a:t>SAMR-Modell: </a:t>
            </a:r>
            <a:r>
              <a:rPr lang="de-DE" sz="1400" dirty="0" smtClean="0">
                <a:hlinkClick r:id="rId6"/>
              </a:rPr>
              <a:t>http://homepages.uni-paderborn.de/wilke/blog/2016/01/06/SAMR-Puentedura-deutsch/</a:t>
            </a:r>
            <a:r>
              <a:rPr lang="de-DE" sz="1400" dirty="0" smtClean="0"/>
              <a:t> </a:t>
            </a:r>
          </a:p>
          <a:p>
            <a:pPr marL="288000" indent="-288000">
              <a:spcAft>
                <a:spcPts val="1200"/>
              </a:spcAft>
            </a:pPr>
            <a:r>
              <a:rPr lang="de-DE" sz="1400" dirty="0" err="1" smtClean="0"/>
              <a:t>Zierer</a:t>
            </a:r>
            <a:r>
              <a:rPr lang="de-DE" sz="1400" dirty="0" smtClean="0"/>
              <a:t>, K.: Lernen 4.0 – Pädagogik vor Technik. Möglichkeiten und Grenzen einer Digitalisierung im Bildungsbereich, </a:t>
            </a:r>
            <a:r>
              <a:rPr lang="de-DE" sz="1400" dirty="0" err="1" smtClean="0"/>
              <a:t>Baltmannsweiler</a:t>
            </a:r>
            <a:r>
              <a:rPr lang="de-DE" sz="1400" dirty="0" smtClean="0"/>
              <a:t> 2017.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811382" y="548680"/>
            <a:ext cx="1297122" cy="1080000"/>
            <a:chOff x="7811382" y="548680"/>
            <a:chExt cx="1297122" cy="1080000"/>
          </a:xfrm>
        </p:grpSpPr>
        <p:grpSp>
          <p:nvGrpSpPr>
            <p:cNvPr id="32" name="Gruppieren 31"/>
            <p:cNvGrpSpPr>
              <a:grpSpLocks noChangeAspect="1"/>
            </p:cNvGrpSpPr>
            <p:nvPr/>
          </p:nvGrpSpPr>
          <p:grpSpPr>
            <a:xfrm>
              <a:off x="7811382" y="548680"/>
              <a:ext cx="1297122" cy="1080000"/>
              <a:chOff x="1588288" y="1556793"/>
              <a:chExt cx="5967424" cy="4968551"/>
            </a:xfrm>
          </p:grpSpPr>
          <p:grpSp>
            <p:nvGrpSpPr>
              <p:cNvPr id="33" name="Gruppieren 32"/>
              <p:cNvGrpSpPr/>
              <p:nvPr/>
            </p:nvGrpSpPr>
            <p:grpSpPr>
              <a:xfrm>
                <a:off x="1588288" y="1556793"/>
                <a:ext cx="5967424" cy="4968551"/>
                <a:chOff x="1588288" y="1556793"/>
                <a:chExt cx="5967424" cy="4968551"/>
              </a:xfrm>
            </p:grpSpPr>
            <p:grpSp>
              <p:nvGrpSpPr>
                <p:cNvPr id="36" name="Gruppieren 35"/>
                <p:cNvGrpSpPr/>
                <p:nvPr/>
              </p:nvGrpSpPr>
              <p:grpSpPr>
                <a:xfrm>
                  <a:off x="1588288" y="1556793"/>
                  <a:ext cx="5967424" cy="4968551"/>
                  <a:chOff x="2358232" y="1772817"/>
                  <a:chExt cx="5598144" cy="4752527"/>
                </a:xfrm>
              </p:grpSpPr>
              <p:pic>
                <p:nvPicPr>
                  <p:cNvPr id="39" name="Ellipse 256"/>
                  <p:cNvPicPr>
                    <a:picLocks noChangeArrowheads="1"/>
                  </p:cNvPicPr>
                  <p:nvPr/>
                </p:nvPicPr>
                <p:blipFill>
                  <a:blip r:embed="rId7" cstate="print">
                    <a:lum bright="6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232" y="5725091"/>
                    <a:ext cx="5598144" cy="800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122" y="5845779"/>
                    <a:ext cx="3937606" cy="391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/>
                    <a:endParaRPr lang="fr-FR" noProof="1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1" name="Halbbogen 40"/>
                  <p:cNvSpPr>
                    <a:spLocks noChangeAspect="1"/>
                  </p:cNvSpPr>
                  <p:nvPr/>
                </p:nvSpPr>
                <p:spPr>
                  <a:xfrm rot="4850255">
                    <a:off x="4471906" y="1754484"/>
                    <a:ext cx="1556470" cy="1593135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Halbbogen 41"/>
                  <p:cNvSpPr>
                    <a:spLocks noChangeAspect="1"/>
                  </p:cNvSpPr>
                  <p:nvPr/>
                </p:nvSpPr>
                <p:spPr>
                  <a:xfrm rot="10250255">
                    <a:off x="5559483" y="2909403"/>
                    <a:ext cx="1593136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Halbbogen 42"/>
                  <p:cNvSpPr>
                    <a:spLocks noChangeAspect="1"/>
                  </p:cNvSpPr>
                  <p:nvPr/>
                </p:nvSpPr>
                <p:spPr>
                  <a:xfrm rot="21050255">
                    <a:off x="3161989" y="2745393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Halbbogen 43"/>
                  <p:cNvSpPr>
                    <a:spLocks noChangeAspect="1"/>
                  </p:cNvSpPr>
                  <p:nvPr/>
                </p:nvSpPr>
                <p:spPr>
                  <a:xfrm rot="549745" flipV="1">
                    <a:off x="4228816" y="3801627"/>
                    <a:ext cx="1593136" cy="1556469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37" name="Picture 2" descr="C:\Users\di57quc\AppData\Local\Temp\diagram-2008478_640.pn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25938" y1="32188" x2="25938" y2="32188"/>
                              <a14:foregroundMark x1="26406" y1="30938" x2="26406" y2="30938"/>
                              <a14:foregroundMark x1="37656" y1="57344" x2="37656" y2="57344"/>
                              <a14:foregroundMark x1="43438" y1="56719" x2="43438" y2="56719"/>
                              <a14:foregroundMark x1="49531" y1="59531" x2="49531" y2="59531"/>
                              <a14:foregroundMark x1="56719" y1="60156" x2="56719" y2="60156"/>
                              <a14:foregroundMark x1="62031" y1="59688" x2="62031" y2="59688"/>
                              <a14:foregroundMark x1="69688" y1="59062" x2="69688" y2="59062"/>
                              <a14:foregroundMark x1="46563" y1="45781" x2="46563" y2="45781"/>
                              <a14:foregroundMark x1="71563" y1="41094" x2="71563" y2="41094"/>
                              <a14:foregroundMark x1="53906" y1="72344" x2="53906" y2="72344"/>
                              <a14:foregroundMark x1="54844" y1="72031" x2="54844" y2="72031"/>
                            </a14:backgroundRemoval>
                          </a14:imgEffect>
                          <a14:imgEffect>
                            <a14:brightnessContrast bright="3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734" t="24890" r="23315" b="24882"/>
                <a:stretch/>
              </p:blipFill>
              <p:spPr bwMode="auto">
                <a:xfrm>
                  <a:off x="2880178" y="3001758"/>
                  <a:ext cx="828000" cy="770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938" y="908279"/>
              <a:ext cx="99522" cy="151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8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35268" y="1235915"/>
            <a:ext cx="8729220" cy="5289429"/>
            <a:chOff x="235268" y="1235915"/>
            <a:chExt cx="8729220" cy="5289429"/>
          </a:xfrm>
        </p:grpSpPr>
        <p:grpSp>
          <p:nvGrpSpPr>
            <p:cNvPr id="7" name="Gruppieren 6"/>
            <p:cNvGrpSpPr/>
            <p:nvPr/>
          </p:nvGrpSpPr>
          <p:grpSpPr>
            <a:xfrm>
              <a:off x="235268" y="1235915"/>
              <a:ext cx="8729220" cy="5289429"/>
              <a:chOff x="235268" y="1235915"/>
              <a:chExt cx="8729220" cy="5289429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235268" y="1235915"/>
                <a:ext cx="8729220" cy="5289429"/>
                <a:chOff x="235268" y="1235915"/>
                <a:chExt cx="8729220" cy="5289429"/>
              </a:xfrm>
            </p:grpSpPr>
            <p:grpSp>
              <p:nvGrpSpPr>
                <p:cNvPr id="68" name="Gruppieren 67"/>
                <p:cNvGrpSpPr/>
                <p:nvPr/>
              </p:nvGrpSpPr>
              <p:grpSpPr>
                <a:xfrm>
                  <a:off x="323528" y="1235915"/>
                  <a:ext cx="8544561" cy="5289429"/>
                  <a:chOff x="323528" y="1235915"/>
                  <a:chExt cx="8544561" cy="5289429"/>
                </a:xfrm>
              </p:grpSpPr>
              <p:grpSp>
                <p:nvGrpSpPr>
                  <p:cNvPr id="54" name="Gruppieren 53"/>
                  <p:cNvGrpSpPr/>
                  <p:nvPr/>
                </p:nvGrpSpPr>
                <p:grpSpPr>
                  <a:xfrm>
                    <a:off x="1588288" y="1556793"/>
                    <a:ext cx="5967424" cy="4968551"/>
                    <a:chOff x="2358232" y="1772816"/>
                    <a:chExt cx="5598142" cy="4752527"/>
                  </a:xfrm>
                </p:grpSpPr>
                <p:pic>
                  <p:nvPicPr>
                    <p:cNvPr id="28" name="Ellipse 256"/>
                    <p:cNvPicPr>
                      <a:picLocks noChangeArrowheads="1"/>
                    </p:cNvPicPr>
                    <p:nvPr/>
                  </p:nvPicPr>
                  <p:blipFill>
                    <a:blip r:embed="rId3">
                      <a:lum bright="6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58232" y="5725090"/>
                      <a:ext cx="5598142" cy="800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2" name="Text Box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86122" y="5845778"/>
                      <a:ext cx="3937605" cy="3915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endParaRPr lang="fr-FR" noProof="1">
                        <a:solidFill>
                          <a:srgbClr val="FFFFFF"/>
                        </a:solidFill>
                        <a:latin typeface="Calibri" pitchFamily="34" charset="0"/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14" name="Halbbogen 13"/>
                    <p:cNvSpPr>
                      <a:spLocks noChangeAspect="1"/>
                    </p:cNvSpPr>
                    <p:nvPr/>
                  </p:nvSpPr>
                  <p:spPr>
                    <a:xfrm rot="4850255">
                      <a:off x="4471905" y="1754483"/>
                      <a:ext cx="1556470" cy="1593135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" name="Halbbogen 38"/>
                    <p:cNvSpPr>
                      <a:spLocks noChangeAspect="1"/>
                    </p:cNvSpPr>
                    <p:nvPr/>
                  </p:nvSpPr>
                  <p:spPr>
                    <a:xfrm rot="10250255">
                      <a:off x="5559483" y="2909402"/>
                      <a:ext cx="1593136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" name="Halbbogen 44"/>
                    <p:cNvSpPr>
                      <a:spLocks noChangeAspect="1"/>
                    </p:cNvSpPr>
                    <p:nvPr/>
                  </p:nvSpPr>
                  <p:spPr>
                    <a:xfrm rot="21050255">
                      <a:off x="3161989" y="2745392"/>
                      <a:ext cx="1593135" cy="1556470"/>
                    </a:xfrm>
                    <a:prstGeom prst="blockArc">
                      <a:avLst>
                        <a:gd name="adj1" fmla="val 5498138"/>
                        <a:gd name="adj2" fmla="val 124643"/>
                        <a:gd name="adj3" fmla="val 10614"/>
                      </a:avLst>
                    </a:prstGeom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5" name="ZoneTexte 12"/>
                  <p:cNvSpPr txBox="1"/>
                  <p:nvPr/>
                </p:nvSpPr>
                <p:spPr>
                  <a:xfrm>
                    <a:off x="335027" y="1235915"/>
                    <a:ext cx="1690847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>
                    <a:defPPr>
                      <a:defRPr lang="fr-FR"/>
                    </a:defPPr>
                    <a:lvl1pPr>
                      <a:defRPr sz="2400" b="1" cap="small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lvl1pPr>
                  </a:lstStyle>
                  <a:p>
                    <a:r>
                      <a:rPr lang="de-DE" sz="28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Gegenwart</a:t>
                    </a:r>
                    <a:endParaRPr lang="de-DE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6" name="Connecteur droit 39"/>
                  <p:cNvCxnSpPr/>
                  <p:nvPr/>
                </p:nvCxnSpPr>
                <p:spPr>
                  <a:xfrm>
                    <a:off x="323984" y="1732610"/>
                    <a:ext cx="352793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ZoneTexte 17"/>
                  <p:cNvSpPr txBox="1"/>
                  <p:nvPr/>
                </p:nvSpPr>
                <p:spPr>
                  <a:xfrm>
                    <a:off x="7816915" y="3703596"/>
                    <a:ext cx="104412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Lernen</a:t>
                    </a:r>
                    <a:endParaRPr lang="de-DE" sz="2400" b="1" cap="small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9" name="Connecteur droit 21"/>
                  <p:cNvCxnSpPr/>
                  <p:nvPr/>
                </p:nvCxnSpPr>
                <p:spPr>
                  <a:xfrm>
                    <a:off x="6817657" y="3734373"/>
                    <a:ext cx="20504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ZoneTexte 16"/>
                  <p:cNvSpPr txBox="1"/>
                  <p:nvPr/>
                </p:nvSpPr>
                <p:spPr>
                  <a:xfrm>
                    <a:off x="323528" y="3241931"/>
                    <a:ext cx="1320233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ctr">
                    <a:spAutoFit/>
                  </a:bodyPr>
                  <a:lstStyle/>
                  <a:p>
                    <a:r>
                      <a:rPr lang="de-DE" sz="2800" b="1" cap="small" dirty="0" smtClean="0">
                        <a:solidFill>
                          <a:srgbClr val="007EB3"/>
                        </a:solidFill>
                      </a:rPr>
                      <a:t>Arbeiten</a:t>
                    </a:r>
                    <a:endParaRPr lang="de-DE" sz="2400" b="1" cap="small" dirty="0">
                      <a:solidFill>
                        <a:srgbClr val="007EB3"/>
                      </a:solidFill>
                    </a:endParaRPr>
                  </a:p>
                </p:txBody>
              </p:sp>
              <p:sp>
                <p:nvSpPr>
                  <p:cNvPr id="62" name="ZoneTexte 18"/>
                  <p:cNvSpPr txBox="1"/>
                  <p:nvPr/>
                </p:nvSpPr>
                <p:spPr>
                  <a:xfrm>
                    <a:off x="7584437" y="5258041"/>
                    <a:ext cx="1236035" cy="523220"/>
                  </a:xfrm>
                  <a:prstGeom prst="rect">
                    <a:avLst/>
                  </a:prstGeom>
                  <a:noFill/>
                </p:spPr>
                <p:txBody>
                  <a:bodyPr wrap="none" lIns="72000" rIns="0" rtlCol="0" anchor="ctr">
                    <a:spAutoFit/>
                  </a:bodyPr>
                  <a:lstStyle/>
                  <a:p>
                    <a:pPr algn="r"/>
                    <a:r>
                      <a:rPr lang="de-DE" sz="2800" b="1" cap="small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Zukunft</a:t>
                    </a:r>
                    <a:endParaRPr lang="de-DE" sz="2400" b="1" cap="small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3" name="Connecteur droit 6"/>
                  <p:cNvCxnSpPr/>
                  <p:nvPr/>
                </p:nvCxnSpPr>
                <p:spPr>
                  <a:xfrm>
                    <a:off x="5148064" y="5288818"/>
                    <a:ext cx="371440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35"/>
                  <p:cNvCxnSpPr/>
                  <p:nvPr/>
                </p:nvCxnSpPr>
                <p:spPr>
                  <a:xfrm>
                    <a:off x="323528" y="3734373"/>
                    <a:ext cx="1800200" cy="0"/>
                  </a:xfrm>
                  <a:prstGeom prst="line">
                    <a:avLst/>
                  </a:prstGeom>
                  <a:ln>
                    <a:solidFill>
                      <a:srgbClr val="007EB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Rechteck 26"/>
                <p:cNvSpPr/>
                <p:nvPr/>
              </p:nvSpPr>
              <p:spPr>
                <a:xfrm>
                  <a:off x="235268" y="3790781"/>
                  <a:ext cx="246452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007EB3"/>
                      </a:solidFill>
                    </a:rPr>
                    <a:t>In der Schule effektiv </a:t>
                  </a:r>
                </a:p>
                <a:p>
                  <a:r>
                    <a:rPr lang="de-DE" dirty="0" smtClean="0">
                      <a:solidFill>
                        <a:srgbClr val="007EB3"/>
                      </a:solidFill>
                    </a:rPr>
                    <a:t>(zusammen-)arbeiten</a:t>
                  </a:r>
                  <a:endParaRPr lang="de-DE" dirty="0"/>
                </a:p>
              </p:txBody>
            </p:sp>
            <p:sp>
              <p:nvSpPr>
                <p:cNvPr id="29" name="Rechteck 28"/>
                <p:cNvSpPr/>
                <p:nvPr/>
              </p:nvSpPr>
              <p:spPr>
                <a:xfrm>
                  <a:off x="255260" y="1774557"/>
                  <a:ext cx="230051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In einer mediatisierten Welt aufwachsen</a:t>
                  </a:r>
                  <a:endPara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6637565" y="2996952"/>
                  <a:ext cx="232692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Unterricht mit Medien erfolgreich gestalten</a:t>
                  </a:r>
                  <a:endParaRPr lang="de-DE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6386312" y="4581128"/>
                  <a:ext cx="250616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In ein digitales Morgen hineinwachsen</a:t>
                  </a:r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Halbbogen 34"/>
              <p:cNvSpPr>
                <a:spLocks noChangeAspect="1"/>
              </p:cNvSpPr>
              <p:nvPr/>
            </p:nvSpPr>
            <p:spPr>
              <a:xfrm rot="549745" flipV="1">
                <a:off x="3582265" y="3677822"/>
                <a:ext cx="1698227" cy="1627218"/>
              </a:xfrm>
              <a:prstGeom prst="blockArc">
                <a:avLst>
                  <a:gd name="adj1" fmla="val 5498138"/>
                  <a:gd name="adj2" fmla="val 124643"/>
                  <a:gd name="adj3" fmla="val 10614"/>
                </a:avLst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7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961" y="2048257"/>
              <a:ext cx="828000" cy="64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di57quc\AppData\Local\Temp\diagram-2008478_64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5938" y1="32188" x2="25938" y2="32188"/>
                          <a14:foregroundMark x1="26406" y1="30938" x2="26406" y2="30938"/>
                          <a14:foregroundMark x1="37656" y1="57344" x2="37656" y2="57344"/>
                          <a14:foregroundMark x1="43438" y1="56719" x2="43438" y2="56719"/>
                          <a14:foregroundMark x1="49531" y1="59531" x2="49531" y2="59531"/>
                          <a14:foregroundMark x1="56719" y1="60156" x2="56719" y2="60156"/>
                          <a14:foregroundMark x1="62031" y1="59688" x2="62031" y2="59688"/>
                          <a14:foregroundMark x1="69688" y1="59062" x2="69688" y2="59062"/>
                          <a14:foregroundMark x1="46563" y1="45781" x2="46563" y2="45781"/>
                          <a14:foregroundMark x1="71563" y1="41094" x2="71563" y2="41094"/>
                          <a14:foregroundMark x1="53906" y1="72344" x2="53906" y2="72344"/>
                          <a14:foregroundMark x1="54844" y1="72031" x2="54844" y2="72031"/>
                        </a14:backgroundRemoval>
                      </a14:imgEffect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4" t="24890" r="23315" b="24882"/>
            <a:stretch/>
          </p:blipFill>
          <p:spPr bwMode="auto">
            <a:xfrm>
              <a:off x="2880178" y="3001758"/>
              <a:ext cx="828000" cy="77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C:\Users\di57quc\AppData\Local\Temp\flat-2442462_64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78" y="4149431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2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" y="0"/>
            <a:ext cx="9144000" cy="6525344"/>
            <a:chOff x="1" y="0"/>
            <a:chExt cx="9144000" cy="6525344"/>
          </a:xfrm>
        </p:grpSpPr>
        <p:sp>
          <p:nvSpPr>
            <p:cNvPr id="26" name="Textfeld 25"/>
            <p:cNvSpPr txBox="1"/>
            <p:nvPr/>
          </p:nvSpPr>
          <p:spPr>
            <a:xfrm>
              <a:off x="1" y="0"/>
              <a:ext cx="9144000" cy="36933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de-DE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Mit und über Medien lernen – Wieso eigentlich?</a:t>
              </a:r>
              <a:endPara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35268" y="1143583"/>
              <a:ext cx="8729220" cy="5381761"/>
              <a:chOff x="235268" y="1143583"/>
              <a:chExt cx="8729220" cy="5381761"/>
            </a:xfrm>
          </p:grpSpPr>
          <p:grpSp>
            <p:nvGrpSpPr>
              <p:cNvPr id="68" name="Gruppieren 67"/>
              <p:cNvGrpSpPr/>
              <p:nvPr/>
            </p:nvGrpSpPr>
            <p:grpSpPr>
              <a:xfrm>
                <a:off x="323528" y="1143583"/>
                <a:ext cx="8544561" cy="5381761"/>
                <a:chOff x="323528" y="1143583"/>
                <a:chExt cx="8544561" cy="5381761"/>
              </a:xfrm>
            </p:grpSpPr>
            <p:grpSp>
              <p:nvGrpSpPr>
                <p:cNvPr id="54" name="Gruppieren 53"/>
                <p:cNvGrpSpPr/>
                <p:nvPr/>
              </p:nvGrpSpPr>
              <p:grpSpPr>
                <a:xfrm>
                  <a:off x="1588288" y="1556793"/>
                  <a:ext cx="5967424" cy="4968551"/>
                  <a:chOff x="2358232" y="1772817"/>
                  <a:chExt cx="5598144" cy="4752527"/>
                </a:xfrm>
              </p:grpSpPr>
              <p:pic>
                <p:nvPicPr>
                  <p:cNvPr id="28" name="Ellipse 256"/>
                  <p:cNvPicPr>
                    <a:picLocks noChangeArrowheads="1"/>
                  </p:cNvPicPr>
                  <p:nvPr/>
                </p:nvPicPr>
                <p:blipFill>
                  <a:blip r:embed="rId3">
                    <a:lum bright="6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232" y="5725091"/>
                    <a:ext cx="5598144" cy="800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6122" y="5845779"/>
                    <a:ext cx="3937606" cy="391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/>
                    <a:endParaRPr lang="fr-FR" noProof="1">
                      <a:solidFill>
                        <a:srgbClr val="FFFFFF"/>
                      </a:solidFill>
                      <a:latin typeface="Calibri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14" name="Halbbogen 13"/>
                  <p:cNvSpPr>
                    <a:spLocks noChangeAspect="1"/>
                  </p:cNvSpPr>
                  <p:nvPr/>
                </p:nvSpPr>
                <p:spPr>
                  <a:xfrm rot="4850255">
                    <a:off x="4471906" y="1754484"/>
                    <a:ext cx="1556470" cy="1593135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tx2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Halbbogen 38"/>
                  <p:cNvSpPr>
                    <a:spLocks noChangeAspect="1"/>
                  </p:cNvSpPr>
                  <p:nvPr/>
                </p:nvSpPr>
                <p:spPr>
                  <a:xfrm rot="10250255">
                    <a:off x="5559483" y="2909403"/>
                    <a:ext cx="1593136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Halbbogen 44"/>
                  <p:cNvSpPr>
                    <a:spLocks noChangeAspect="1"/>
                  </p:cNvSpPr>
                  <p:nvPr/>
                </p:nvSpPr>
                <p:spPr>
                  <a:xfrm rot="21050255">
                    <a:off x="3161989" y="2745393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Halbbogen 41"/>
                  <p:cNvSpPr>
                    <a:spLocks noChangeAspect="1"/>
                  </p:cNvSpPr>
                  <p:nvPr/>
                </p:nvSpPr>
                <p:spPr>
                  <a:xfrm rot="549745" flipV="1">
                    <a:off x="4228813" y="3801630"/>
                    <a:ext cx="1593135" cy="1556470"/>
                  </a:xfrm>
                  <a:prstGeom prst="blockArc">
                    <a:avLst>
                      <a:gd name="adj1" fmla="val 5498138"/>
                      <a:gd name="adj2" fmla="val 124643"/>
                      <a:gd name="adj3" fmla="val 10614"/>
                    </a:avLst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ZoneTexte 12"/>
                <p:cNvSpPr txBox="1"/>
                <p:nvPr/>
              </p:nvSpPr>
              <p:spPr>
                <a:xfrm>
                  <a:off x="335027" y="1143583"/>
                  <a:ext cx="2377767" cy="707886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>
                  <a:defPPr>
                    <a:defRPr lang="fr-FR"/>
                  </a:defPPr>
                  <a:lvl1pPr>
                    <a:defRPr sz="2400" b="1" cap="small">
                      <a:solidFill>
                        <a:schemeClr val="accent6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de-DE" sz="4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Gegenwart</a:t>
                  </a:r>
                  <a:endPara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56" name="Connecteur droit 39"/>
                <p:cNvCxnSpPr/>
                <p:nvPr/>
              </p:nvCxnSpPr>
              <p:spPr>
                <a:xfrm>
                  <a:off x="323984" y="1732610"/>
                  <a:ext cx="35279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ZoneTexte 17"/>
                <p:cNvSpPr txBox="1"/>
                <p:nvPr/>
              </p:nvSpPr>
              <p:spPr>
                <a:xfrm>
                  <a:off x="7816915" y="3703596"/>
                  <a:ext cx="1044123" cy="523220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Lernen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9" name="Connecteur droit 21"/>
                <p:cNvCxnSpPr/>
                <p:nvPr/>
              </p:nvCxnSpPr>
              <p:spPr>
                <a:xfrm>
                  <a:off x="6817657" y="3734373"/>
                  <a:ext cx="2050432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16"/>
                <p:cNvSpPr txBox="1"/>
                <p:nvPr/>
              </p:nvSpPr>
              <p:spPr>
                <a:xfrm>
                  <a:off x="323528" y="3241931"/>
                  <a:ext cx="1320233" cy="523220"/>
                </a:xfrm>
                <a:prstGeom prst="rect">
                  <a:avLst/>
                </a:prstGeom>
                <a:noFill/>
              </p:spPr>
              <p:txBody>
                <a:bodyPr wrap="none" lIns="0" rtlCol="0" anchor="ctr">
                  <a:spAutoFit/>
                </a:bodyPr>
                <a:lstStyle/>
                <a:p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Arbeiten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" name="ZoneTexte 18"/>
                <p:cNvSpPr txBox="1"/>
                <p:nvPr/>
              </p:nvSpPr>
              <p:spPr>
                <a:xfrm>
                  <a:off x="7584437" y="5258041"/>
                  <a:ext cx="1236035" cy="523220"/>
                </a:xfrm>
                <a:prstGeom prst="rect">
                  <a:avLst/>
                </a:prstGeom>
                <a:noFill/>
              </p:spPr>
              <p:txBody>
                <a:bodyPr wrap="none" lIns="72000" rIns="0" rtlCol="0" anchor="ctr">
                  <a:spAutoFit/>
                </a:bodyPr>
                <a:lstStyle/>
                <a:p>
                  <a:pPr algn="r"/>
                  <a:r>
                    <a:rPr lang="de-DE" sz="2800" b="1" cap="small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Zukunft</a:t>
                  </a:r>
                  <a:endParaRPr lang="de-DE" sz="2400" b="1" cap="small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63" name="Connecteur droit 6"/>
                <p:cNvCxnSpPr/>
                <p:nvPr/>
              </p:nvCxnSpPr>
              <p:spPr>
                <a:xfrm>
                  <a:off x="5148064" y="5288818"/>
                  <a:ext cx="3714408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35"/>
                <p:cNvCxnSpPr/>
                <p:nvPr/>
              </p:nvCxnSpPr>
              <p:spPr>
                <a:xfrm>
                  <a:off x="323528" y="3734373"/>
                  <a:ext cx="1800200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echteck 26"/>
              <p:cNvSpPr/>
              <p:nvPr/>
            </p:nvSpPr>
            <p:spPr>
              <a:xfrm>
                <a:off x="235268" y="3790781"/>
                <a:ext cx="24645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der Schule effektiv </a:t>
                </a:r>
              </a:p>
              <a:p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(zusammen-)arbeiten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55260" y="1774557"/>
                <a:ext cx="230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einer mediatisierten Welt aufwachsen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637565" y="2996952"/>
                <a:ext cx="2326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Unterricht mit Medien erfolgreich gestalten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6386312" y="4581128"/>
                <a:ext cx="25061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dirty="0" smtClean="0">
                    <a:solidFill>
                      <a:schemeClr val="bg1">
                        <a:lumMod val="75000"/>
                      </a:schemeClr>
                    </a:solidFill>
                  </a:rPr>
                  <a:t>In ein digitales Morgen hineinwachsen</a:t>
                </a:r>
                <a:endParaRPr lang="de-D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34" name="Picture 2" descr="C:\Users\di57quc\AppData\Local\Temp\diagram-2008478_640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5938" y1="32188" x2="25938" y2="32188"/>
                            <a14:foregroundMark x1="26406" y1="30938" x2="26406" y2="30938"/>
                            <a14:foregroundMark x1="37656" y1="57344" x2="37656" y2="57344"/>
                            <a14:foregroundMark x1="43438" y1="56719" x2="43438" y2="56719"/>
                            <a14:foregroundMark x1="49531" y1="59531" x2="49531" y2="59531"/>
                            <a14:foregroundMark x1="56719" y1="60156" x2="56719" y2="60156"/>
                            <a14:foregroundMark x1="62031" y1="59688" x2="62031" y2="59688"/>
                            <a14:foregroundMark x1="69688" y1="59062" x2="69688" y2="59062"/>
                            <a14:foregroundMark x1="46563" y1="45781" x2="46563" y2="45781"/>
                            <a14:foregroundMark x1="71563" y1="41094" x2="71563" y2="41094"/>
                            <a14:foregroundMark x1="53906" y1="72344" x2="53906" y2="72344"/>
                            <a14:foregroundMark x1="54844" y1="72031" x2="54844" y2="72031"/>
                          </a14:backgroundRemoval>
                        </a14:imgEffect>
                        <a14:imgEffect>
                          <a14:brightnessContrast brigh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34" t="24890" r="23315" b="24882"/>
              <a:stretch/>
            </p:blipFill>
            <p:spPr bwMode="auto">
              <a:xfrm>
                <a:off x="2880178" y="3001758"/>
                <a:ext cx="828000" cy="770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" descr="C:\Users\di57quc\AppData\Local\Temp\members-42918_128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61" y="2048257"/>
                <a:ext cx="828000" cy="644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C:\Users\di57quc\AppData\Local\Temp\flat-2442462_64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378" y="4149431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0492" y1="88985" x2="50492" y2="88985"/>
                          <a14:foregroundMark x1="55082" y1="96544" x2="55082" y2="96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647" y="3219864"/>
              <a:ext cx="446350" cy="67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3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48880"/>
            <a:ext cx="6480000" cy="429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98931" y="1700808"/>
            <a:ext cx="660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KIM-Studie 2016 – Medienumgang  6- bis 13-Jähriger in Deutschland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24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Halbbogen 25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27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8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0977"/>
            <a:ext cx="6480000" cy="4358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98931" y="1700808"/>
            <a:ext cx="660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KIM-Studie 2016 – Medienumgang  6- bis 13-Jähriger in Deutschland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26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Halbbogen 27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29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2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98931" y="1700808"/>
            <a:ext cx="667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JIM-Studie 2017 – Medienumgang  12- bis 19-Jähriger in Deutschland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41811"/>
            <a:ext cx="6480000" cy="4327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21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Halbbogen 23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25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98931" y="1700808"/>
            <a:ext cx="660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KIM-Studie 2016 – Medienumgang  6- bis 13-Jähriger in Deutschland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269646"/>
            <a:ext cx="6480000" cy="4471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26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Halbbogen 27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29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7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98931" y="1700808"/>
            <a:ext cx="667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JIM-Studie 2017 – Medienumgang  12- bis 19-Jähriger in Deutschland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45438"/>
            <a:ext cx="6480000" cy="4323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und über Medien lernen – Wieso eigentlich?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287888" y="528677"/>
            <a:ext cx="8721981" cy="900000"/>
            <a:chOff x="287888" y="528677"/>
            <a:chExt cx="8721981" cy="900000"/>
          </a:xfrm>
        </p:grpSpPr>
        <p:cxnSp>
          <p:nvCxnSpPr>
            <p:cNvPr id="36" name="Connecteur droit 39"/>
            <p:cNvCxnSpPr/>
            <p:nvPr/>
          </p:nvCxnSpPr>
          <p:spPr>
            <a:xfrm>
              <a:off x="287888" y="1213761"/>
              <a:ext cx="75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12"/>
            <p:cNvSpPr txBox="1"/>
            <p:nvPr/>
          </p:nvSpPr>
          <p:spPr>
            <a:xfrm>
              <a:off x="298931" y="686289"/>
              <a:ext cx="7498143" cy="584775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>
              <a:defPPr>
                <a:defRPr lang="fr-FR"/>
              </a:defPPr>
              <a:lvl1pPr>
                <a:defRPr sz="2400" b="1" cap="small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e-DE" sz="3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Gegenwart – </a:t>
              </a:r>
              <a:r>
                <a:rPr lang="de-DE" cap="non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 einer mediatisierten Welt aufwachsen</a:t>
              </a:r>
              <a:endParaRPr lang="de-DE" sz="1800" cap="non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Halbbogen 37"/>
            <p:cNvSpPr>
              <a:spLocks noChangeAspect="1"/>
            </p:cNvSpPr>
            <p:nvPr/>
          </p:nvSpPr>
          <p:spPr>
            <a:xfrm rot="4850255">
              <a:off x="8090233" y="509040"/>
              <a:ext cx="900000" cy="939273"/>
            </a:xfrm>
            <a:prstGeom prst="blockArc">
              <a:avLst>
                <a:gd name="adj1" fmla="val 5498138"/>
                <a:gd name="adj2" fmla="val 124643"/>
                <a:gd name="adj3" fmla="val 10614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39" name="Picture 1" descr="C:\Users\di57quc\AppData\Local\Temp\members-42918_1280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233" y="810600"/>
              <a:ext cx="432000" cy="33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2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Bildschirmpräsentation (4:3)</PresentationFormat>
  <Paragraphs>167</Paragraphs>
  <Slides>21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Staatsinstitut für Schulqualität und Bildungsfor.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Leicht, Simon</dc:creator>
  <cp:lastModifiedBy>Leicht, Simon</cp:lastModifiedBy>
  <cp:revision>103</cp:revision>
  <dcterms:created xsi:type="dcterms:W3CDTF">2018-04-19T05:40:47Z</dcterms:created>
  <dcterms:modified xsi:type="dcterms:W3CDTF">2018-05-04T05:48:22Z</dcterms:modified>
</cp:coreProperties>
</file>